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tags/tag2.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2.xml" ContentType="application/vnd.openxmlformats-officedocument.presentationml.comments+xml"/>
  <Override PartName="/ppt/tags/tag3.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omments/comment3.xml" ContentType="application/vnd.openxmlformats-officedocument.presentationml.comments+xml"/>
  <Override PartName="/ppt/tags/tag5.xml" ContentType="application/vnd.openxmlformats-officedocument.presentationml.tags+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omments/comment4.xml" ContentType="application/vnd.openxmlformats-officedocument.presentationml.comments+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6.xml" ContentType="application/vnd.openxmlformats-officedocument.presentationml.tags+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7.xml" ContentType="application/vnd.openxmlformats-officedocument.presentationml.tags+xml"/>
  <Override PartName="/ppt/notesSlides/notesSlide1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8.xml" ContentType="application/vnd.openxmlformats-officedocument.presentationml.tags+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omments/comment5.xml" ContentType="application/vnd.openxmlformats-officedocument.presentationml.comments+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omments/comment6.xml" ContentType="application/vnd.openxmlformats-officedocument.presentationml.comments+xml"/>
  <Override PartName="/ppt/notesSlides/notesSlide1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omments/comment7.xml" ContentType="application/vnd.openxmlformats-officedocument.presentationml.comments+xml"/>
  <Override PartName="/ppt/notesSlides/notesSlide1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omments/comment8.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3" r:id="rId1"/>
  </p:sldMasterIdLst>
  <p:notesMasterIdLst>
    <p:notesMasterId r:id="rId25"/>
  </p:notesMasterIdLst>
  <p:handoutMasterIdLst>
    <p:handoutMasterId r:id="rId26"/>
  </p:handoutMasterIdLst>
  <p:sldIdLst>
    <p:sldId id="256" r:id="rId2"/>
    <p:sldId id="348" r:id="rId3"/>
    <p:sldId id="337" r:id="rId4"/>
    <p:sldId id="338" r:id="rId5"/>
    <p:sldId id="339" r:id="rId6"/>
    <p:sldId id="340" r:id="rId7"/>
    <p:sldId id="353" r:id="rId8"/>
    <p:sldId id="331" r:id="rId9"/>
    <p:sldId id="332" r:id="rId10"/>
    <p:sldId id="341" r:id="rId11"/>
    <p:sldId id="333" r:id="rId12"/>
    <p:sldId id="324" r:id="rId13"/>
    <p:sldId id="334" r:id="rId14"/>
    <p:sldId id="326" r:id="rId15"/>
    <p:sldId id="325" r:id="rId16"/>
    <p:sldId id="346" r:id="rId17"/>
    <p:sldId id="347" r:id="rId18"/>
    <p:sldId id="343" r:id="rId19"/>
    <p:sldId id="344" r:id="rId20"/>
    <p:sldId id="327" r:id="rId21"/>
    <p:sldId id="358" r:id="rId22"/>
    <p:sldId id="352" r:id="rId23"/>
    <p:sldId id="322" r:id="rId24"/>
  </p:sldIdLst>
  <p:sldSz cx="17340263"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5d+22ZxStYSZdwL6akc3Q==" hashData="D++5UCqNn5Oddvvv2afNoLv5Tm8+vpDcCgekYi1FiTdAjpmznPjU/YV0sLgMcvaRlS4JrRY+LPlImkfjuZfSEQ=="/>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man Ghasaei" initials="AG" lastIdx="120" clrIdx="0"/>
  <p:cmAuthor id="1" name="Arman" initials="A" lastIdx="3" clrIdx="1">
    <p:extLst>
      <p:ext uri="{19B8F6BF-5375-455C-9EA6-DF929625EA0E}">
        <p15:presenceInfo xmlns:p15="http://schemas.microsoft.com/office/powerpoint/2012/main" userId="Ar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8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93302" autoAdjust="0"/>
  </p:normalViewPr>
  <p:slideViewPr>
    <p:cSldViewPr snapToGrid="0">
      <p:cViewPr varScale="1">
        <p:scale>
          <a:sx n="75" d="100"/>
          <a:sy n="75" d="100"/>
        </p:scale>
        <p:origin x="732" y="78"/>
      </p:cViewPr>
      <p:guideLst/>
    </p:cSldViewPr>
  </p:slideViewPr>
  <p:outlineViewPr>
    <p:cViewPr>
      <p:scale>
        <a:sx n="33" d="100"/>
        <a:sy n="33" d="100"/>
      </p:scale>
      <p:origin x="0" y="-60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03T22:35:51.899" idx="102">
    <p:pos x="10" y="10"/>
    <p:text>Only say microgrid is autonomous thank to BESS and the intelligence, i.e., zerop energy\power flow and operating in islanded mode. But, how the coordination is done and what are the actual motivations and capabilities!?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8-03T22:37:34.899" idx="103">
    <p:pos x="10" y="10"/>
    <p:text>Here you will say how the intelligence is providing coordination:</p:text>
    <p:extLst>
      <p:ext uri="{C676402C-5697-4E1C-873F-D02D1690AC5C}">
        <p15:threadingInfo xmlns:p15="http://schemas.microsoft.com/office/powerpoint/2012/main" timeZoneBias="240"/>
      </p:ext>
    </p:extLst>
  </p:cm>
  <p:cm authorId="0" dt="2020-08-03T22:40:09.981" idx="104">
    <p:pos x="10" y="106"/>
    <p:text>Grid-connected mode: BESS charge/discharge  in case of surplus/shortage of energy/power Islanded mode: use BESS as v-f regulator and we curtail the solar-PV or shed the load since we cannot stop bess from charge or discharging!</p:text>
    <p:extLst>
      <p:ext uri="{C676402C-5697-4E1C-873F-D02D1690AC5C}">
        <p15:threadingInfo xmlns:p15="http://schemas.microsoft.com/office/powerpoint/2012/main" timeZoneBias="240">
          <p15:parentCm authorId="0" idx="103"/>
        </p15:threadingInfo>
      </p:ext>
    </p:extLst>
  </p:cm>
  <p:cm authorId="0" dt="2020-08-04T19:18:36.845" idx="105">
    <p:pos x="106" y="106"/>
    <p:text>Mention that the SC selects BESS since it is fast, bi-directional, and dispatchable</p:text>
    <p:extLst>
      <p:ext uri="{C676402C-5697-4E1C-873F-D02D1690AC5C}">
        <p15:threadingInfo xmlns:p15="http://schemas.microsoft.com/office/powerpoint/2012/main" timeZoneBias="240"/>
      </p:ext>
    </p:extLst>
  </p:cm>
  <p:cm authorId="0" dt="2020-08-04T19:19:45.065" idx="106">
    <p:pos x="202" y="202"/>
    <p:text>Mention in grid-connected mode the utility forms system voltage and frequency but when islanded utility has no access to form voltage and frequency</p:text>
    <p:extLst>
      <p:ext uri="{C676402C-5697-4E1C-873F-D02D1690AC5C}">
        <p15:threadingInfo xmlns:p15="http://schemas.microsoft.com/office/powerpoint/2012/main" timeZoneBias="240"/>
      </p:ext>
    </p:extLst>
  </p:cm>
  <p:cm authorId="0" dt="2020-08-05T20:06:46.478" idx="119">
    <p:pos x="298" y="298"/>
    <p:text>Do mention reliability and resiliency. Highlight the intelligence. Highlight the BESS.</p:text>
    <p:extLst>
      <p:ext uri="{C676402C-5697-4E1C-873F-D02D1690AC5C}">
        <p15:threadingInfo xmlns:p15="http://schemas.microsoft.com/office/powerpoint/2012/main" timeZoneBias="240"/>
      </p:ext>
    </p:extLst>
  </p:cm>
  <p:cm authorId="0" dt="2020-08-05T20:24:55.144" idx="120">
    <p:pos x="394" y="394"/>
    <p:text>Mention demand responding</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8-04T19:42:40.218" idx="111">
    <p:pos x="10" y="10"/>
    <p:text>Mention we can map this system to 4-MG system that we proposed.</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8-04T19:43:57.866" idx="112">
    <p:pos x="10" y="10"/>
    <p:text>No exajeration! Utility needs power</p:text>
    <p:extLst>
      <p:ext uri="{C676402C-5697-4E1C-873F-D02D1690AC5C}">
        <p15:threadingInfo xmlns:p15="http://schemas.microsoft.com/office/powerpoint/2012/main" timeZoneBias="240"/>
      </p:ext>
    </p:extLst>
  </p:cm>
  <p:cm authorId="0" dt="2020-08-04T19:44:12.440" idx="113">
    <p:pos x="106" y="106"/>
    <p:text>You can say lightening or the tower may topple.</p:text>
    <p:extLst>
      <p:ext uri="{C676402C-5697-4E1C-873F-D02D1690AC5C}">
        <p15:threadingInfo xmlns:p15="http://schemas.microsoft.com/office/powerpoint/2012/main" timeZoneBias="240"/>
      </p:ext>
    </p:extLst>
  </p:cm>
  <p:cm authorId="0" dt="2020-08-04T19:46:57.593" idx="114">
    <p:pos x="202" y="202"/>
    <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8-04T19:21:56.741" idx="107">
    <p:pos x="10" y="10"/>
    <p:text>Mention in real distribution system DERs cover vast geographical area and not limited to certain area.</p:text>
    <p:extLst>
      <p:ext uri="{C676402C-5697-4E1C-873F-D02D1690AC5C}">
        <p15:threadingInfo xmlns:p15="http://schemas.microsoft.com/office/powerpoint/2012/main" timeZoneBias="240"/>
      </p:ext>
    </p:extLst>
  </p:cm>
  <p:cm authorId="0" dt="2020-08-04T19:22:40.315" idx="108">
    <p:pos x="106" y="106"/>
    <p:text/>
    <p:extLst>
      <p:ext uri="{C676402C-5697-4E1C-873F-D02D1690AC5C}">
        <p15:threadingInfo xmlns:p15="http://schemas.microsoft.com/office/powerpoint/2012/main" timeZoneBias="240"/>
      </p:ext>
    </p:extLst>
  </p:cm>
  <p:cm authorId="0" dt="2020-08-04T19:40:13.732" idx="109">
    <p:pos x="202" y="202"/>
    <p:text>Call Sci local SC. not only each MGi with SCi but also SCm to provide coordination</p:text>
    <p:extLst>
      <p:ext uri="{C676402C-5697-4E1C-873F-D02D1690AC5C}">
        <p15:threadingInfo xmlns:p15="http://schemas.microsoft.com/office/powerpoint/2012/main" timeZoneBias="240"/>
      </p:ext>
    </p:extLst>
  </p:cm>
  <p:cm authorId="0" dt="2020-08-04T19:40:53.558" idx="110">
    <p:pos x="298" y="298"/>
    <p:text>example: how much P-Q each MG provides or in islanded mode how to form this system. How to proivde voltage and frequency regulation which microgrid and within microgrids which unit. Maybe one maybe multiple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8-04T20:07:32.237" idx="115">
    <p:pos x="10" y="10"/>
    <p:text>Mention that the concept that we used for SC design is SCT which is a theory in control systems. For the first time, we are applying and tayloring this theory in the field of microgrid control and operation. To the best of our knowledge this is the first time that such a comprehensive implementation is done.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8-04T21:31:37.566" idx="118">
    <p:pos x="10" y="10"/>
    <p:text>Mention what is discrete-event.</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0-02-05T01:29:43.318" idx="101">
    <p:pos x="10" y="10"/>
    <p:text>Mention that I/Os are synced with cycle time of the program and mention that the SC task runs every 5 ms!!! and MODBUS every 100 ms.</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834193-A52D-47B0-BC2E-132AC250EA1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CA"/>
        </a:p>
      </dgm:t>
    </dgm:pt>
    <dgm:pt modelId="{7C94C22E-4066-4593-9F38-EE3AFA7C548D}">
      <dgm:prSet phldrT="[Text]"/>
      <dgm:spPr/>
      <dgm:t>
        <a:bodyPr/>
        <a:lstStyle/>
        <a:p>
          <a:r>
            <a:rPr lang="en-CA" dirty="0" err="1">
              <a:latin typeface="+mn-lt"/>
              <a:cs typeface="Times New Roman" panose="02020603050405020304" pitchFamily="18" charset="0"/>
            </a:rPr>
            <a:t>i</a:t>
          </a:r>
          <a:endParaRPr lang="en-CA" dirty="0">
            <a:latin typeface="+mn-lt"/>
            <a:cs typeface="Times New Roman" panose="02020603050405020304" pitchFamily="18" charset="0"/>
          </a:endParaRPr>
        </a:p>
      </dgm:t>
    </dgm:pt>
    <dgm:pt modelId="{E7B48A4A-F3F9-447A-AB38-EF913AAD5EB8}" type="parTrans" cxnId="{11A74B84-7977-4947-8911-CC68BF3FAC62}">
      <dgm:prSet/>
      <dgm:spPr/>
      <dgm:t>
        <a:bodyPr/>
        <a:lstStyle/>
        <a:p>
          <a:endParaRPr lang="en-CA"/>
        </a:p>
      </dgm:t>
    </dgm:pt>
    <dgm:pt modelId="{F8E87538-65F2-4EB3-83A8-AEBC9BE374B0}" type="sibTrans" cxnId="{11A74B84-7977-4947-8911-CC68BF3FAC62}">
      <dgm:prSet/>
      <dgm:spPr/>
      <dgm:t>
        <a:bodyPr/>
        <a:lstStyle/>
        <a:p>
          <a:endParaRPr lang="en-CA"/>
        </a:p>
      </dgm:t>
    </dgm:pt>
    <dgm:pt modelId="{4A5A11DB-6019-45EF-9D16-0884F55E03FA}">
      <dgm:prSet phldrT="[Text]" custT="1"/>
      <dgm:spPr/>
      <dgm:t>
        <a:bodyPr/>
        <a:lstStyle/>
        <a:p>
          <a:r>
            <a:rPr lang="en-CA" sz="3200" b="1" dirty="0">
              <a:solidFill>
                <a:schemeClr val="tx1"/>
              </a:solidFill>
              <a:latin typeface="Times New Roman" panose="02020603050405020304" pitchFamily="18" charset="0"/>
              <a:cs typeface="Times New Roman" panose="02020603050405020304" pitchFamily="18" charset="0"/>
            </a:rPr>
            <a:t>Why microgrid? Motivations and challenges? </a:t>
          </a:r>
        </a:p>
      </dgm:t>
    </dgm:pt>
    <dgm:pt modelId="{7E419693-2BE3-42E2-B9CE-2942927B31DE}" type="parTrans" cxnId="{050C69EC-42C5-44BE-8C39-B03C74BF98B7}">
      <dgm:prSet/>
      <dgm:spPr/>
      <dgm:t>
        <a:bodyPr/>
        <a:lstStyle/>
        <a:p>
          <a:endParaRPr lang="en-CA"/>
        </a:p>
      </dgm:t>
    </dgm:pt>
    <dgm:pt modelId="{4CA08299-CB71-4A7F-8CAB-90654326D53C}" type="sibTrans" cxnId="{050C69EC-42C5-44BE-8C39-B03C74BF98B7}">
      <dgm:prSet/>
      <dgm:spPr/>
      <dgm:t>
        <a:bodyPr/>
        <a:lstStyle/>
        <a:p>
          <a:endParaRPr lang="en-CA"/>
        </a:p>
      </dgm:t>
    </dgm:pt>
    <dgm:pt modelId="{AEFDB12F-3DAC-49E3-A5A7-724B1BBEE99A}">
      <dgm:prSet phldrT="[Text]"/>
      <dgm:spPr/>
      <dgm:t>
        <a:bodyPr/>
        <a:lstStyle/>
        <a:p>
          <a:r>
            <a:rPr lang="en-CA" dirty="0"/>
            <a:t>ii</a:t>
          </a:r>
        </a:p>
      </dgm:t>
    </dgm:pt>
    <dgm:pt modelId="{6BB264F6-B0B8-4AE5-AA24-CFFC23F101FB}" type="parTrans" cxnId="{4858C45D-5839-47D4-A472-FDC4966A3FA3}">
      <dgm:prSet/>
      <dgm:spPr/>
      <dgm:t>
        <a:bodyPr/>
        <a:lstStyle/>
        <a:p>
          <a:endParaRPr lang="en-CA"/>
        </a:p>
      </dgm:t>
    </dgm:pt>
    <dgm:pt modelId="{0833A2EE-2E4F-41FF-B576-382B734F6FB6}" type="sibTrans" cxnId="{4858C45D-5839-47D4-A472-FDC4966A3FA3}">
      <dgm:prSet/>
      <dgm:spPr/>
      <dgm:t>
        <a:bodyPr/>
        <a:lstStyle/>
        <a:p>
          <a:endParaRPr lang="en-CA"/>
        </a:p>
      </dgm:t>
    </dgm:pt>
    <dgm:pt modelId="{E1499F7A-99B4-4997-BB84-59BC05239E6D}">
      <dgm:prSet phldrT="[Text]" custT="1"/>
      <dgm:spPr/>
      <dgm:t>
        <a:bodyPr/>
        <a:lstStyle/>
        <a:p>
          <a:r>
            <a:rPr lang="en-CA" sz="3200" b="1" dirty="0">
              <a:latin typeface="Times New Roman" panose="02020603050405020304" pitchFamily="18" charset="0"/>
              <a:cs typeface="Times New Roman" panose="02020603050405020304" pitchFamily="18" charset="0"/>
            </a:rPr>
            <a:t>Multiple-microgrid system? Value proposition?</a:t>
          </a:r>
        </a:p>
      </dgm:t>
    </dgm:pt>
    <dgm:pt modelId="{1C32AE0D-71FD-4E9F-8A4E-A3DEA47FBF7D}" type="parTrans" cxnId="{1E12DFB3-B990-4A45-A16C-38AA0957ED01}">
      <dgm:prSet/>
      <dgm:spPr/>
      <dgm:t>
        <a:bodyPr/>
        <a:lstStyle/>
        <a:p>
          <a:endParaRPr lang="en-CA"/>
        </a:p>
      </dgm:t>
    </dgm:pt>
    <dgm:pt modelId="{68837F7E-EDC3-4DCD-AD32-E49FDAE7375D}" type="sibTrans" cxnId="{1E12DFB3-B990-4A45-A16C-38AA0957ED01}">
      <dgm:prSet/>
      <dgm:spPr/>
      <dgm:t>
        <a:bodyPr/>
        <a:lstStyle/>
        <a:p>
          <a:endParaRPr lang="en-CA"/>
        </a:p>
      </dgm:t>
    </dgm:pt>
    <dgm:pt modelId="{D0411C58-38E5-4C0D-92C9-16F729A90187}">
      <dgm:prSet phldrT="[Text]"/>
      <dgm:spPr/>
      <dgm:t>
        <a:bodyPr/>
        <a:lstStyle/>
        <a:p>
          <a:r>
            <a:rPr lang="en-CA" dirty="0"/>
            <a:t>iii</a:t>
          </a:r>
        </a:p>
      </dgm:t>
    </dgm:pt>
    <dgm:pt modelId="{82804DD4-77CE-4E37-9AEC-33D93730CD60}" type="parTrans" cxnId="{638BF296-6DD2-47B5-96CE-214CE51A81E4}">
      <dgm:prSet/>
      <dgm:spPr/>
      <dgm:t>
        <a:bodyPr/>
        <a:lstStyle/>
        <a:p>
          <a:endParaRPr lang="en-CA"/>
        </a:p>
      </dgm:t>
    </dgm:pt>
    <dgm:pt modelId="{7A5478B9-5AB2-44A2-8D78-4D4847515880}" type="sibTrans" cxnId="{638BF296-6DD2-47B5-96CE-214CE51A81E4}">
      <dgm:prSet/>
      <dgm:spPr/>
      <dgm:t>
        <a:bodyPr/>
        <a:lstStyle/>
        <a:p>
          <a:endParaRPr lang="en-CA"/>
        </a:p>
      </dgm:t>
    </dgm:pt>
    <dgm:pt modelId="{973B6DE9-99B8-4D78-B3EE-6F4EDC5465DB}">
      <dgm:prSet phldrT="[Text]" custT="1"/>
      <dgm:spPr/>
      <dgm:t>
        <a:bodyPr/>
        <a:lstStyle/>
        <a:p>
          <a:r>
            <a:rPr lang="en-CA" sz="3200" b="1" dirty="0">
              <a:latin typeface="Times New Roman" panose="02020603050405020304" pitchFamily="18" charset="0"/>
              <a:cs typeface="Times New Roman" panose="02020603050405020304" pitchFamily="18" charset="0"/>
            </a:rPr>
            <a:t>The hierarchical supervisory control system</a:t>
          </a:r>
        </a:p>
      </dgm:t>
    </dgm:pt>
    <dgm:pt modelId="{4FEEF331-6CB2-48C4-BDF7-D4C45764C471}" type="sibTrans" cxnId="{7CB5B465-1C28-4838-8C9E-6F944886DFB0}">
      <dgm:prSet/>
      <dgm:spPr/>
      <dgm:t>
        <a:bodyPr/>
        <a:lstStyle/>
        <a:p>
          <a:endParaRPr lang="en-CA"/>
        </a:p>
      </dgm:t>
    </dgm:pt>
    <dgm:pt modelId="{30D5AAFE-4287-44E2-AEF3-048CEC7EC6F6}" type="parTrans" cxnId="{7CB5B465-1C28-4838-8C9E-6F944886DFB0}">
      <dgm:prSet/>
      <dgm:spPr/>
      <dgm:t>
        <a:bodyPr/>
        <a:lstStyle/>
        <a:p>
          <a:endParaRPr lang="en-CA"/>
        </a:p>
      </dgm:t>
    </dgm:pt>
    <dgm:pt modelId="{FB5A2C98-C47B-4251-91B7-5C8FB6B39293}">
      <dgm:prSet phldrT="[Text]"/>
      <dgm:spPr/>
      <dgm:t>
        <a:bodyPr/>
        <a:lstStyle/>
        <a:p>
          <a:r>
            <a:rPr lang="en-CA" dirty="0"/>
            <a:t>iv</a:t>
          </a:r>
        </a:p>
      </dgm:t>
    </dgm:pt>
    <dgm:pt modelId="{3302DF7F-8811-41D8-91B3-06EB5A29FAF6}" type="parTrans" cxnId="{E692CD02-6D80-48D9-9361-43E75A1A086D}">
      <dgm:prSet/>
      <dgm:spPr/>
      <dgm:t>
        <a:bodyPr/>
        <a:lstStyle/>
        <a:p>
          <a:endParaRPr lang="en-CA"/>
        </a:p>
      </dgm:t>
    </dgm:pt>
    <dgm:pt modelId="{D8685B13-3450-433C-8B20-9D8E6AAFDFB7}" type="sibTrans" cxnId="{E692CD02-6D80-48D9-9361-43E75A1A086D}">
      <dgm:prSet/>
      <dgm:spPr/>
      <dgm:t>
        <a:bodyPr/>
        <a:lstStyle/>
        <a:p>
          <a:endParaRPr lang="en-CA"/>
        </a:p>
      </dgm:t>
    </dgm:pt>
    <dgm:pt modelId="{E687EEB0-530A-4D81-9E1E-FCA8AF1D93C2}">
      <dgm:prSet phldrT="[Text]" custT="1"/>
      <dgm:spPr/>
      <dgm:t>
        <a:bodyPr/>
        <a:lstStyle/>
        <a:p>
          <a:r>
            <a:rPr lang="en-CA" sz="3200" b="1" dirty="0">
              <a:latin typeface="Times New Roman" panose="02020603050405020304" pitchFamily="18" charset="0"/>
              <a:cs typeface="Times New Roman" panose="02020603050405020304" pitchFamily="18" charset="0"/>
            </a:rPr>
            <a:t>Supervisory control performance verification via RTDS-</a:t>
          </a:r>
          <a:r>
            <a:rPr lang="en-CA" sz="3200" b="1" dirty="0" err="1">
              <a:latin typeface="Times New Roman" panose="02020603050405020304" pitchFamily="18" charset="0"/>
              <a:cs typeface="Times New Roman" panose="02020603050405020304" pitchFamily="18" charset="0"/>
            </a:rPr>
            <a:t>PLCnext</a:t>
          </a:r>
          <a:r>
            <a:rPr lang="en-CA" sz="3200" b="1" dirty="0">
              <a:latin typeface="Times New Roman" panose="02020603050405020304" pitchFamily="18" charset="0"/>
              <a:cs typeface="Times New Roman" panose="02020603050405020304" pitchFamily="18" charset="0"/>
            </a:rPr>
            <a:t> platform</a:t>
          </a:r>
        </a:p>
      </dgm:t>
    </dgm:pt>
    <dgm:pt modelId="{845B5EB8-F4CC-4808-AC9C-19ED8E8006F0}" type="parTrans" cxnId="{1B98DC5B-73CB-45BC-B301-66CA774A1EC9}">
      <dgm:prSet/>
      <dgm:spPr/>
      <dgm:t>
        <a:bodyPr/>
        <a:lstStyle/>
        <a:p>
          <a:endParaRPr lang="en-CA"/>
        </a:p>
      </dgm:t>
    </dgm:pt>
    <dgm:pt modelId="{86BDE802-844B-49AF-9E9A-664FF4063D3C}" type="sibTrans" cxnId="{1B98DC5B-73CB-45BC-B301-66CA774A1EC9}">
      <dgm:prSet/>
      <dgm:spPr/>
      <dgm:t>
        <a:bodyPr/>
        <a:lstStyle/>
        <a:p>
          <a:endParaRPr lang="en-CA"/>
        </a:p>
      </dgm:t>
    </dgm:pt>
    <dgm:pt modelId="{24FEEB15-5258-44DD-996D-45BA70E63CB4}">
      <dgm:prSet phldrT="[Text]" custT="1"/>
      <dgm:spPr/>
      <dgm:t>
        <a:bodyPr/>
        <a:lstStyle/>
        <a:p>
          <a:r>
            <a:rPr lang="en-CA" sz="3200" b="1" dirty="0">
              <a:solidFill>
                <a:schemeClr val="tx1"/>
              </a:solidFill>
              <a:latin typeface="Times New Roman" panose="02020603050405020304" pitchFamily="18" charset="0"/>
              <a:cs typeface="Times New Roman" panose="02020603050405020304" pitchFamily="18" charset="0"/>
            </a:rPr>
            <a:t>Why supervisory control?</a:t>
          </a:r>
        </a:p>
      </dgm:t>
    </dgm:pt>
    <dgm:pt modelId="{5167C276-2D44-42EA-AA7A-0EF5DE459816}" type="parTrans" cxnId="{DE37BC8E-B550-4DA0-BFB4-BC4AE8790960}">
      <dgm:prSet/>
      <dgm:spPr/>
      <dgm:t>
        <a:bodyPr/>
        <a:lstStyle/>
        <a:p>
          <a:endParaRPr lang="en-CA"/>
        </a:p>
      </dgm:t>
    </dgm:pt>
    <dgm:pt modelId="{87428CDF-6E93-474B-AD2A-358C1074C352}" type="sibTrans" cxnId="{DE37BC8E-B550-4DA0-BFB4-BC4AE8790960}">
      <dgm:prSet/>
      <dgm:spPr/>
      <dgm:t>
        <a:bodyPr/>
        <a:lstStyle/>
        <a:p>
          <a:endParaRPr lang="en-CA"/>
        </a:p>
      </dgm:t>
    </dgm:pt>
    <dgm:pt modelId="{16A17224-2218-4E13-9CC1-B0546631CD2C}">
      <dgm:prSet phldrT="[Text]" custT="1"/>
      <dgm:spPr/>
      <dgm:t>
        <a:bodyPr/>
        <a:lstStyle/>
        <a:p>
          <a:r>
            <a:rPr lang="en-CA" sz="3200" b="1" dirty="0">
              <a:latin typeface="Times New Roman" panose="02020603050405020304" pitchFamily="18" charset="0"/>
              <a:cs typeface="Times New Roman" panose="02020603050405020304" pitchFamily="18" charset="0"/>
            </a:rPr>
            <a:t>Application for first nation communities in North-West Ontario</a:t>
          </a:r>
        </a:p>
      </dgm:t>
    </dgm:pt>
    <dgm:pt modelId="{AA9C3C32-CC26-4836-9091-0DABE364F207}" type="parTrans" cxnId="{E693E11B-2362-4B20-9A38-168974C39AC2}">
      <dgm:prSet/>
      <dgm:spPr/>
      <dgm:t>
        <a:bodyPr/>
        <a:lstStyle/>
        <a:p>
          <a:endParaRPr lang="en-CA"/>
        </a:p>
      </dgm:t>
    </dgm:pt>
    <dgm:pt modelId="{F1C63D43-6C12-444A-BEF4-54193AE7DCBC}" type="sibTrans" cxnId="{E693E11B-2362-4B20-9A38-168974C39AC2}">
      <dgm:prSet/>
      <dgm:spPr/>
      <dgm:t>
        <a:bodyPr/>
        <a:lstStyle/>
        <a:p>
          <a:endParaRPr lang="en-CA"/>
        </a:p>
      </dgm:t>
    </dgm:pt>
    <dgm:pt modelId="{9946DEF3-CF79-4FDD-B28D-E11BDA4022CA}" type="pres">
      <dgm:prSet presAssocID="{F7834193-A52D-47B0-BC2E-132AC250EA1A}" presName="linearFlow" presStyleCnt="0">
        <dgm:presLayoutVars>
          <dgm:dir/>
          <dgm:animLvl val="lvl"/>
          <dgm:resizeHandles val="exact"/>
        </dgm:presLayoutVars>
      </dgm:prSet>
      <dgm:spPr/>
    </dgm:pt>
    <dgm:pt modelId="{619CB86F-2B0F-4E26-8BA6-BA8FFA8A1D89}" type="pres">
      <dgm:prSet presAssocID="{7C94C22E-4066-4593-9F38-EE3AFA7C548D}" presName="composite" presStyleCnt="0"/>
      <dgm:spPr/>
    </dgm:pt>
    <dgm:pt modelId="{E863248A-A34B-403F-87CC-1EDCD332E5B9}" type="pres">
      <dgm:prSet presAssocID="{7C94C22E-4066-4593-9F38-EE3AFA7C548D}" presName="parentText" presStyleLbl="alignNode1" presStyleIdx="0" presStyleCnt="4">
        <dgm:presLayoutVars>
          <dgm:chMax val="1"/>
          <dgm:bulletEnabled val="1"/>
        </dgm:presLayoutVars>
      </dgm:prSet>
      <dgm:spPr/>
    </dgm:pt>
    <dgm:pt modelId="{18F7BA6D-C8B3-480F-AF75-66980A62EB40}" type="pres">
      <dgm:prSet presAssocID="{7C94C22E-4066-4593-9F38-EE3AFA7C548D}" presName="descendantText" presStyleLbl="alignAcc1" presStyleIdx="0" presStyleCnt="4" custLinFactNeighborX="-14" custLinFactNeighborY="961">
        <dgm:presLayoutVars>
          <dgm:bulletEnabled val="1"/>
        </dgm:presLayoutVars>
      </dgm:prSet>
      <dgm:spPr/>
    </dgm:pt>
    <dgm:pt modelId="{5E210694-6B45-437E-B1AD-2DEEDA5A3B7C}" type="pres">
      <dgm:prSet presAssocID="{F8E87538-65F2-4EB3-83A8-AEBC9BE374B0}" presName="sp" presStyleCnt="0"/>
      <dgm:spPr/>
    </dgm:pt>
    <dgm:pt modelId="{0E14A136-41B4-47BB-AFFA-061732EDBCDD}" type="pres">
      <dgm:prSet presAssocID="{AEFDB12F-3DAC-49E3-A5A7-724B1BBEE99A}" presName="composite" presStyleCnt="0"/>
      <dgm:spPr/>
    </dgm:pt>
    <dgm:pt modelId="{BF2D3FBC-1349-42C7-A780-3C80BD223532}" type="pres">
      <dgm:prSet presAssocID="{AEFDB12F-3DAC-49E3-A5A7-724B1BBEE99A}" presName="parentText" presStyleLbl="alignNode1" presStyleIdx="1" presStyleCnt="4">
        <dgm:presLayoutVars>
          <dgm:chMax val="1"/>
          <dgm:bulletEnabled val="1"/>
        </dgm:presLayoutVars>
      </dgm:prSet>
      <dgm:spPr/>
    </dgm:pt>
    <dgm:pt modelId="{03E8BC78-6784-4741-9570-FE86AD21A5A2}" type="pres">
      <dgm:prSet presAssocID="{AEFDB12F-3DAC-49E3-A5A7-724B1BBEE99A}" presName="descendantText" presStyleLbl="alignAcc1" presStyleIdx="1" presStyleCnt="4" custScaleY="101088" custLinFactNeighborX="33" custLinFactNeighborY="-725">
        <dgm:presLayoutVars>
          <dgm:bulletEnabled val="1"/>
        </dgm:presLayoutVars>
      </dgm:prSet>
      <dgm:spPr/>
    </dgm:pt>
    <dgm:pt modelId="{E8348B8C-C256-4DFE-ACA8-8F5FAE81DE37}" type="pres">
      <dgm:prSet presAssocID="{0833A2EE-2E4F-41FF-B576-382B734F6FB6}" presName="sp" presStyleCnt="0"/>
      <dgm:spPr/>
    </dgm:pt>
    <dgm:pt modelId="{AC65B97B-8EB7-4C29-ABA8-964F3B2B9545}" type="pres">
      <dgm:prSet presAssocID="{D0411C58-38E5-4C0D-92C9-16F729A90187}" presName="composite" presStyleCnt="0"/>
      <dgm:spPr/>
    </dgm:pt>
    <dgm:pt modelId="{42A43C3F-5E3E-4DCC-9F1C-400B34DAF2DF}" type="pres">
      <dgm:prSet presAssocID="{D0411C58-38E5-4C0D-92C9-16F729A90187}" presName="parentText" presStyleLbl="alignNode1" presStyleIdx="2" presStyleCnt="4">
        <dgm:presLayoutVars>
          <dgm:chMax val="1"/>
          <dgm:bulletEnabled val="1"/>
        </dgm:presLayoutVars>
      </dgm:prSet>
      <dgm:spPr/>
    </dgm:pt>
    <dgm:pt modelId="{EDA6E559-A3AC-4D1A-9BB8-A09690241ABC}" type="pres">
      <dgm:prSet presAssocID="{D0411C58-38E5-4C0D-92C9-16F729A90187}" presName="descendantText" presStyleLbl="alignAcc1" presStyleIdx="2" presStyleCnt="4">
        <dgm:presLayoutVars>
          <dgm:bulletEnabled val="1"/>
        </dgm:presLayoutVars>
      </dgm:prSet>
      <dgm:spPr/>
    </dgm:pt>
    <dgm:pt modelId="{C3208C04-C944-4AD5-A521-07720BDFC0C3}" type="pres">
      <dgm:prSet presAssocID="{7A5478B9-5AB2-44A2-8D78-4D4847515880}" presName="sp" presStyleCnt="0"/>
      <dgm:spPr/>
    </dgm:pt>
    <dgm:pt modelId="{D5034C02-34D7-482C-AA77-1675253B7ADC}" type="pres">
      <dgm:prSet presAssocID="{FB5A2C98-C47B-4251-91B7-5C8FB6B39293}" presName="composite" presStyleCnt="0"/>
      <dgm:spPr/>
    </dgm:pt>
    <dgm:pt modelId="{34070BBF-035E-4B1D-955D-913FCE77EC93}" type="pres">
      <dgm:prSet presAssocID="{FB5A2C98-C47B-4251-91B7-5C8FB6B39293}" presName="parentText" presStyleLbl="alignNode1" presStyleIdx="3" presStyleCnt="4">
        <dgm:presLayoutVars>
          <dgm:chMax val="1"/>
          <dgm:bulletEnabled val="1"/>
        </dgm:presLayoutVars>
      </dgm:prSet>
      <dgm:spPr/>
    </dgm:pt>
    <dgm:pt modelId="{FB848A94-B826-4896-9CC8-0C7153707AC1}" type="pres">
      <dgm:prSet presAssocID="{FB5A2C98-C47B-4251-91B7-5C8FB6B39293}" presName="descendantText" presStyleLbl="alignAcc1" presStyleIdx="3" presStyleCnt="4" custScaleY="98935">
        <dgm:presLayoutVars>
          <dgm:bulletEnabled val="1"/>
        </dgm:presLayoutVars>
      </dgm:prSet>
      <dgm:spPr/>
    </dgm:pt>
  </dgm:ptLst>
  <dgm:cxnLst>
    <dgm:cxn modelId="{E692CD02-6D80-48D9-9361-43E75A1A086D}" srcId="{F7834193-A52D-47B0-BC2E-132AC250EA1A}" destId="{FB5A2C98-C47B-4251-91B7-5C8FB6B39293}" srcOrd="3" destOrd="0" parTransId="{3302DF7F-8811-41D8-91B3-06EB5A29FAF6}" sibTransId="{D8685B13-3450-433C-8B20-9D8E6AAFDFB7}"/>
    <dgm:cxn modelId="{0D823108-799F-405B-ACEC-FBCF0E32D4C1}" type="presOf" srcId="{24FEEB15-5258-44DD-996D-45BA70E63CB4}" destId="{18F7BA6D-C8B3-480F-AF75-66980A62EB40}" srcOrd="0" destOrd="1" presId="urn:microsoft.com/office/officeart/2005/8/layout/chevron2"/>
    <dgm:cxn modelId="{D416EA1A-E06F-4B4C-B154-E533A321A4E9}" type="presOf" srcId="{D0411C58-38E5-4C0D-92C9-16F729A90187}" destId="{42A43C3F-5E3E-4DCC-9F1C-400B34DAF2DF}" srcOrd="0" destOrd="0" presId="urn:microsoft.com/office/officeart/2005/8/layout/chevron2"/>
    <dgm:cxn modelId="{E693E11B-2362-4B20-9A38-168974C39AC2}" srcId="{AEFDB12F-3DAC-49E3-A5A7-724B1BBEE99A}" destId="{16A17224-2218-4E13-9CC1-B0546631CD2C}" srcOrd="1" destOrd="0" parTransId="{AA9C3C32-CC26-4836-9091-0DABE364F207}" sibTransId="{F1C63D43-6C12-444A-BEF4-54193AE7DCBC}"/>
    <dgm:cxn modelId="{01C11327-7DA0-4AAA-8B06-EDA15AD52C9B}" type="presOf" srcId="{F7834193-A52D-47B0-BC2E-132AC250EA1A}" destId="{9946DEF3-CF79-4FDD-B28D-E11BDA4022CA}" srcOrd="0" destOrd="0" presId="urn:microsoft.com/office/officeart/2005/8/layout/chevron2"/>
    <dgm:cxn modelId="{9073902E-B44D-45EA-8919-71C950BE6795}" type="presOf" srcId="{16A17224-2218-4E13-9CC1-B0546631CD2C}" destId="{03E8BC78-6784-4741-9570-FE86AD21A5A2}" srcOrd="0" destOrd="1" presId="urn:microsoft.com/office/officeart/2005/8/layout/chevron2"/>
    <dgm:cxn modelId="{049E9E30-894E-4D9F-9F92-ABEA2C283078}" type="presOf" srcId="{973B6DE9-99B8-4D78-B3EE-6F4EDC5465DB}" destId="{EDA6E559-A3AC-4D1A-9BB8-A09690241ABC}" srcOrd="0" destOrd="0" presId="urn:microsoft.com/office/officeart/2005/8/layout/chevron2"/>
    <dgm:cxn modelId="{1B98DC5B-73CB-45BC-B301-66CA774A1EC9}" srcId="{FB5A2C98-C47B-4251-91B7-5C8FB6B39293}" destId="{E687EEB0-530A-4D81-9E1E-FCA8AF1D93C2}" srcOrd="0" destOrd="0" parTransId="{845B5EB8-F4CC-4808-AC9C-19ED8E8006F0}" sibTransId="{86BDE802-844B-49AF-9E9A-664FF4063D3C}"/>
    <dgm:cxn modelId="{4858C45D-5839-47D4-A472-FDC4966A3FA3}" srcId="{F7834193-A52D-47B0-BC2E-132AC250EA1A}" destId="{AEFDB12F-3DAC-49E3-A5A7-724B1BBEE99A}" srcOrd="1" destOrd="0" parTransId="{6BB264F6-B0B8-4AE5-AA24-CFFC23F101FB}" sibTransId="{0833A2EE-2E4F-41FF-B576-382B734F6FB6}"/>
    <dgm:cxn modelId="{7CB5B465-1C28-4838-8C9E-6F944886DFB0}" srcId="{D0411C58-38E5-4C0D-92C9-16F729A90187}" destId="{973B6DE9-99B8-4D78-B3EE-6F4EDC5465DB}" srcOrd="0" destOrd="0" parTransId="{30D5AAFE-4287-44E2-AEF3-048CEC7EC6F6}" sibTransId="{4FEEF331-6CB2-48C4-BDF7-D4C45764C471}"/>
    <dgm:cxn modelId="{E40F7970-AD8D-4862-B08A-429EF011D216}" type="presOf" srcId="{E1499F7A-99B4-4997-BB84-59BC05239E6D}" destId="{03E8BC78-6784-4741-9570-FE86AD21A5A2}" srcOrd="0" destOrd="0" presId="urn:microsoft.com/office/officeart/2005/8/layout/chevron2"/>
    <dgm:cxn modelId="{EED90A7C-12E6-4EED-AFA3-F8A0BB219C08}" type="presOf" srcId="{E687EEB0-530A-4D81-9E1E-FCA8AF1D93C2}" destId="{FB848A94-B826-4896-9CC8-0C7153707AC1}" srcOrd="0" destOrd="0" presId="urn:microsoft.com/office/officeart/2005/8/layout/chevron2"/>
    <dgm:cxn modelId="{1530B37D-E842-4736-9D5F-20211B4AD7BF}" type="presOf" srcId="{AEFDB12F-3DAC-49E3-A5A7-724B1BBEE99A}" destId="{BF2D3FBC-1349-42C7-A780-3C80BD223532}" srcOrd="0" destOrd="0" presId="urn:microsoft.com/office/officeart/2005/8/layout/chevron2"/>
    <dgm:cxn modelId="{63826A81-5A18-4789-B4A6-379CDB532F30}" type="presOf" srcId="{4A5A11DB-6019-45EF-9D16-0884F55E03FA}" destId="{18F7BA6D-C8B3-480F-AF75-66980A62EB40}" srcOrd="0" destOrd="0" presId="urn:microsoft.com/office/officeart/2005/8/layout/chevron2"/>
    <dgm:cxn modelId="{F02A9581-621C-41A8-B2CB-C5A81B7F9992}" type="presOf" srcId="{7C94C22E-4066-4593-9F38-EE3AFA7C548D}" destId="{E863248A-A34B-403F-87CC-1EDCD332E5B9}" srcOrd="0" destOrd="0" presId="urn:microsoft.com/office/officeart/2005/8/layout/chevron2"/>
    <dgm:cxn modelId="{11A74B84-7977-4947-8911-CC68BF3FAC62}" srcId="{F7834193-A52D-47B0-BC2E-132AC250EA1A}" destId="{7C94C22E-4066-4593-9F38-EE3AFA7C548D}" srcOrd="0" destOrd="0" parTransId="{E7B48A4A-F3F9-447A-AB38-EF913AAD5EB8}" sibTransId="{F8E87538-65F2-4EB3-83A8-AEBC9BE374B0}"/>
    <dgm:cxn modelId="{DE37BC8E-B550-4DA0-BFB4-BC4AE8790960}" srcId="{7C94C22E-4066-4593-9F38-EE3AFA7C548D}" destId="{24FEEB15-5258-44DD-996D-45BA70E63CB4}" srcOrd="1" destOrd="0" parTransId="{5167C276-2D44-42EA-AA7A-0EF5DE459816}" sibTransId="{87428CDF-6E93-474B-AD2A-358C1074C352}"/>
    <dgm:cxn modelId="{638BF296-6DD2-47B5-96CE-214CE51A81E4}" srcId="{F7834193-A52D-47B0-BC2E-132AC250EA1A}" destId="{D0411C58-38E5-4C0D-92C9-16F729A90187}" srcOrd="2" destOrd="0" parTransId="{82804DD4-77CE-4E37-9AEC-33D93730CD60}" sibTransId="{7A5478B9-5AB2-44A2-8D78-4D4847515880}"/>
    <dgm:cxn modelId="{1E12DFB3-B990-4A45-A16C-38AA0957ED01}" srcId="{AEFDB12F-3DAC-49E3-A5A7-724B1BBEE99A}" destId="{E1499F7A-99B4-4997-BB84-59BC05239E6D}" srcOrd="0" destOrd="0" parTransId="{1C32AE0D-71FD-4E9F-8A4E-A3DEA47FBF7D}" sibTransId="{68837F7E-EDC3-4DCD-AD32-E49FDAE7375D}"/>
    <dgm:cxn modelId="{BB7574C2-4801-4455-8E8C-6C2E0AD18BE9}" type="presOf" srcId="{FB5A2C98-C47B-4251-91B7-5C8FB6B39293}" destId="{34070BBF-035E-4B1D-955D-913FCE77EC93}" srcOrd="0" destOrd="0" presId="urn:microsoft.com/office/officeart/2005/8/layout/chevron2"/>
    <dgm:cxn modelId="{050C69EC-42C5-44BE-8C39-B03C74BF98B7}" srcId="{7C94C22E-4066-4593-9F38-EE3AFA7C548D}" destId="{4A5A11DB-6019-45EF-9D16-0884F55E03FA}" srcOrd="0" destOrd="0" parTransId="{7E419693-2BE3-42E2-B9CE-2942927B31DE}" sibTransId="{4CA08299-CB71-4A7F-8CAB-90654326D53C}"/>
    <dgm:cxn modelId="{BB7491F6-C5F2-4DEB-A50E-A143409A9AB6}" type="presParOf" srcId="{9946DEF3-CF79-4FDD-B28D-E11BDA4022CA}" destId="{619CB86F-2B0F-4E26-8BA6-BA8FFA8A1D89}" srcOrd="0" destOrd="0" presId="urn:microsoft.com/office/officeart/2005/8/layout/chevron2"/>
    <dgm:cxn modelId="{24B2F93D-F37A-4B30-8284-309E9B97F9D2}" type="presParOf" srcId="{619CB86F-2B0F-4E26-8BA6-BA8FFA8A1D89}" destId="{E863248A-A34B-403F-87CC-1EDCD332E5B9}" srcOrd="0" destOrd="0" presId="urn:microsoft.com/office/officeart/2005/8/layout/chevron2"/>
    <dgm:cxn modelId="{0B99355B-D98B-4794-A141-FA25904FBEC0}" type="presParOf" srcId="{619CB86F-2B0F-4E26-8BA6-BA8FFA8A1D89}" destId="{18F7BA6D-C8B3-480F-AF75-66980A62EB40}" srcOrd="1" destOrd="0" presId="urn:microsoft.com/office/officeart/2005/8/layout/chevron2"/>
    <dgm:cxn modelId="{2A91FBA2-C4BF-4A58-9B80-6DDFDDBA3137}" type="presParOf" srcId="{9946DEF3-CF79-4FDD-B28D-E11BDA4022CA}" destId="{5E210694-6B45-437E-B1AD-2DEEDA5A3B7C}" srcOrd="1" destOrd="0" presId="urn:microsoft.com/office/officeart/2005/8/layout/chevron2"/>
    <dgm:cxn modelId="{D0629C3F-00B9-4DCC-B9C6-94E6AFD1ED87}" type="presParOf" srcId="{9946DEF3-CF79-4FDD-B28D-E11BDA4022CA}" destId="{0E14A136-41B4-47BB-AFFA-061732EDBCDD}" srcOrd="2" destOrd="0" presId="urn:microsoft.com/office/officeart/2005/8/layout/chevron2"/>
    <dgm:cxn modelId="{2F993D0F-3E8A-4BC5-8277-698EBEC8AF4F}" type="presParOf" srcId="{0E14A136-41B4-47BB-AFFA-061732EDBCDD}" destId="{BF2D3FBC-1349-42C7-A780-3C80BD223532}" srcOrd="0" destOrd="0" presId="urn:microsoft.com/office/officeart/2005/8/layout/chevron2"/>
    <dgm:cxn modelId="{4F690AAD-F64D-4CED-9BF9-9067409C5B98}" type="presParOf" srcId="{0E14A136-41B4-47BB-AFFA-061732EDBCDD}" destId="{03E8BC78-6784-4741-9570-FE86AD21A5A2}" srcOrd="1" destOrd="0" presId="urn:microsoft.com/office/officeart/2005/8/layout/chevron2"/>
    <dgm:cxn modelId="{B2A0FF0C-310A-4441-BB97-147D6DC6CCE4}" type="presParOf" srcId="{9946DEF3-CF79-4FDD-B28D-E11BDA4022CA}" destId="{E8348B8C-C256-4DFE-ACA8-8F5FAE81DE37}" srcOrd="3" destOrd="0" presId="urn:microsoft.com/office/officeart/2005/8/layout/chevron2"/>
    <dgm:cxn modelId="{9255CDDE-1B29-41B9-AE80-58F720149440}" type="presParOf" srcId="{9946DEF3-CF79-4FDD-B28D-E11BDA4022CA}" destId="{AC65B97B-8EB7-4C29-ABA8-964F3B2B9545}" srcOrd="4" destOrd="0" presId="urn:microsoft.com/office/officeart/2005/8/layout/chevron2"/>
    <dgm:cxn modelId="{42D0B402-BEEE-403A-B8A4-0DD0D8C229F8}" type="presParOf" srcId="{AC65B97B-8EB7-4C29-ABA8-964F3B2B9545}" destId="{42A43C3F-5E3E-4DCC-9F1C-400B34DAF2DF}" srcOrd="0" destOrd="0" presId="urn:microsoft.com/office/officeart/2005/8/layout/chevron2"/>
    <dgm:cxn modelId="{0DDFE554-6D89-4BA4-842C-D34B35DD0042}" type="presParOf" srcId="{AC65B97B-8EB7-4C29-ABA8-964F3B2B9545}" destId="{EDA6E559-A3AC-4D1A-9BB8-A09690241ABC}" srcOrd="1" destOrd="0" presId="urn:microsoft.com/office/officeart/2005/8/layout/chevron2"/>
    <dgm:cxn modelId="{68B9048E-EEA4-44B5-A0B9-2A28A9C3E807}" type="presParOf" srcId="{9946DEF3-CF79-4FDD-B28D-E11BDA4022CA}" destId="{C3208C04-C944-4AD5-A521-07720BDFC0C3}" srcOrd="5" destOrd="0" presId="urn:microsoft.com/office/officeart/2005/8/layout/chevron2"/>
    <dgm:cxn modelId="{1ABACC8C-D9BE-48B0-AAF1-1AE2CF2B93EE}" type="presParOf" srcId="{9946DEF3-CF79-4FDD-B28D-E11BDA4022CA}" destId="{D5034C02-34D7-482C-AA77-1675253B7ADC}" srcOrd="6" destOrd="0" presId="urn:microsoft.com/office/officeart/2005/8/layout/chevron2"/>
    <dgm:cxn modelId="{F2645628-63DE-4A21-8875-3F773E6B8FE6}" type="presParOf" srcId="{D5034C02-34D7-482C-AA77-1675253B7ADC}" destId="{34070BBF-035E-4B1D-955D-913FCE77EC93}" srcOrd="0" destOrd="0" presId="urn:microsoft.com/office/officeart/2005/8/layout/chevron2"/>
    <dgm:cxn modelId="{8984890D-0834-4A99-A153-2C692E2DF1AC}" type="presParOf" srcId="{D5034C02-34D7-482C-AA77-1675253B7ADC}" destId="{FB848A94-B826-4896-9CC8-0C7153707AC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solidFill>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 </a:t>
          </a:r>
          <a:endParaRPr lang="en-US" sz="28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solidFill>
              <a:latin typeface="Times New Roman" panose="02020603050405020304" pitchFamily="18" charset="0"/>
              <a:cs typeface="Times New Roman" panose="02020603050405020304" pitchFamily="18" charset="0"/>
            </a:rPr>
            <a:t>Motivations </a:t>
          </a:r>
          <a:endParaRPr lang="en-US" sz="2800" b="1" dirty="0">
            <a:solidFill>
              <a:schemeClr val="bg1"/>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CC3BAF7-BF47-493A-A82C-F85EE20E88D3}"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CA"/>
        </a:p>
      </dgm:t>
    </dgm:pt>
    <dgm:pt modelId="{CEBCDA56-C634-46A2-92C5-509E6F67878D}">
      <dgm:prSet phldrT="[Text]" custT="1"/>
      <dgm:spPr/>
      <dgm:t>
        <a:bodyPr/>
        <a:lstStyle/>
        <a:p>
          <a:r>
            <a:rPr lang="en-CA" sz="2800" b="1" dirty="0">
              <a:latin typeface="Times New Roman" panose="02020603050405020304" pitchFamily="18" charset="0"/>
              <a:cs typeface="Times New Roman" panose="02020603050405020304" pitchFamily="18" charset="0"/>
            </a:rPr>
            <a:t>Supervisory control design</a:t>
          </a:r>
        </a:p>
      </dgm:t>
    </dgm:pt>
    <dgm:pt modelId="{B3E709C4-C7B8-45A7-B6F0-6F820E09DADD}" type="parTrans" cxnId="{CD54DE82-5D2E-4D0B-B5B4-69125208B9E2}">
      <dgm:prSet/>
      <dgm:spPr/>
      <dgm:t>
        <a:bodyPr/>
        <a:lstStyle/>
        <a:p>
          <a:endParaRPr lang="en-CA" sz="1800" b="1"/>
        </a:p>
      </dgm:t>
    </dgm:pt>
    <dgm:pt modelId="{C92CD478-BF23-4F46-B683-DEFFB95A65C0}" type="sibTrans" cxnId="{CD54DE82-5D2E-4D0B-B5B4-69125208B9E2}">
      <dgm:prSet/>
      <dgm:spPr/>
      <dgm:t>
        <a:bodyPr/>
        <a:lstStyle/>
        <a:p>
          <a:endParaRPr lang="en-CA" sz="1800" b="1"/>
        </a:p>
      </dgm:t>
    </dgm:pt>
    <dgm:pt modelId="{D8B04354-8BA3-43E6-A7CA-09D6CB3A7F41}">
      <dgm:prSet phldrT="[Text]" custT="1"/>
      <dgm:spPr/>
      <dgm:t>
        <a:bodyPr/>
        <a:lstStyle/>
        <a:p>
          <a:r>
            <a:rPr lang="en-CA" sz="2800" b="1" dirty="0">
              <a:latin typeface="Times New Roman" panose="02020603050405020304" pitchFamily="18" charset="0"/>
              <a:cs typeface="Times New Roman" panose="02020603050405020304" pitchFamily="18" charset="0"/>
            </a:rPr>
            <a:t>Off-line evaluation</a:t>
          </a:r>
        </a:p>
      </dgm:t>
    </dgm:pt>
    <dgm:pt modelId="{9D6704C6-7A16-46B3-A53E-0EA8E69CBE6E}" type="parTrans" cxnId="{3F714C22-9EC8-4CC6-81DE-CCBB07B42F6D}">
      <dgm:prSet/>
      <dgm:spPr/>
      <dgm:t>
        <a:bodyPr/>
        <a:lstStyle/>
        <a:p>
          <a:endParaRPr lang="en-CA" sz="1800" b="1"/>
        </a:p>
      </dgm:t>
    </dgm:pt>
    <dgm:pt modelId="{C7D4A902-1C84-4585-8B21-8D139060B356}" type="sibTrans" cxnId="{3F714C22-9EC8-4CC6-81DE-CCBB07B42F6D}">
      <dgm:prSet/>
      <dgm:spPr/>
      <dgm:t>
        <a:bodyPr/>
        <a:lstStyle/>
        <a:p>
          <a:endParaRPr lang="en-CA" sz="1800" b="1"/>
        </a:p>
      </dgm:t>
    </dgm:pt>
    <dgm:pt modelId="{6CA34721-F9BB-4ACA-B86F-0038A2650D32}">
      <dgm:prSet phldrT="[Text]" custT="1"/>
      <dgm:spPr/>
      <dgm:t>
        <a:bodyPr/>
        <a:lstStyle/>
        <a:p>
          <a:r>
            <a:rPr lang="en-CA" sz="2800" b="1" dirty="0">
              <a:latin typeface="Times New Roman" panose="02020603050405020304" pitchFamily="18" charset="0"/>
              <a:cs typeface="Times New Roman" panose="02020603050405020304" pitchFamily="18" charset="0"/>
            </a:rPr>
            <a:t>Real-time verification</a:t>
          </a:r>
        </a:p>
      </dgm:t>
    </dgm:pt>
    <dgm:pt modelId="{C6DD071B-7B0A-40D2-84E0-77CD23E48E6E}" type="parTrans" cxnId="{9D267074-5958-4870-B9B5-9973D5E0D814}">
      <dgm:prSet/>
      <dgm:spPr/>
      <dgm:t>
        <a:bodyPr/>
        <a:lstStyle/>
        <a:p>
          <a:endParaRPr lang="en-CA" sz="1800" b="1"/>
        </a:p>
      </dgm:t>
    </dgm:pt>
    <dgm:pt modelId="{3BCABF79-1B46-49B2-97C6-49DDDEAD1B4A}" type="sibTrans" cxnId="{9D267074-5958-4870-B9B5-9973D5E0D814}">
      <dgm:prSet/>
      <dgm:spPr/>
      <dgm:t>
        <a:bodyPr/>
        <a:lstStyle/>
        <a:p>
          <a:endParaRPr lang="en-CA" sz="1800" b="1"/>
        </a:p>
      </dgm:t>
    </dgm:pt>
    <dgm:pt modelId="{C0B81743-B216-403A-866C-71F66EB3D8EF}">
      <dgm:prSet phldrT="[Text]" custT="1"/>
      <dgm:spPr/>
      <dgm:t>
        <a:bodyPr/>
        <a:lstStyle/>
        <a:p>
          <a:r>
            <a:rPr lang="en-CA" sz="2800" b="1" dirty="0">
              <a:latin typeface="Times New Roman" panose="02020603050405020304" pitchFamily="18" charset="0"/>
              <a:cs typeface="Times New Roman" panose="02020603050405020304" pitchFamily="18" charset="0"/>
            </a:rPr>
            <a:t>Field test</a:t>
          </a:r>
        </a:p>
      </dgm:t>
    </dgm:pt>
    <dgm:pt modelId="{D8AEBD2E-508A-4AD0-BDD6-8C21B96BADBD}" type="parTrans" cxnId="{3443120C-AC4E-4A20-9B50-870C6611F4E7}">
      <dgm:prSet/>
      <dgm:spPr/>
      <dgm:t>
        <a:bodyPr/>
        <a:lstStyle/>
        <a:p>
          <a:endParaRPr lang="en-CA"/>
        </a:p>
      </dgm:t>
    </dgm:pt>
    <dgm:pt modelId="{B93012C1-2D07-46D2-8C7C-843A0E4509F8}" type="sibTrans" cxnId="{3443120C-AC4E-4A20-9B50-870C6611F4E7}">
      <dgm:prSet/>
      <dgm:spPr/>
      <dgm:t>
        <a:bodyPr/>
        <a:lstStyle/>
        <a:p>
          <a:endParaRPr lang="en-CA"/>
        </a:p>
      </dgm:t>
    </dgm:pt>
    <dgm:pt modelId="{572BE2F0-C672-4780-88F1-A00937BBAA5B}" type="pres">
      <dgm:prSet presAssocID="{9CC3BAF7-BF47-493A-A82C-F85EE20E88D3}" presName="Name0" presStyleCnt="0">
        <dgm:presLayoutVars>
          <dgm:chMax val="7"/>
          <dgm:chPref val="7"/>
          <dgm:dir/>
          <dgm:animLvl val="lvl"/>
        </dgm:presLayoutVars>
      </dgm:prSet>
      <dgm:spPr/>
    </dgm:pt>
    <dgm:pt modelId="{BFC0C888-8BB1-4ED4-9C32-B90499AE65CB}" type="pres">
      <dgm:prSet presAssocID="{CEBCDA56-C634-46A2-92C5-509E6F67878D}" presName="Accent1" presStyleCnt="0"/>
      <dgm:spPr/>
    </dgm:pt>
    <dgm:pt modelId="{0D37667A-FCA6-4771-A0C6-EAD3E4495D0A}" type="pres">
      <dgm:prSet presAssocID="{CEBCDA56-C634-46A2-92C5-509E6F67878D}" presName="Accent" presStyleLbl="node1" presStyleIdx="0" presStyleCnt="4" custScaleX="105560" custScaleY="106145"/>
      <dgm:spPr/>
    </dgm:pt>
    <dgm:pt modelId="{930D2887-F68F-44ED-A268-F3C85B9D8000}" type="pres">
      <dgm:prSet presAssocID="{CEBCDA56-C634-46A2-92C5-509E6F67878D}" presName="Parent1" presStyleLbl="revTx" presStyleIdx="0" presStyleCnt="4" custScaleX="139726" custScaleY="187259" custLinFactNeighborX="983" custLinFactNeighborY="-14970">
        <dgm:presLayoutVars>
          <dgm:chMax val="1"/>
          <dgm:chPref val="1"/>
          <dgm:bulletEnabled val="1"/>
        </dgm:presLayoutVars>
      </dgm:prSet>
      <dgm:spPr/>
    </dgm:pt>
    <dgm:pt modelId="{03AA70C2-DC76-41F4-9EAD-6A881BC5ECC2}" type="pres">
      <dgm:prSet presAssocID="{D8B04354-8BA3-43E6-A7CA-09D6CB3A7F41}" presName="Accent2" presStyleCnt="0"/>
      <dgm:spPr/>
    </dgm:pt>
    <dgm:pt modelId="{8DBE0BB2-3E84-42CF-A146-7CF6410C0DDE}" type="pres">
      <dgm:prSet presAssocID="{D8B04354-8BA3-43E6-A7CA-09D6CB3A7F41}" presName="Accent" presStyleLbl="node1" presStyleIdx="1" presStyleCnt="4"/>
      <dgm:spPr/>
    </dgm:pt>
    <dgm:pt modelId="{18322BF7-F295-4FA6-B179-39D3DF5BB78D}" type="pres">
      <dgm:prSet presAssocID="{D8B04354-8BA3-43E6-A7CA-09D6CB3A7F41}" presName="Parent2" presStyleLbl="revTx" presStyleIdx="1" presStyleCnt="4">
        <dgm:presLayoutVars>
          <dgm:chMax val="1"/>
          <dgm:chPref val="1"/>
          <dgm:bulletEnabled val="1"/>
        </dgm:presLayoutVars>
      </dgm:prSet>
      <dgm:spPr/>
    </dgm:pt>
    <dgm:pt modelId="{751E2D48-49FD-4178-AEF8-459FFA208843}" type="pres">
      <dgm:prSet presAssocID="{6CA34721-F9BB-4ACA-B86F-0038A2650D32}" presName="Accent3" presStyleCnt="0"/>
      <dgm:spPr/>
    </dgm:pt>
    <dgm:pt modelId="{764660C5-2873-46AA-826E-1F9612B53179}" type="pres">
      <dgm:prSet presAssocID="{6CA34721-F9BB-4ACA-B86F-0038A2650D32}" presName="Accent" presStyleLbl="node1" presStyleIdx="2" presStyleCnt="4"/>
      <dgm:spPr/>
    </dgm:pt>
    <dgm:pt modelId="{1D8B79E7-ECDC-4EA9-B313-24774103E027}" type="pres">
      <dgm:prSet presAssocID="{6CA34721-F9BB-4ACA-B86F-0038A2650D32}" presName="Parent3" presStyleLbl="revTx" presStyleIdx="2" presStyleCnt="4" custScaleX="107516" custScaleY="119464" custLinFactNeighborX="-893" custLinFactNeighborY="-11957">
        <dgm:presLayoutVars>
          <dgm:chMax val="1"/>
          <dgm:chPref val="1"/>
          <dgm:bulletEnabled val="1"/>
        </dgm:presLayoutVars>
      </dgm:prSet>
      <dgm:spPr/>
    </dgm:pt>
    <dgm:pt modelId="{DD4F045B-2DC3-439C-8D2C-C495D9ED8C1D}" type="pres">
      <dgm:prSet presAssocID="{C0B81743-B216-403A-866C-71F66EB3D8EF}" presName="Accent4" presStyleCnt="0"/>
      <dgm:spPr/>
    </dgm:pt>
    <dgm:pt modelId="{53BBD546-D706-4254-88E0-9E5142D9532D}" type="pres">
      <dgm:prSet presAssocID="{C0B81743-B216-403A-866C-71F66EB3D8EF}" presName="Accent" presStyleLbl="node1" presStyleIdx="3" presStyleCnt="4"/>
      <dgm:spPr/>
    </dgm:pt>
    <dgm:pt modelId="{438D9F0D-2A48-475A-8995-8A3DD09A3213}" type="pres">
      <dgm:prSet presAssocID="{C0B81743-B216-403A-866C-71F66EB3D8EF}" presName="Parent4" presStyleLbl="revTx" presStyleIdx="3" presStyleCnt="4">
        <dgm:presLayoutVars>
          <dgm:chMax val="1"/>
          <dgm:chPref val="1"/>
          <dgm:bulletEnabled val="1"/>
        </dgm:presLayoutVars>
      </dgm:prSet>
      <dgm:spPr/>
    </dgm:pt>
  </dgm:ptLst>
  <dgm:cxnLst>
    <dgm:cxn modelId="{3443120C-AC4E-4A20-9B50-870C6611F4E7}" srcId="{9CC3BAF7-BF47-493A-A82C-F85EE20E88D3}" destId="{C0B81743-B216-403A-866C-71F66EB3D8EF}" srcOrd="3" destOrd="0" parTransId="{D8AEBD2E-508A-4AD0-BDD6-8C21B96BADBD}" sibTransId="{B93012C1-2D07-46D2-8C7C-843A0E4509F8}"/>
    <dgm:cxn modelId="{3F714C22-9EC8-4CC6-81DE-CCBB07B42F6D}" srcId="{9CC3BAF7-BF47-493A-A82C-F85EE20E88D3}" destId="{D8B04354-8BA3-43E6-A7CA-09D6CB3A7F41}" srcOrd="1" destOrd="0" parTransId="{9D6704C6-7A16-46B3-A53E-0EA8E69CBE6E}" sibTransId="{C7D4A902-1C84-4585-8B21-8D139060B356}"/>
    <dgm:cxn modelId="{1343F06B-B75F-4925-AC08-9F6F7BB27553}" type="presOf" srcId="{9CC3BAF7-BF47-493A-A82C-F85EE20E88D3}" destId="{572BE2F0-C672-4780-88F1-A00937BBAA5B}" srcOrd="0" destOrd="0" presId="urn:microsoft.com/office/officeart/2009/layout/CircleArrowProcess"/>
    <dgm:cxn modelId="{9D267074-5958-4870-B9B5-9973D5E0D814}" srcId="{9CC3BAF7-BF47-493A-A82C-F85EE20E88D3}" destId="{6CA34721-F9BB-4ACA-B86F-0038A2650D32}" srcOrd="2" destOrd="0" parTransId="{C6DD071B-7B0A-40D2-84E0-77CD23E48E6E}" sibTransId="{3BCABF79-1B46-49B2-97C6-49DDDEAD1B4A}"/>
    <dgm:cxn modelId="{CD54DE82-5D2E-4D0B-B5B4-69125208B9E2}" srcId="{9CC3BAF7-BF47-493A-A82C-F85EE20E88D3}" destId="{CEBCDA56-C634-46A2-92C5-509E6F67878D}" srcOrd="0" destOrd="0" parTransId="{B3E709C4-C7B8-45A7-B6F0-6F820E09DADD}" sibTransId="{C92CD478-BF23-4F46-B683-DEFFB95A65C0}"/>
    <dgm:cxn modelId="{38A2F994-1CE6-429C-8A8E-322CEC8AC93B}" type="presOf" srcId="{D8B04354-8BA3-43E6-A7CA-09D6CB3A7F41}" destId="{18322BF7-F295-4FA6-B179-39D3DF5BB78D}" srcOrd="0" destOrd="0" presId="urn:microsoft.com/office/officeart/2009/layout/CircleArrowProcess"/>
    <dgm:cxn modelId="{FB8D59D4-2C6B-4FD4-870A-FF046F3CE287}" type="presOf" srcId="{CEBCDA56-C634-46A2-92C5-509E6F67878D}" destId="{930D2887-F68F-44ED-A268-F3C85B9D8000}" srcOrd="0" destOrd="0" presId="urn:microsoft.com/office/officeart/2009/layout/CircleArrowProcess"/>
    <dgm:cxn modelId="{40F150E4-258D-4041-8B3E-6E9D57108B33}" type="presOf" srcId="{C0B81743-B216-403A-866C-71F66EB3D8EF}" destId="{438D9F0D-2A48-475A-8995-8A3DD09A3213}" srcOrd="0" destOrd="0" presId="urn:microsoft.com/office/officeart/2009/layout/CircleArrowProcess"/>
    <dgm:cxn modelId="{BCFB91F2-4DF9-4EED-B5DA-7D5EF9E8ED30}" type="presOf" srcId="{6CA34721-F9BB-4ACA-B86F-0038A2650D32}" destId="{1D8B79E7-ECDC-4EA9-B313-24774103E027}" srcOrd="0" destOrd="0" presId="urn:microsoft.com/office/officeart/2009/layout/CircleArrowProcess"/>
    <dgm:cxn modelId="{39844213-185E-4355-A1DB-320D6B2A1BD4}" type="presParOf" srcId="{572BE2F0-C672-4780-88F1-A00937BBAA5B}" destId="{BFC0C888-8BB1-4ED4-9C32-B90499AE65CB}" srcOrd="0" destOrd="0" presId="urn:microsoft.com/office/officeart/2009/layout/CircleArrowProcess"/>
    <dgm:cxn modelId="{C53A8D23-966F-4BCF-9E54-95C070CE61D1}" type="presParOf" srcId="{BFC0C888-8BB1-4ED4-9C32-B90499AE65CB}" destId="{0D37667A-FCA6-4771-A0C6-EAD3E4495D0A}" srcOrd="0" destOrd="0" presId="urn:microsoft.com/office/officeart/2009/layout/CircleArrowProcess"/>
    <dgm:cxn modelId="{51E18A1B-0A1D-42FE-85DB-862793DDB6F5}" type="presParOf" srcId="{572BE2F0-C672-4780-88F1-A00937BBAA5B}" destId="{930D2887-F68F-44ED-A268-F3C85B9D8000}" srcOrd="1" destOrd="0" presId="urn:microsoft.com/office/officeart/2009/layout/CircleArrowProcess"/>
    <dgm:cxn modelId="{16CB6F90-0DBA-4C9E-AA82-B5976A8D50A2}" type="presParOf" srcId="{572BE2F0-C672-4780-88F1-A00937BBAA5B}" destId="{03AA70C2-DC76-41F4-9EAD-6A881BC5ECC2}" srcOrd="2" destOrd="0" presId="urn:microsoft.com/office/officeart/2009/layout/CircleArrowProcess"/>
    <dgm:cxn modelId="{0B4CEC8A-0FDD-4B38-BAED-C9FDACBEAC61}" type="presParOf" srcId="{03AA70C2-DC76-41F4-9EAD-6A881BC5ECC2}" destId="{8DBE0BB2-3E84-42CF-A146-7CF6410C0DDE}" srcOrd="0" destOrd="0" presId="urn:microsoft.com/office/officeart/2009/layout/CircleArrowProcess"/>
    <dgm:cxn modelId="{902F69A4-33E0-4E96-8F2B-62F64BDC3273}" type="presParOf" srcId="{572BE2F0-C672-4780-88F1-A00937BBAA5B}" destId="{18322BF7-F295-4FA6-B179-39D3DF5BB78D}" srcOrd="3" destOrd="0" presId="urn:microsoft.com/office/officeart/2009/layout/CircleArrowProcess"/>
    <dgm:cxn modelId="{639CF440-60F0-497A-ACBA-B0D7D2C5D532}" type="presParOf" srcId="{572BE2F0-C672-4780-88F1-A00937BBAA5B}" destId="{751E2D48-49FD-4178-AEF8-459FFA208843}" srcOrd="4" destOrd="0" presId="urn:microsoft.com/office/officeart/2009/layout/CircleArrowProcess"/>
    <dgm:cxn modelId="{E4B9C630-8CEB-4216-986C-CD0FA286ED0C}" type="presParOf" srcId="{751E2D48-49FD-4178-AEF8-459FFA208843}" destId="{764660C5-2873-46AA-826E-1F9612B53179}" srcOrd="0" destOrd="0" presId="urn:microsoft.com/office/officeart/2009/layout/CircleArrowProcess"/>
    <dgm:cxn modelId="{E814B475-659B-4888-8087-FADD76D79D41}" type="presParOf" srcId="{572BE2F0-C672-4780-88F1-A00937BBAA5B}" destId="{1D8B79E7-ECDC-4EA9-B313-24774103E027}" srcOrd="5" destOrd="0" presId="urn:microsoft.com/office/officeart/2009/layout/CircleArrowProcess"/>
    <dgm:cxn modelId="{B80F4041-4DCA-4C7B-8A22-EB11CBC97CDC}" type="presParOf" srcId="{572BE2F0-C672-4780-88F1-A00937BBAA5B}" destId="{DD4F045B-2DC3-439C-8D2C-C495D9ED8C1D}" srcOrd="6" destOrd="0" presId="urn:microsoft.com/office/officeart/2009/layout/CircleArrowProcess"/>
    <dgm:cxn modelId="{705FBCDA-DEA1-4697-8DC2-CBF07DA30D14}" type="presParOf" srcId="{DD4F045B-2DC3-439C-8D2C-C495D9ED8C1D}" destId="{53BBD546-D706-4254-88E0-9E5142D9532D}" srcOrd="0" destOrd="0" presId="urn:microsoft.com/office/officeart/2009/layout/CircleArrowProcess"/>
    <dgm:cxn modelId="{AA62A611-D120-47D1-A26D-BCB0AC2137A4}" type="presParOf" srcId="{572BE2F0-C672-4780-88F1-A00937BBAA5B}" destId="{438D9F0D-2A48-475A-8995-8A3DD09A321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solidFill>
              <a:latin typeface="Times New Roman" panose="02020603050405020304" pitchFamily="18" charset="0"/>
              <a:cs typeface="Times New Roman" panose="02020603050405020304" pitchFamily="18" charset="0"/>
            </a:rPr>
            <a:t>Motivations</a:t>
          </a:r>
          <a:r>
            <a:rPr lang="en-CA" sz="2400" b="1" dirty="0">
              <a:solidFill>
                <a:schemeClr val="bg1"/>
              </a:solidFill>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DE497515-EA61-437B-A7AF-C96CF370A4EE}" type="pres">
      <dgm:prSet presAssocID="{B009B9E6-7355-4565-B4A7-DD7CC95E1B49}" presName="Name0" presStyleCnt="0">
        <dgm:presLayoutVars>
          <dgm:dir/>
          <dgm:resizeHandles val="exact"/>
        </dgm:presLayoutVars>
      </dgm:prSet>
      <dgm:spPr/>
    </dgm:pt>
  </dgm:ptLst>
  <dgm:cxnLst>
    <dgm:cxn modelId="{11DCA4FE-49F7-4E9B-817E-AFB935B8CD58}" type="presOf" srcId="{B009B9E6-7355-4565-B4A7-DD7CC95E1B49}" destId="{DE497515-EA61-437B-A7AF-C96CF370A4EE}" srcOrd="0" destOrd="0" presId="urn:microsoft.com/office/officeart/2005/8/layout/hChevron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DE497515-EA61-437B-A7AF-C96CF370A4EE}" type="pres">
      <dgm:prSet presAssocID="{B009B9E6-7355-4565-B4A7-DD7CC95E1B49}" presName="Name0" presStyleCnt="0">
        <dgm:presLayoutVars>
          <dgm:dir/>
          <dgm:resizeHandles val="exact"/>
        </dgm:presLayoutVars>
      </dgm:prSet>
      <dgm:spPr/>
    </dgm:pt>
  </dgm:ptLst>
  <dgm:cxnLst>
    <dgm:cxn modelId="{11DCA4FE-49F7-4E9B-817E-AFB935B8CD58}" type="presOf" srcId="{B009B9E6-7355-4565-B4A7-DD7CC95E1B49}" destId="{DE497515-EA61-437B-A7AF-C96CF370A4EE}" srcOrd="0" destOrd="0" presId="urn:microsoft.com/office/officeart/2005/8/layout/hChevron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solidFill>
              <a:latin typeface="Times New Roman" panose="02020603050405020304" pitchFamily="18" charset="0"/>
              <a:cs typeface="Times New Roman" panose="02020603050405020304" pitchFamily="18" charset="0"/>
            </a:rPr>
            <a:t>Motivations</a:t>
          </a:r>
          <a:r>
            <a:rPr lang="en-CA" sz="2400" b="1" dirty="0">
              <a:solidFill>
                <a:schemeClr val="bg1"/>
              </a:solidFill>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lumMod val="65000"/>
                </a:schemeClr>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DE497515-EA61-437B-A7AF-C96CF370A4EE}" type="pres">
      <dgm:prSet presAssocID="{B009B9E6-7355-4565-B4A7-DD7CC95E1B49}" presName="Name0" presStyleCnt="0">
        <dgm:presLayoutVars>
          <dgm:dir/>
          <dgm:resizeHandles val="exact"/>
        </dgm:presLayoutVars>
      </dgm:prSet>
      <dgm:spPr/>
    </dgm:pt>
  </dgm:ptLst>
  <dgm:cxnLst>
    <dgm:cxn modelId="{11DCA4FE-49F7-4E9B-817E-AFB935B8CD58}" type="presOf" srcId="{B009B9E6-7355-4565-B4A7-DD7CC95E1B49}" destId="{DE497515-EA61-437B-A7AF-C96CF370A4EE}" srcOrd="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DE497515-EA61-437B-A7AF-C96CF370A4EE}" type="pres">
      <dgm:prSet presAssocID="{B009B9E6-7355-4565-B4A7-DD7CC95E1B49}" presName="Name0" presStyleCnt="0">
        <dgm:presLayoutVars>
          <dgm:dir/>
          <dgm:resizeHandles val="exact"/>
        </dgm:presLayoutVars>
      </dgm:prSet>
      <dgm:spPr/>
    </dgm:pt>
  </dgm:ptLst>
  <dgm:cxnLst>
    <dgm:cxn modelId="{11DCA4FE-49F7-4E9B-817E-AFB935B8CD58}" type="presOf" srcId="{B009B9E6-7355-4565-B4A7-DD7CC95E1B49}" destId="{DE497515-EA61-437B-A7AF-C96CF370A4EE}" srcOrd="0"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09B9E6-7355-4565-B4A7-DD7CC95E1B49}" type="doc">
      <dgm:prSet loTypeId="urn:microsoft.com/office/officeart/2005/8/layout/hChevron3" loCatId="process" qsTypeId="urn:microsoft.com/office/officeart/2005/8/quickstyle/simple1" qsCatId="simple" csTypeId="urn:microsoft.com/office/officeart/2005/8/colors/accent1_2" csCatId="accent1" phldr="1"/>
      <dgm:spPr/>
    </dgm:pt>
    <dgm:pt modelId="{8AD1B9C8-B4B0-49F2-9C45-A96F36173890}">
      <dgm:prSet phldrT="[Text]" custT="1"/>
      <dgm:spPr/>
      <dgm:t>
        <a:bodyPr/>
        <a:lstStyle/>
        <a:p>
          <a:pPr algn="l"/>
          <a:r>
            <a:rPr lang="en-CA" sz="2800" b="1"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dirty="0">
            <a:solidFill>
              <a:schemeClr val="bg1">
                <a:lumMod val="65000"/>
              </a:schemeClr>
            </a:solidFill>
            <a:latin typeface="Times New Roman" panose="02020603050405020304" pitchFamily="18" charset="0"/>
            <a:cs typeface="Times New Roman" panose="02020603050405020304" pitchFamily="18" charset="0"/>
          </a:endParaRPr>
        </a:p>
      </dgm:t>
    </dgm:pt>
    <dgm:pt modelId="{C8AF0AE1-7A9B-4BD4-BAFD-63A85521E7F3}" type="parTrans" cxnId="{F99025FA-E252-44AF-8536-83202C371BF6}">
      <dgm:prSet/>
      <dgm:spPr/>
      <dgm:t>
        <a:bodyPr/>
        <a:lstStyle/>
        <a:p>
          <a:pPr algn="l"/>
          <a:endParaRPr lang="en-US" sz="2400"/>
        </a:p>
      </dgm:t>
    </dgm:pt>
    <dgm:pt modelId="{F89C34FC-E3B9-4F30-A999-237DAAF29233}" type="sibTrans" cxnId="{F99025FA-E252-44AF-8536-83202C371BF6}">
      <dgm:prSet/>
      <dgm:spPr/>
      <dgm:t>
        <a:bodyPr/>
        <a:lstStyle/>
        <a:p>
          <a:pPr algn="l"/>
          <a:endParaRPr lang="en-US" sz="2400"/>
        </a:p>
      </dgm:t>
    </dgm:pt>
    <dgm:pt modelId="{8BB78C34-0AA7-4ADB-AC5E-7795AF4DCC78}">
      <dgm:prSet phldrT="[Text]" custT="1"/>
      <dgm:spPr/>
      <dgm:t>
        <a:bodyPr/>
        <a:lstStyle/>
        <a:p>
          <a:pPr algn="l"/>
          <a:r>
            <a:rPr lang="en-US" sz="2800" b="1" dirty="0">
              <a:solidFill>
                <a:schemeClr val="bg1">
                  <a:lumMod val="65000"/>
                </a:schemeClr>
              </a:solidFill>
              <a:latin typeface="Times New Roman" panose="02020603050405020304" pitchFamily="18" charset="0"/>
              <a:cs typeface="Times New Roman" panose="02020603050405020304" pitchFamily="18" charset="0"/>
            </a:rPr>
            <a:t>Supervisory control system</a:t>
          </a:r>
        </a:p>
      </dgm:t>
    </dgm:pt>
    <dgm:pt modelId="{7FE3DBD5-AB3E-44FE-B62F-A2954C18D42E}" type="parTrans" cxnId="{F98F31DB-05BB-42C5-8825-384F2F172971}">
      <dgm:prSet/>
      <dgm:spPr/>
      <dgm:t>
        <a:bodyPr/>
        <a:lstStyle/>
        <a:p>
          <a:pPr algn="l"/>
          <a:endParaRPr lang="en-US" sz="2400"/>
        </a:p>
      </dgm:t>
    </dgm:pt>
    <dgm:pt modelId="{D46AC030-C551-44AF-B583-9AC570C455D9}" type="sibTrans" cxnId="{F98F31DB-05BB-42C5-8825-384F2F172971}">
      <dgm:prSet/>
      <dgm:spPr/>
      <dgm:t>
        <a:bodyPr/>
        <a:lstStyle/>
        <a:p>
          <a:pPr algn="l"/>
          <a:endParaRPr lang="en-US" sz="2400"/>
        </a:p>
      </dgm:t>
    </dgm:pt>
    <dgm:pt modelId="{CD4574DA-963D-4D85-8A68-6ACB69EF191A}">
      <dgm:prSet phldrT="[Text]" custT="1"/>
      <dgm:spPr/>
      <dgm:t>
        <a:bodyPr/>
        <a:lstStyle/>
        <a:p>
          <a:pPr algn="ctr"/>
          <a:r>
            <a:rPr lang="en-US" sz="2400" b="1" dirty="0">
              <a:solidFill>
                <a:schemeClr val="bg1">
                  <a:lumMod val="65000"/>
                </a:schemeClr>
              </a:solidFill>
              <a:latin typeface="Times New Roman" panose="02020603050405020304" pitchFamily="18" charset="0"/>
              <a:cs typeface="Times New Roman" panose="02020603050405020304" pitchFamily="18" charset="0"/>
            </a:rPr>
            <a:t>Performance verification</a:t>
          </a:r>
        </a:p>
      </dgm:t>
    </dgm:pt>
    <dgm:pt modelId="{866F14D0-27C2-4195-B2F1-3ED736BEA717}" type="parTrans" cxnId="{D4CA30CC-F170-4EA8-B9D8-B4D2E600F53C}">
      <dgm:prSet/>
      <dgm:spPr/>
      <dgm:t>
        <a:bodyPr/>
        <a:lstStyle/>
        <a:p>
          <a:pPr algn="l"/>
          <a:endParaRPr lang="en-US" sz="2400"/>
        </a:p>
      </dgm:t>
    </dgm:pt>
    <dgm:pt modelId="{4D5A69E6-B607-4439-9287-80DC825B9A68}" type="sibTrans" cxnId="{D4CA30CC-F170-4EA8-B9D8-B4D2E600F53C}">
      <dgm:prSet/>
      <dgm:spPr/>
      <dgm:t>
        <a:bodyPr/>
        <a:lstStyle/>
        <a:p>
          <a:pPr algn="l"/>
          <a:endParaRPr lang="en-US" sz="2400"/>
        </a:p>
      </dgm:t>
    </dgm:pt>
    <dgm:pt modelId="{56272B8D-2F40-4471-8EF2-AAA81ADE0455}">
      <dgm:prSet phldrT="[Text]" custT="1"/>
      <dgm:spPr/>
      <dgm:t>
        <a:bodyPr/>
        <a:lstStyle/>
        <a:p>
          <a:pPr algn="l"/>
          <a:r>
            <a:rPr lang="en-US" sz="2400" b="1" dirty="0">
              <a:solidFill>
                <a:schemeClr val="bg1"/>
              </a:solidFill>
              <a:latin typeface="Times New Roman" panose="02020603050405020304" pitchFamily="18" charset="0"/>
              <a:cs typeface="Times New Roman" panose="02020603050405020304" pitchFamily="18" charset="0"/>
            </a:rPr>
            <a:t>Multiple-microgrid system</a:t>
          </a:r>
        </a:p>
      </dgm:t>
    </dgm:pt>
    <dgm:pt modelId="{0FE9A195-F42D-4A60-B387-9231187C7144}" type="parTrans" cxnId="{40A8D652-5058-4F0C-806E-C03245D779C7}">
      <dgm:prSet/>
      <dgm:spPr/>
      <dgm:t>
        <a:bodyPr/>
        <a:lstStyle/>
        <a:p>
          <a:pPr algn="l"/>
          <a:endParaRPr lang="en-US" sz="2400"/>
        </a:p>
      </dgm:t>
    </dgm:pt>
    <dgm:pt modelId="{0396E25A-7120-4FCB-ADC3-5012AC5CC7D5}" type="sibTrans" cxnId="{40A8D652-5058-4F0C-806E-C03245D779C7}">
      <dgm:prSet/>
      <dgm:spPr/>
      <dgm:t>
        <a:bodyPr/>
        <a:lstStyle/>
        <a:p>
          <a:pPr algn="l"/>
          <a:endParaRPr lang="en-US" sz="2400"/>
        </a:p>
      </dgm:t>
    </dgm:pt>
    <dgm:pt modelId="{DE497515-EA61-437B-A7AF-C96CF370A4EE}" type="pres">
      <dgm:prSet presAssocID="{B009B9E6-7355-4565-B4A7-DD7CC95E1B49}" presName="Name0" presStyleCnt="0">
        <dgm:presLayoutVars>
          <dgm:dir/>
          <dgm:resizeHandles val="exact"/>
        </dgm:presLayoutVars>
      </dgm:prSet>
      <dgm:spPr/>
    </dgm:pt>
    <dgm:pt modelId="{FED6A9E1-73BE-4750-9075-F2FAD61872D3}" type="pres">
      <dgm:prSet presAssocID="{8AD1B9C8-B4B0-49F2-9C45-A96F36173890}" presName="parTxOnly" presStyleLbl="node1" presStyleIdx="0" presStyleCnt="4" custScaleX="44661" custLinFactNeighborX="3952" custLinFactNeighborY="-10570">
        <dgm:presLayoutVars>
          <dgm:bulletEnabled val="1"/>
        </dgm:presLayoutVars>
      </dgm:prSet>
      <dgm:spPr/>
    </dgm:pt>
    <dgm:pt modelId="{02A72CDC-81C4-48C3-8989-AFE5ADDE6ABE}" type="pres">
      <dgm:prSet presAssocID="{F89C34FC-E3B9-4F30-A999-237DAAF29233}" presName="parSpace" presStyleCnt="0"/>
      <dgm:spPr/>
    </dgm:pt>
    <dgm:pt modelId="{4DA4E3AD-7B67-4245-8AC8-1DEFC04D2CD2}" type="pres">
      <dgm:prSet presAssocID="{56272B8D-2F40-4471-8EF2-AAA81ADE0455}" presName="parTxOnly" presStyleLbl="node1" presStyleIdx="1" presStyleCnt="4" custScaleX="33623" custScaleY="89028" custLinFactNeighborX="-55415" custLinFactNeighborY="-11693">
        <dgm:presLayoutVars>
          <dgm:bulletEnabled val="1"/>
        </dgm:presLayoutVars>
      </dgm:prSet>
      <dgm:spPr/>
    </dgm:pt>
    <dgm:pt modelId="{4481B9DF-2FFC-4130-9163-716026EFA80D}" type="pres">
      <dgm:prSet presAssocID="{0396E25A-7120-4FCB-ADC3-5012AC5CC7D5}" presName="parSpace" presStyleCnt="0"/>
      <dgm:spPr/>
    </dgm:pt>
    <dgm:pt modelId="{635FE559-3CC2-4E14-B5B1-B4CC192C4381}" type="pres">
      <dgm:prSet presAssocID="{8BB78C34-0AA7-4ADB-AC5E-7795AF4DCC78}" presName="parTxOnly" presStyleLbl="node1" presStyleIdx="2" presStyleCnt="4" custScaleX="48290">
        <dgm:presLayoutVars>
          <dgm:bulletEnabled val="1"/>
        </dgm:presLayoutVars>
      </dgm:prSet>
      <dgm:spPr/>
    </dgm:pt>
    <dgm:pt modelId="{F1DB38ED-A1F7-4EC3-AB33-C42A16D49015}" type="pres">
      <dgm:prSet presAssocID="{D46AC030-C551-44AF-B583-9AC570C455D9}" presName="parSpace" presStyleCnt="0"/>
      <dgm:spPr/>
    </dgm:pt>
    <dgm:pt modelId="{F4E1DD6B-14B8-4E87-9A93-7D97D80D95FD}" type="pres">
      <dgm:prSet presAssocID="{CD4574DA-963D-4D85-8A68-6ACB69EF191A}" presName="parTxOnly" presStyleLbl="node1" presStyleIdx="3" presStyleCnt="4" custScaleX="25190" custLinFactNeighborY="-10570">
        <dgm:presLayoutVars>
          <dgm:bulletEnabled val="1"/>
        </dgm:presLayoutVars>
      </dgm:prSet>
      <dgm:spPr/>
    </dgm:pt>
  </dgm:ptLst>
  <dgm:cxnLst>
    <dgm:cxn modelId="{40A8D652-5058-4F0C-806E-C03245D779C7}" srcId="{B009B9E6-7355-4565-B4A7-DD7CC95E1B49}" destId="{56272B8D-2F40-4471-8EF2-AAA81ADE0455}" srcOrd="1" destOrd="0" parTransId="{0FE9A195-F42D-4A60-B387-9231187C7144}" sibTransId="{0396E25A-7120-4FCB-ADC3-5012AC5CC7D5}"/>
    <dgm:cxn modelId="{146192A9-6C30-4C3A-B48C-890C6DF629CC}" type="presOf" srcId="{8AD1B9C8-B4B0-49F2-9C45-A96F36173890}" destId="{FED6A9E1-73BE-4750-9075-F2FAD61872D3}" srcOrd="0" destOrd="0" presId="urn:microsoft.com/office/officeart/2005/8/layout/hChevron3"/>
    <dgm:cxn modelId="{C2AA79AB-917D-4673-ACBE-E272732FA22E}" type="presOf" srcId="{8BB78C34-0AA7-4ADB-AC5E-7795AF4DCC78}" destId="{635FE559-3CC2-4E14-B5B1-B4CC192C4381}" srcOrd="0" destOrd="0" presId="urn:microsoft.com/office/officeart/2005/8/layout/hChevron3"/>
    <dgm:cxn modelId="{D4CA30CC-F170-4EA8-B9D8-B4D2E600F53C}" srcId="{B009B9E6-7355-4565-B4A7-DD7CC95E1B49}" destId="{CD4574DA-963D-4D85-8A68-6ACB69EF191A}" srcOrd="3" destOrd="0" parTransId="{866F14D0-27C2-4195-B2F1-3ED736BEA717}" sibTransId="{4D5A69E6-B607-4439-9287-80DC825B9A68}"/>
    <dgm:cxn modelId="{0A0246D0-C67C-456B-93A8-C830E81194FE}" type="presOf" srcId="{56272B8D-2F40-4471-8EF2-AAA81ADE0455}" destId="{4DA4E3AD-7B67-4245-8AC8-1DEFC04D2CD2}" srcOrd="0" destOrd="0" presId="urn:microsoft.com/office/officeart/2005/8/layout/hChevron3"/>
    <dgm:cxn modelId="{F98F31DB-05BB-42C5-8825-384F2F172971}" srcId="{B009B9E6-7355-4565-B4A7-DD7CC95E1B49}" destId="{8BB78C34-0AA7-4ADB-AC5E-7795AF4DCC78}" srcOrd="2" destOrd="0" parTransId="{7FE3DBD5-AB3E-44FE-B62F-A2954C18D42E}" sibTransId="{D46AC030-C551-44AF-B583-9AC570C455D9}"/>
    <dgm:cxn modelId="{F99025FA-E252-44AF-8536-83202C371BF6}" srcId="{B009B9E6-7355-4565-B4A7-DD7CC95E1B49}" destId="{8AD1B9C8-B4B0-49F2-9C45-A96F36173890}" srcOrd="0" destOrd="0" parTransId="{C8AF0AE1-7A9B-4BD4-BAFD-63A85521E7F3}" sibTransId="{F89C34FC-E3B9-4F30-A999-237DAAF29233}"/>
    <dgm:cxn modelId="{529884FC-7DC7-4595-9C2C-2C9DA6B18D36}" type="presOf" srcId="{CD4574DA-963D-4D85-8A68-6ACB69EF191A}" destId="{F4E1DD6B-14B8-4E87-9A93-7D97D80D95FD}" srcOrd="0" destOrd="0" presId="urn:microsoft.com/office/officeart/2005/8/layout/hChevron3"/>
    <dgm:cxn modelId="{11DCA4FE-49F7-4E9B-817E-AFB935B8CD58}" type="presOf" srcId="{B009B9E6-7355-4565-B4A7-DD7CC95E1B49}" destId="{DE497515-EA61-437B-A7AF-C96CF370A4EE}" srcOrd="0" destOrd="0" presId="urn:microsoft.com/office/officeart/2005/8/layout/hChevron3"/>
    <dgm:cxn modelId="{02891269-8973-46D8-8968-08F5279CD05B}" type="presParOf" srcId="{DE497515-EA61-437B-A7AF-C96CF370A4EE}" destId="{FED6A9E1-73BE-4750-9075-F2FAD61872D3}" srcOrd="0" destOrd="0" presId="urn:microsoft.com/office/officeart/2005/8/layout/hChevron3"/>
    <dgm:cxn modelId="{61C887FE-BC40-4706-B0FB-B936482B26B7}" type="presParOf" srcId="{DE497515-EA61-437B-A7AF-C96CF370A4EE}" destId="{02A72CDC-81C4-48C3-8989-AFE5ADDE6ABE}" srcOrd="1" destOrd="0" presId="urn:microsoft.com/office/officeart/2005/8/layout/hChevron3"/>
    <dgm:cxn modelId="{5A836A34-28D7-47A5-A219-77756364B9A4}" type="presParOf" srcId="{DE497515-EA61-437B-A7AF-C96CF370A4EE}" destId="{4DA4E3AD-7B67-4245-8AC8-1DEFC04D2CD2}" srcOrd="2" destOrd="0" presId="urn:microsoft.com/office/officeart/2005/8/layout/hChevron3"/>
    <dgm:cxn modelId="{2EF6C690-9F66-43E1-8C51-C1A9E4F331D3}" type="presParOf" srcId="{DE497515-EA61-437B-A7AF-C96CF370A4EE}" destId="{4481B9DF-2FFC-4130-9163-716026EFA80D}" srcOrd="3" destOrd="0" presId="urn:microsoft.com/office/officeart/2005/8/layout/hChevron3"/>
    <dgm:cxn modelId="{25E7F8CF-0363-4435-93E8-5782013427B4}" type="presParOf" srcId="{DE497515-EA61-437B-A7AF-C96CF370A4EE}" destId="{635FE559-3CC2-4E14-B5B1-B4CC192C4381}" srcOrd="4" destOrd="0" presId="urn:microsoft.com/office/officeart/2005/8/layout/hChevron3"/>
    <dgm:cxn modelId="{C2C011EF-B172-409F-8A70-935D09063090}" type="presParOf" srcId="{DE497515-EA61-437B-A7AF-C96CF370A4EE}" destId="{F1DB38ED-A1F7-4EC3-AB33-C42A16D49015}" srcOrd="5" destOrd="0" presId="urn:microsoft.com/office/officeart/2005/8/layout/hChevron3"/>
    <dgm:cxn modelId="{93CA2ADC-A22B-42A1-A11B-8CCBDCB2C6C4}" type="presParOf" srcId="{DE497515-EA61-437B-A7AF-C96CF370A4EE}" destId="{F4E1DD6B-14B8-4E87-9A93-7D97D80D95FD}" srcOrd="6"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3248A-A34B-403F-87CC-1EDCD332E5B9}">
      <dsp:nvSpPr>
        <dsp:cNvPr id="0" name=""/>
        <dsp:cNvSpPr/>
      </dsp:nvSpPr>
      <dsp:spPr>
        <a:xfrm rot="5400000">
          <a:off x="-313772" y="318972"/>
          <a:ext cx="2091816" cy="1464271"/>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CA" sz="4100" kern="1200" dirty="0" err="1">
              <a:latin typeface="+mn-lt"/>
              <a:cs typeface="Times New Roman" panose="02020603050405020304" pitchFamily="18" charset="0"/>
            </a:rPr>
            <a:t>i</a:t>
          </a:r>
          <a:endParaRPr lang="en-CA" sz="4100" kern="1200" dirty="0">
            <a:latin typeface="+mn-lt"/>
            <a:cs typeface="Times New Roman" panose="02020603050405020304" pitchFamily="18" charset="0"/>
          </a:endParaRPr>
        </a:p>
      </dsp:txBody>
      <dsp:txXfrm rot="-5400000">
        <a:off x="1" y="737336"/>
        <a:ext cx="1464271" cy="627545"/>
      </dsp:txXfrm>
    </dsp:sp>
    <dsp:sp modelId="{18F7BA6D-C8B3-480F-AF75-66980A62EB40}">
      <dsp:nvSpPr>
        <dsp:cNvPr id="0" name=""/>
        <dsp:cNvSpPr/>
      </dsp:nvSpPr>
      <dsp:spPr>
        <a:xfrm rot="5400000">
          <a:off x="8191749" y="-6711286"/>
          <a:ext cx="1359680" cy="1481878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CA" sz="3200" b="1" kern="1200" dirty="0">
              <a:solidFill>
                <a:schemeClr val="tx1"/>
              </a:solidFill>
              <a:latin typeface="Times New Roman" panose="02020603050405020304" pitchFamily="18" charset="0"/>
              <a:cs typeface="Times New Roman" panose="02020603050405020304" pitchFamily="18" charset="0"/>
            </a:rPr>
            <a:t>Why microgrid? Motivations and challenges? </a:t>
          </a:r>
        </a:p>
        <a:p>
          <a:pPr marL="285750" lvl="1" indent="-285750" algn="l" defTabSz="1422400">
            <a:lnSpc>
              <a:spcPct val="90000"/>
            </a:lnSpc>
            <a:spcBef>
              <a:spcPct val="0"/>
            </a:spcBef>
            <a:spcAft>
              <a:spcPct val="15000"/>
            </a:spcAft>
            <a:buChar char="•"/>
          </a:pPr>
          <a:r>
            <a:rPr lang="en-CA" sz="3200" b="1" kern="1200" dirty="0">
              <a:solidFill>
                <a:schemeClr val="tx1"/>
              </a:solidFill>
              <a:latin typeface="Times New Roman" panose="02020603050405020304" pitchFamily="18" charset="0"/>
              <a:cs typeface="Times New Roman" panose="02020603050405020304" pitchFamily="18" charset="0"/>
            </a:rPr>
            <a:t>Why supervisory control?</a:t>
          </a:r>
        </a:p>
      </dsp:txBody>
      <dsp:txXfrm rot="-5400000">
        <a:off x="1462196" y="84641"/>
        <a:ext cx="14752412" cy="1226932"/>
      </dsp:txXfrm>
    </dsp:sp>
    <dsp:sp modelId="{BF2D3FBC-1349-42C7-A780-3C80BD223532}">
      <dsp:nvSpPr>
        <dsp:cNvPr id="0" name=""/>
        <dsp:cNvSpPr/>
      </dsp:nvSpPr>
      <dsp:spPr>
        <a:xfrm rot="5400000">
          <a:off x="-313772" y="2277464"/>
          <a:ext cx="2091816" cy="1464271"/>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CA" sz="4100" kern="1200" dirty="0"/>
            <a:t>ii</a:t>
          </a:r>
        </a:p>
      </dsp:txBody>
      <dsp:txXfrm rot="-5400000">
        <a:off x="1" y="2695828"/>
        <a:ext cx="1464271" cy="627545"/>
      </dsp:txXfrm>
    </dsp:sp>
    <dsp:sp modelId="{03E8BC78-6784-4741-9570-FE86AD21A5A2}">
      <dsp:nvSpPr>
        <dsp:cNvPr id="0" name=""/>
        <dsp:cNvSpPr/>
      </dsp:nvSpPr>
      <dsp:spPr>
        <a:xfrm rot="5400000">
          <a:off x="8186427" y="-4775718"/>
          <a:ext cx="1374474" cy="14818786"/>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CA" sz="3200" b="1" kern="1200" dirty="0">
              <a:latin typeface="Times New Roman" panose="02020603050405020304" pitchFamily="18" charset="0"/>
              <a:cs typeface="Times New Roman" panose="02020603050405020304" pitchFamily="18" charset="0"/>
            </a:rPr>
            <a:t>Multiple-microgrid system? Value proposition?</a:t>
          </a:r>
        </a:p>
        <a:p>
          <a:pPr marL="285750" lvl="1" indent="-285750" algn="l" defTabSz="1422400">
            <a:lnSpc>
              <a:spcPct val="90000"/>
            </a:lnSpc>
            <a:spcBef>
              <a:spcPct val="0"/>
            </a:spcBef>
            <a:spcAft>
              <a:spcPct val="15000"/>
            </a:spcAft>
            <a:buChar char="•"/>
          </a:pPr>
          <a:r>
            <a:rPr lang="en-CA" sz="3200" b="1" kern="1200" dirty="0">
              <a:latin typeface="Times New Roman" panose="02020603050405020304" pitchFamily="18" charset="0"/>
              <a:cs typeface="Times New Roman" panose="02020603050405020304" pitchFamily="18" charset="0"/>
            </a:rPr>
            <a:t>Application for first nation communities in North-West Ontario</a:t>
          </a:r>
        </a:p>
      </dsp:txBody>
      <dsp:txXfrm rot="-5400000">
        <a:off x="1464271" y="2013534"/>
        <a:ext cx="14751690" cy="1240282"/>
      </dsp:txXfrm>
    </dsp:sp>
    <dsp:sp modelId="{42A43C3F-5E3E-4DCC-9F1C-400B34DAF2DF}">
      <dsp:nvSpPr>
        <dsp:cNvPr id="0" name=""/>
        <dsp:cNvSpPr/>
      </dsp:nvSpPr>
      <dsp:spPr>
        <a:xfrm rot="5400000">
          <a:off x="-313772" y="4228560"/>
          <a:ext cx="2091816" cy="1464271"/>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CA" sz="4100" kern="1200" dirty="0"/>
            <a:t>iii</a:t>
          </a:r>
        </a:p>
      </dsp:txBody>
      <dsp:txXfrm rot="-5400000">
        <a:off x="1" y="4646924"/>
        <a:ext cx="1464271" cy="627545"/>
      </dsp:txXfrm>
    </dsp:sp>
    <dsp:sp modelId="{EDA6E559-A3AC-4D1A-9BB8-A09690241ABC}">
      <dsp:nvSpPr>
        <dsp:cNvPr id="0" name=""/>
        <dsp:cNvSpPr/>
      </dsp:nvSpPr>
      <dsp:spPr>
        <a:xfrm rot="5400000">
          <a:off x="8193824" y="-2814764"/>
          <a:ext cx="1359680" cy="14818786"/>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CA" sz="3200" b="1" kern="1200" dirty="0">
              <a:latin typeface="Times New Roman" panose="02020603050405020304" pitchFamily="18" charset="0"/>
              <a:cs typeface="Times New Roman" panose="02020603050405020304" pitchFamily="18" charset="0"/>
            </a:rPr>
            <a:t>The hierarchical supervisory control system</a:t>
          </a:r>
        </a:p>
      </dsp:txBody>
      <dsp:txXfrm rot="-5400000">
        <a:off x="1464271" y="3981163"/>
        <a:ext cx="14752412" cy="1226932"/>
      </dsp:txXfrm>
    </dsp:sp>
    <dsp:sp modelId="{34070BBF-035E-4B1D-955D-913FCE77EC93}">
      <dsp:nvSpPr>
        <dsp:cNvPr id="0" name=""/>
        <dsp:cNvSpPr/>
      </dsp:nvSpPr>
      <dsp:spPr>
        <a:xfrm rot="5400000">
          <a:off x="-313772" y="6179656"/>
          <a:ext cx="2091816" cy="1464271"/>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CA" sz="4100" kern="1200" dirty="0"/>
            <a:t>iv</a:t>
          </a:r>
        </a:p>
      </dsp:txBody>
      <dsp:txXfrm rot="-5400000">
        <a:off x="1" y="6598020"/>
        <a:ext cx="1464271" cy="627545"/>
      </dsp:txXfrm>
    </dsp:sp>
    <dsp:sp modelId="{FB848A94-B826-4896-9CC8-0C7153707AC1}">
      <dsp:nvSpPr>
        <dsp:cNvPr id="0" name=""/>
        <dsp:cNvSpPr/>
      </dsp:nvSpPr>
      <dsp:spPr>
        <a:xfrm rot="5400000">
          <a:off x="8201064" y="-863668"/>
          <a:ext cx="1345200" cy="14818786"/>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CA" sz="3200" b="1" kern="1200" dirty="0">
              <a:latin typeface="Times New Roman" panose="02020603050405020304" pitchFamily="18" charset="0"/>
              <a:cs typeface="Times New Roman" panose="02020603050405020304" pitchFamily="18" charset="0"/>
            </a:rPr>
            <a:t>Supervisory control performance verification via RTDS-</a:t>
          </a:r>
          <a:r>
            <a:rPr lang="en-CA" sz="3200" b="1" kern="1200" dirty="0" err="1">
              <a:latin typeface="Times New Roman" panose="02020603050405020304" pitchFamily="18" charset="0"/>
              <a:cs typeface="Times New Roman" panose="02020603050405020304" pitchFamily="18" charset="0"/>
            </a:rPr>
            <a:t>PLCnext</a:t>
          </a:r>
          <a:r>
            <a:rPr lang="en-CA" sz="3200" b="1" kern="1200" dirty="0">
              <a:latin typeface="Times New Roman" panose="02020603050405020304" pitchFamily="18" charset="0"/>
              <a:cs typeface="Times New Roman" panose="02020603050405020304" pitchFamily="18" charset="0"/>
            </a:rPr>
            <a:t> platform</a:t>
          </a:r>
        </a:p>
      </dsp:txBody>
      <dsp:txXfrm rot="-5400000">
        <a:off x="1464272" y="5938791"/>
        <a:ext cx="14753119" cy="12138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solidFill>
              <a:latin typeface="Times New Roman" panose="02020603050405020304" pitchFamily="18" charset="0"/>
              <a:cs typeface="Times New Roman" panose="02020603050405020304" pitchFamily="18" charset="0"/>
            </a:rPr>
            <a:t> </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 </a:t>
          </a:r>
          <a:endParaRPr lang="en-US" sz="28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solidFill>
              <a:latin typeface="Times New Roman" panose="02020603050405020304" pitchFamily="18" charset="0"/>
              <a:cs typeface="Times New Roman" panose="02020603050405020304" pitchFamily="18" charset="0"/>
            </a:rPr>
            <a:t>Motivations </a:t>
          </a:r>
          <a:endParaRPr lang="en-US" sz="2800" b="1" kern="1200" dirty="0">
            <a:solidFill>
              <a:schemeClr val="bg1"/>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7667A-FCA6-4771-A0C6-EAD3E4495D0A}">
      <dsp:nvSpPr>
        <dsp:cNvPr id="0" name=""/>
        <dsp:cNvSpPr/>
      </dsp:nvSpPr>
      <dsp:spPr>
        <a:xfrm>
          <a:off x="1662002" y="118767"/>
          <a:ext cx="3278566" cy="329707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D2887-F68F-44ED-A268-F3C85B9D8000}">
      <dsp:nvSpPr>
        <dsp:cNvPr id="0" name=""/>
        <dsp:cNvSpPr/>
      </dsp:nvSpPr>
      <dsp:spPr>
        <a:xfrm>
          <a:off x="2106835" y="830776"/>
          <a:ext cx="2421810" cy="1622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latin typeface="Times New Roman" panose="02020603050405020304" pitchFamily="18" charset="0"/>
              <a:cs typeface="Times New Roman" panose="02020603050405020304" pitchFamily="18" charset="0"/>
            </a:rPr>
            <a:t>Supervisory control design</a:t>
          </a:r>
        </a:p>
      </dsp:txBody>
      <dsp:txXfrm>
        <a:off x="2106835" y="830776"/>
        <a:ext cx="2421810" cy="1622671"/>
      </dsp:txXfrm>
    </dsp:sp>
    <dsp:sp modelId="{8DBE0BB2-3E84-42CF-A146-7CF6410C0DDE}">
      <dsp:nvSpPr>
        <dsp:cNvPr id="0" name=""/>
        <dsp:cNvSpPr/>
      </dsp:nvSpPr>
      <dsp:spPr>
        <a:xfrm>
          <a:off x="885504" y="1999176"/>
          <a:ext cx="3105879" cy="3106195"/>
        </a:xfrm>
        <a:prstGeom prst="leftCircularArrow">
          <a:avLst>
            <a:gd name="adj1" fmla="val 10980"/>
            <a:gd name="adj2" fmla="val 1142322"/>
            <a:gd name="adj3" fmla="val 6300000"/>
            <a:gd name="adj4" fmla="val 18900000"/>
            <a:gd name="adj5" fmla="val 125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322BF7-F295-4FA6-B179-39D3DF5BB78D}">
      <dsp:nvSpPr>
        <dsp:cNvPr id="0" name=""/>
        <dsp:cNvSpPr/>
      </dsp:nvSpPr>
      <dsp:spPr>
        <a:xfrm>
          <a:off x="1567737" y="3126830"/>
          <a:ext cx="1733256" cy="8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latin typeface="Times New Roman" panose="02020603050405020304" pitchFamily="18" charset="0"/>
              <a:cs typeface="Times New Roman" panose="02020603050405020304" pitchFamily="18" charset="0"/>
            </a:rPr>
            <a:t>Off-line evaluation</a:t>
          </a:r>
        </a:p>
      </dsp:txBody>
      <dsp:txXfrm>
        <a:off x="1567737" y="3126830"/>
        <a:ext cx="1733256" cy="866538"/>
      </dsp:txXfrm>
    </dsp:sp>
    <dsp:sp modelId="{764660C5-2873-46AA-826E-1F9612B53179}">
      <dsp:nvSpPr>
        <dsp:cNvPr id="0" name=""/>
        <dsp:cNvSpPr/>
      </dsp:nvSpPr>
      <dsp:spPr>
        <a:xfrm>
          <a:off x="1748345" y="3790737"/>
          <a:ext cx="3105879" cy="3106195"/>
        </a:xfrm>
        <a:prstGeom prst="circularArrow">
          <a:avLst>
            <a:gd name="adj1" fmla="val 10980"/>
            <a:gd name="adj2" fmla="val 1142322"/>
            <a:gd name="adj3" fmla="val 4500000"/>
            <a:gd name="adj4" fmla="val 13500000"/>
            <a:gd name="adj5" fmla="val 125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8B79E7-ECDC-4EA9-B313-24774103E027}">
      <dsp:nvSpPr>
        <dsp:cNvPr id="0" name=""/>
        <dsp:cNvSpPr/>
      </dsp:nvSpPr>
      <dsp:spPr>
        <a:xfrm>
          <a:off x="2353460" y="4727152"/>
          <a:ext cx="1863528" cy="103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latin typeface="Times New Roman" panose="02020603050405020304" pitchFamily="18" charset="0"/>
              <a:cs typeface="Times New Roman" panose="02020603050405020304" pitchFamily="18" charset="0"/>
            </a:rPr>
            <a:t>Real-time verification</a:t>
          </a:r>
        </a:p>
      </dsp:txBody>
      <dsp:txXfrm>
        <a:off x="2353460" y="4727152"/>
        <a:ext cx="1863528" cy="1035201"/>
      </dsp:txXfrm>
    </dsp:sp>
    <dsp:sp modelId="{53BBD546-D706-4254-88E0-9E5142D9532D}">
      <dsp:nvSpPr>
        <dsp:cNvPr id="0" name=""/>
        <dsp:cNvSpPr/>
      </dsp:nvSpPr>
      <dsp:spPr>
        <a:xfrm>
          <a:off x="1106895" y="5781634"/>
          <a:ext cx="2668341" cy="2669631"/>
        </a:xfrm>
        <a:prstGeom prst="blockArc">
          <a:avLst>
            <a:gd name="adj1" fmla="val 0"/>
            <a:gd name="adj2" fmla="val 18900000"/>
            <a:gd name="adj3" fmla="val 1274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D9F0D-2A48-475A-8995-8A3DD09A3213}">
      <dsp:nvSpPr>
        <dsp:cNvPr id="0" name=""/>
        <dsp:cNvSpPr/>
      </dsp:nvSpPr>
      <dsp:spPr>
        <a:xfrm>
          <a:off x="1567737" y="6703361"/>
          <a:ext cx="1733256" cy="8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latin typeface="Times New Roman" panose="02020603050405020304" pitchFamily="18" charset="0"/>
              <a:cs typeface="Times New Roman" panose="02020603050405020304" pitchFamily="18" charset="0"/>
            </a:rPr>
            <a:t>Field test</a:t>
          </a:r>
        </a:p>
      </dsp:txBody>
      <dsp:txXfrm>
        <a:off x="1567737" y="6703361"/>
        <a:ext cx="1733256" cy="86653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solidFill>
              <a:latin typeface="Times New Roman" panose="02020603050405020304" pitchFamily="18" charset="0"/>
              <a:cs typeface="Times New Roman" panose="02020603050405020304" pitchFamily="18" charset="0"/>
            </a:rPr>
            <a:t>Motivations</a:t>
          </a:r>
          <a:r>
            <a:rPr lang="en-CA" sz="2400" b="1" kern="1200" dirty="0">
              <a:solidFill>
                <a:schemeClr val="bg1"/>
              </a:solidFill>
              <a:latin typeface="Times New Roman" panose="02020603050405020304" pitchFamily="18" charset="0"/>
              <a:cs typeface="Times New Roman" panose="02020603050405020304" pitchFamily="18" charset="0"/>
            </a:rPr>
            <a:t> </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solidFill>
              <a:latin typeface="Times New Roman" panose="02020603050405020304" pitchFamily="18" charset="0"/>
              <a:cs typeface="Times New Roman" panose="02020603050405020304" pitchFamily="18" charset="0"/>
            </a:rPr>
            <a:t>Motivations</a:t>
          </a:r>
          <a:r>
            <a:rPr lang="en-CA" sz="2400" b="1" kern="1200" dirty="0">
              <a:solidFill>
                <a:schemeClr val="bg1"/>
              </a:solidFill>
              <a:latin typeface="Times New Roman" panose="02020603050405020304" pitchFamily="18" charset="0"/>
              <a:cs typeface="Times New Roman" panose="02020603050405020304" pitchFamily="18" charset="0"/>
            </a:rPr>
            <a:t> </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A9E1-73BE-4750-9075-F2FAD61872D3}">
      <dsp:nvSpPr>
        <dsp:cNvPr id="0" name=""/>
        <dsp:cNvSpPr/>
      </dsp:nvSpPr>
      <dsp:spPr>
        <a:xfrm>
          <a:off x="840531" y="0"/>
          <a:ext cx="7572499" cy="5164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l" defTabSz="1244600">
            <a:lnSpc>
              <a:spcPct val="90000"/>
            </a:lnSpc>
            <a:spcBef>
              <a:spcPct val="0"/>
            </a:spcBef>
            <a:spcAft>
              <a:spcPct val="35000"/>
            </a:spcAft>
            <a:buNone/>
          </a:pPr>
          <a:r>
            <a:rPr lang="en-CA" sz="2800" b="1" kern="1200" dirty="0">
              <a:solidFill>
                <a:schemeClr val="bg1">
                  <a:lumMod val="65000"/>
                </a:schemeClr>
              </a:solidFill>
              <a:latin typeface="Times New Roman" panose="02020603050405020304" pitchFamily="18" charset="0"/>
              <a:cs typeface="Times New Roman" panose="02020603050405020304" pitchFamily="18" charset="0"/>
            </a:rPr>
            <a:t>Motivations</a:t>
          </a:r>
          <a:r>
            <a:rPr lang="en-CA" sz="2400" b="1" kern="1200" dirty="0">
              <a:solidFill>
                <a:schemeClr val="bg1">
                  <a:lumMod val="65000"/>
                </a:schemeClr>
              </a:solidFill>
              <a:latin typeface="Times New Roman" panose="02020603050405020304" pitchFamily="18" charset="0"/>
              <a:cs typeface="Times New Roman" panose="02020603050405020304" pitchFamily="18" charset="0"/>
            </a:rPr>
            <a:t> </a:t>
          </a:r>
          <a:endParaRPr lang="en-US" sz="2400" b="1" kern="1200" dirty="0">
            <a:solidFill>
              <a:schemeClr val="bg1">
                <a:lumMod val="65000"/>
              </a:schemeClr>
            </a:solidFill>
            <a:latin typeface="Times New Roman" panose="02020603050405020304" pitchFamily="18" charset="0"/>
            <a:cs typeface="Times New Roman" panose="02020603050405020304" pitchFamily="18" charset="0"/>
          </a:endParaRPr>
        </a:p>
      </dsp:txBody>
      <dsp:txXfrm>
        <a:off x="840531" y="0"/>
        <a:ext cx="7443380" cy="516477"/>
      </dsp:txXfrm>
    </dsp:sp>
    <dsp:sp modelId="{4DA4E3AD-7B67-4245-8AC8-1DEFC04D2CD2}">
      <dsp:nvSpPr>
        <dsp:cNvPr id="0" name=""/>
        <dsp:cNvSpPr/>
      </dsp:nvSpPr>
      <dsp:spPr>
        <a:xfrm>
          <a:off x="3008733" y="0"/>
          <a:ext cx="5700950"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Multiple-microgrid system</a:t>
          </a:r>
        </a:p>
      </dsp:txBody>
      <dsp:txXfrm>
        <a:off x="3266972" y="0"/>
        <a:ext cx="5184473" cy="516477"/>
      </dsp:txXfrm>
    </dsp:sp>
    <dsp:sp modelId="{635FE559-3CC2-4E14-B5B1-B4CC192C4381}">
      <dsp:nvSpPr>
        <dsp:cNvPr id="0" name=""/>
        <dsp:cNvSpPr/>
      </dsp:nvSpPr>
      <dsp:spPr>
        <a:xfrm>
          <a:off x="7197761" y="0"/>
          <a:ext cx="8187815"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lumMod val="65000"/>
                </a:schemeClr>
              </a:solidFill>
              <a:latin typeface="Times New Roman" panose="02020603050405020304" pitchFamily="18" charset="0"/>
              <a:cs typeface="Times New Roman" panose="02020603050405020304" pitchFamily="18" charset="0"/>
            </a:rPr>
            <a:t>Supervisory control system</a:t>
          </a:r>
        </a:p>
      </dsp:txBody>
      <dsp:txXfrm>
        <a:off x="7456000" y="0"/>
        <a:ext cx="7671338" cy="516477"/>
      </dsp:txXfrm>
    </dsp:sp>
    <dsp:sp modelId="{F4E1DD6B-14B8-4E87-9A93-7D97D80D95FD}">
      <dsp:nvSpPr>
        <dsp:cNvPr id="0" name=""/>
        <dsp:cNvSpPr/>
      </dsp:nvSpPr>
      <dsp:spPr>
        <a:xfrm>
          <a:off x="11994475" y="0"/>
          <a:ext cx="4271092" cy="5164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65000"/>
                </a:schemeClr>
              </a:solidFill>
              <a:latin typeface="Times New Roman" panose="02020603050405020304" pitchFamily="18" charset="0"/>
              <a:cs typeface="Times New Roman" panose="02020603050405020304" pitchFamily="18" charset="0"/>
            </a:rPr>
            <a:t>Performance verification</a:t>
          </a:r>
        </a:p>
      </dsp:txBody>
      <dsp:txXfrm>
        <a:off x="12252714" y="0"/>
        <a:ext cx="3754615" cy="5164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F7C4D7-3ACD-4865-A39C-A2DC7AD07B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8A34B4-1FE8-4630-AFCA-0D0C619C09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567167-E642-46FD-9768-BFB336B23ED6}" type="datetimeFigureOut">
              <a:rPr lang="en-US" smtClean="0"/>
              <a:t>10/1/2020</a:t>
            </a:fld>
            <a:endParaRPr lang="en-US"/>
          </a:p>
        </p:txBody>
      </p:sp>
      <p:sp>
        <p:nvSpPr>
          <p:cNvPr id="4" name="Footer Placeholder 3">
            <a:extLst>
              <a:ext uri="{FF2B5EF4-FFF2-40B4-BE49-F238E27FC236}">
                <a16:creationId xmlns:a16="http://schemas.microsoft.com/office/drawing/2014/main" id="{A668AEC8-431C-4C1B-BCE7-CA7D19EEB1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C25645-4C17-4173-9E24-E6BDB40260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636E6-6561-42DC-B7EE-804A73C16706}" type="slidenum">
              <a:rPr lang="en-US" smtClean="0"/>
              <a:t>‹#›</a:t>
            </a:fld>
            <a:endParaRPr lang="en-US"/>
          </a:p>
        </p:txBody>
      </p:sp>
    </p:spTree>
    <p:extLst>
      <p:ext uri="{BB962C8B-B14F-4D97-AF65-F5344CB8AC3E}">
        <p14:creationId xmlns:p14="http://schemas.microsoft.com/office/powerpoint/2010/main" val="3844181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74147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733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216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7546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07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9899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8551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708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450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714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250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179097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851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20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6439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453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4312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46020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19820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472403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989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4457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36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8177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54857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82587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8958007" y="635000"/>
            <a:ext cx="7112217"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270039" y="635000"/>
            <a:ext cx="7112217" cy="3987800"/>
          </a:xfrm>
          <a:prstGeom prst="rect">
            <a:avLst/>
          </a:prstGeom>
        </p:spPr>
        <p:txBody>
          <a:bodyPr anchor="b"/>
          <a:lstStyle>
            <a:lvl1pPr>
              <a:defRPr sz="8000"/>
            </a:lvl1pPr>
          </a:lstStyle>
          <a:p>
            <a:r>
              <a:t>Title Text</a:t>
            </a:r>
          </a:p>
        </p:txBody>
      </p:sp>
      <p:sp>
        <p:nvSpPr>
          <p:cNvPr id="40" name="Shape 40"/>
          <p:cNvSpPr>
            <a:spLocks noGrp="1"/>
          </p:cNvSpPr>
          <p:nvPr>
            <p:ph type="body" sz="quarter" idx="1"/>
          </p:nvPr>
        </p:nvSpPr>
        <p:spPr>
          <a:xfrm>
            <a:off x="1270039" y="4762500"/>
            <a:ext cx="7112217" cy="4102100"/>
          </a:xfrm>
          <a:prstGeom prst="rect">
            <a:avLst/>
          </a:prstGeom>
        </p:spPr>
        <p:txBody>
          <a:bodyPr anchor="t"/>
          <a:lstStyle>
            <a:lvl1pPr marL="0" indent="0" algn="ctr" defTabSz="778972">
              <a:spcBef>
                <a:spcPts val="0"/>
              </a:spcBef>
              <a:buSzTx/>
              <a:buNone/>
              <a:defRPr sz="4267"/>
            </a:lvl1pPr>
            <a:lvl2pPr marL="0" indent="304815" algn="ctr" defTabSz="778972">
              <a:spcBef>
                <a:spcPts val="0"/>
              </a:spcBef>
              <a:buSzTx/>
              <a:buNone/>
              <a:defRPr sz="4267"/>
            </a:lvl2pPr>
            <a:lvl3pPr marL="0" indent="609630" algn="ctr" defTabSz="778972">
              <a:spcBef>
                <a:spcPts val="0"/>
              </a:spcBef>
              <a:buSzTx/>
              <a:buNone/>
              <a:defRPr sz="4267"/>
            </a:lvl3pPr>
            <a:lvl4pPr marL="0" indent="914446" algn="ctr" defTabSz="778972">
              <a:spcBef>
                <a:spcPts val="0"/>
              </a:spcBef>
              <a:buSzTx/>
              <a:buNone/>
              <a:defRPr sz="4267"/>
            </a:lvl4pPr>
            <a:lvl5pPr marL="0" indent="1219261" algn="ctr" defTabSz="778972">
              <a:spcBef>
                <a:spcPts val="0"/>
              </a:spcBef>
              <a:buSzTx/>
              <a:buNone/>
              <a:defRPr sz="4267"/>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38172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4779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37080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8814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009206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0264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7129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6657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3411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28338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21834289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notesSlide" Target="../notesSlides/notesSlide10.xml"/><Relationship Id="rId7" Type="http://schemas.openxmlformats.org/officeDocument/2006/relationships/diagramLayout" Target="../diagrams/layout1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diagramData" Target="../diagrams/data12.xml"/><Relationship Id="rId11" Type="http://schemas.openxmlformats.org/officeDocument/2006/relationships/comments" Target="../comments/comment4.xml"/><Relationship Id="rId5" Type="http://schemas.openxmlformats.org/officeDocument/2006/relationships/image" Target="../media/image12.emf"/><Relationship Id="rId10" Type="http://schemas.microsoft.com/office/2007/relationships/diagramDrawing" Target="../diagrams/drawing12.xml"/><Relationship Id="rId4" Type="http://schemas.openxmlformats.org/officeDocument/2006/relationships/image" Target="../media/image28.emf"/><Relationship Id="rId9" Type="http://schemas.openxmlformats.org/officeDocument/2006/relationships/diagramColors" Target="../diagrams/colors12.xml"/></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13" Type="http://schemas.microsoft.com/office/2007/relationships/diagramDrawing" Target="../diagrams/drawing13.xml"/><Relationship Id="rId3" Type="http://schemas.openxmlformats.org/officeDocument/2006/relationships/image" Target="../media/image27.emf"/><Relationship Id="rId7" Type="http://schemas.openxmlformats.org/officeDocument/2006/relationships/image" Target="../media/image32.emf"/><Relationship Id="rId12" Type="http://schemas.openxmlformats.org/officeDocument/2006/relationships/diagramColors" Target="../diagrams/colors1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emf"/><Relationship Id="rId11" Type="http://schemas.openxmlformats.org/officeDocument/2006/relationships/diagramQuickStyle" Target="../diagrams/quickStyle13.xml"/><Relationship Id="rId5" Type="http://schemas.openxmlformats.org/officeDocument/2006/relationships/image" Target="../media/image30.emf"/><Relationship Id="rId10" Type="http://schemas.openxmlformats.org/officeDocument/2006/relationships/diagramLayout" Target="../diagrams/layout13.xml"/><Relationship Id="rId4" Type="http://schemas.openxmlformats.org/officeDocument/2006/relationships/image" Target="../media/image29.emf"/><Relationship Id="rId9" Type="http://schemas.openxmlformats.org/officeDocument/2006/relationships/diagramData" Target="../diagrams/data1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notesSlide" Target="../notesSlides/notesSlide12.xml"/><Relationship Id="rId7" Type="http://schemas.openxmlformats.org/officeDocument/2006/relationships/diagramQuickStyle" Target="../diagrams/quickStyle14.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34.emf"/><Relationship Id="rId9" Type="http://schemas.microsoft.com/office/2007/relationships/diagramDrawing" Target="../diagrams/drawing14.xml"/></Relationships>
</file>

<file path=ppt/slides/_rels/slide13.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diagramLayout" Target="../diagrams/layout15.xml"/><Relationship Id="rId3" Type="http://schemas.openxmlformats.org/officeDocument/2006/relationships/notesSlide" Target="../notesSlides/notesSlide13.xml"/><Relationship Id="rId7" Type="http://schemas.openxmlformats.org/officeDocument/2006/relationships/image" Target="../media/image38.emf"/><Relationship Id="rId12" Type="http://schemas.openxmlformats.org/officeDocument/2006/relationships/diagramData" Target="../diagrams/data15.xml"/><Relationship Id="rId2" Type="http://schemas.openxmlformats.org/officeDocument/2006/relationships/slideLayout" Target="../slideLayouts/slideLayout13.xml"/><Relationship Id="rId16" Type="http://schemas.microsoft.com/office/2007/relationships/diagramDrawing" Target="../diagrams/drawing15.xml"/><Relationship Id="rId1" Type="http://schemas.openxmlformats.org/officeDocument/2006/relationships/tags" Target="../tags/tag7.xml"/><Relationship Id="rId6" Type="http://schemas.openxmlformats.org/officeDocument/2006/relationships/image" Target="../media/image37.emf"/><Relationship Id="rId11" Type="http://schemas.openxmlformats.org/officeDocument/2006/relationships/image" Target="../media/image32.emf"/><Relationship Id="rId5" Type="http://schemas.openxmlformats.org/officeDocument/2006/relationships/image" Target="../media/image36.emf"/><Relationship Id="rId15" Type="http://schemas.openxmlformats.org/officeDocument/2006/relationships/diagramColors" Target="../diagrams/colors15.xml"/><Relationship Id="rId10" Type="http://schemas.openxmlformats.org/officeDocument/2006/relationships/image" Target="../media/image33.emf"/><Relationship Id="rId4" Type="http://schemas.openxmlformats.org/officeDocument/2006/relationships/image" Target="../media/image35.emf"/><Relationship Id="rId9" Type="http://schemas.openxmlformats.org/officeDocument/2006/relationships/image" Target="../media/image29.emf"/><Relationship Id="rId14" Type="http://schemas.openxmlformats.org/officeDocument/2006/relationships/diagramQuickStyle" Target="../diagrams/quickStyle15.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notesSlide" Target="../notesSlides/notesSlide14.xml"/><Relationship Id="rId7" Type="http://schemas.openxmlformats.org/officeDocument/2006/relationships/diagramLayout" Target="../diagrams/layout16.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diagramData" Target="../diagrams/data16.xml"/><Relationship Id="rId11" Type="http://schemas.openxmlformats.org/officeDocument/2006/relationships/comments" Target="../comments/comment5.xml"/><Relationship Id="rId5" Type="http://schemas.openxmlformats.org/officeDocument/2006/relationships/image" Target="../media/image40.emf"/><Relationship Id="rId10" Type="http://schemas.microsoft.com/office/2007/relationships/diagramDrawing" Target="../diagrams/drawing16.xml"/><Relationship Id="rId4" Type="http://schemas.openxmlformats.org/officeDocument/2006/relationships/image" Target="../media/image39.emf"/><Relationship Id="rId9" Type="http://schemas.openxmlformats.org/officeDocument/2006/relationships/diagramColors" Target="../diagrams/colors1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41.jpeg"/><Relationship Id="rId7" Type="http://schemas.openxmlformats.org/officeDocument/2006/relationships/diagramQuickStyle" Target="../diagrams/quickStyle1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42.png"/><Relationship Id="rId9" Type="http://schemas.microsoft.com/office/2007/relationships/diagramDrawing" Target="../diagrams/drawing17.xml"/></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diagramQuickStyle" Target="../diagrams/quickStyle19.xml"/><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diagramLayout" Target="../diagrams/layout19.xml"/><Relationship Id="rId2" Type="http://schemas.openxmlformats.org/officeDocument/2006/relationships/notesSlide" Target="../notesSlides/notesSlide17.xml"/><Relationship Id="rId16" Type="http://schemas.openxmlformats.org/officeDocument/2006/relationships/comments" Target="../comments/comment7.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diagramData" Target="../diagrams/data19.xml"/><Relationship Id="rId5" Type="http://schemas.openxmlformats.org/officeDocument/2006/relationships/image" Target="../media/image45.png"/><Relationship Id="rId15" Type="http://schemas.microsoft.com/office/2007/relationships/diagramDrawing" Target="../diagrams/drawing19.xml"/><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diagramColors" Target="../diagrams/colors19.xml"/></Relationships>
</file>

<file path=ppt/slides/_rels/slide18.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53.png"/><Relationship Id="rId17" Type="http://schemas.microsoft.com/office/2007/relationships/diagramDrawing" Target="../diagrams/drawing21.xml"/><Relationship Id="rId2" Type="http://schemas.openxmlformats.org/officeDocument/2006/relationships/notesSlide" Target="../notesSlides/notesSlide18.xml"/><Relationship Id="rId16" Type="http://schemas.openxmlformats.org/officeDocument/2006/relationships/diagramColors" Target="../diagrams/colors21.xml"/><Relationship Id="rId1" Type="http://schemas.openxmlformats.org/officeDocument/2006/relationships/slideLayout" Target="../slideLayouts/slideLayout13.xml"/><Relationship Id="rId6" Type="http://schemas.openxmlformats.org/officeDocument/2006/relationships/diagramColors" Target="../diagrams/colors20.xml"/><Relationship Id="rId11" Type="http://schemas.openxmlformats.org/officeDocument/2006/relationships/image" Target="../media/image52.png"/><Relationship Id="rId5" Type="http://schemas.openxmlformats.org/officeDocument/2006/relationships/diagramQuickStyle" Target="../diagrams/quickStyle20.xml"/><Relationship Id="rId15" Type="http://schemas.openxmlformats.org/officeDocument/2006/relationships/diagramQuickStyle" Target="../diagrams/quickStyle21.xml"/><Relationship Id="rId10" Type="http://schemas.openxmlformats.org/officeDocument/2006/relationships/image" Target="../media/image51.jpeg"/><Relationship Id="rId4" Type="http://schemas.openxmlformats.org/officeDocument/2006/relationships/diagramLayout" Target="../diagrams/layout20.xml"/><Relationship Id="rId9" Type="http://schemas.openxmlformats.org/officeDocument/2006/relationships/image" Target="../media/image50.emf"/><Relationship Id="rId14" Type="http://schemas.openxmlformats.org/officeDocument/2006/relationships/diagramLayout" Target="../diagrams/layout21.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54.jpg"/><Relationship Id="rId7" Type="http://schemas.openxmlformats.org/officeDocument/2006/relationships/diagramLayout" Target="../diagrams/layout22.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Data" Target="../diagrams/data22.xml"/><Relationship Id="rId5" Type="http://schemas.openxmlformats.org/officeDocument/2006/relationships/image" Target="../media/image55.jpg"/><Relationship Id="rId10" Type="http://schemas.microsoft.com/office/2007/relationships/diagramDrawing" Target="../diagrams/drawing22.xml"/><Relationship Id="rId4" Type="http://schemas.openxmlformats.org/officeDocument/2006/relationships/image" Target="../media/image27.emf"/><Relationship Id="rId9" Type="http://schemas.openxmlformats.org/officeDocument/2006/relationships/diagramColors" Target="../diagrams/colors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diagramDrawing" Target="../diagrams/drawing23.xml"/><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diagramColors" Target="../diagrams/colors23.xml"/><Relationship Id="rId2" Type="http://schemas.openxmlformats.org/officeDocument/2006/relationships/notesSlide" Target="../notesSlides/notesSlide20.xml"/><Relationship Id="rId16" Type="http://schemas.openxmlformats.org/officeDocument/2006/relationships/comments" Target="../comments/comment8.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diagramQuickStyle" Target="../diagrams/quickStyle23.xml"/><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diagramLayout" Target="../diagrams/layout23.xml"/><Relationship Id="rId4" Type="http://schemas.openxmlformats.org/officeDocument/2006/relationships/image" Target="../media/image57.png"/><Relationship Id="rId9" Type="http://schemas.openxmlformats.org/officeDocument/2006/relationships/diagramData" Target="../diagrams/data23.xml"/><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e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8.png"/><Relationship Id="rId18" Type="http://schemas.openxmlformats.org/officeDocument/2006/relationships/comments" Target="../comments/comment1.xml"/><Relationship Id="rId3" Type="http://schemas.openxmlformats.org/officeDocument/2006/relationships/notesSlide" Target="../notesSlides/notesSlide4.xml"/><Relationship Id="rId7" Type="http://schemas.openxmlformats.org/officeDocument/2006/relationships/diagramColors" Target="../diagrams/colors2.xml"/><Relationship Id="rId12" Type="http://schemas.openxmlformats.org/officeDocument/2006/relationships/image" Target="../media/image7.png"/><Relationship Id="rId17" Type="http://schemas.openxmlformats.org/officeDocument/2006/relationships/image" Target="../media/image12.emf"/><Relationship Id="rId2" Type="http://schemas.openxmlformats.org/officeDocument/2006/relationships/slideLayout" Target="../slideLayouts/slideLayout12.xml"/><Relationship Id="rId16" Type="http://schemas.openxmlformats.org/officeDocument/2006/relationships/image" Target="../media/image11.png"/><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image" Target="../media/image6.png"/><Relationship Id="rId5" Type="http://schemas.openxmlformats.org/officeDocument/2006/relationships/diagramLayout" Target="../diagrams/layout2.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4.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18" Type="http://schemas.openxmlformats.org/officeDocument/2006/relationships/diagramQuickStyle" Target="../diagrams/quickStyle3.xml"/><Relationship Id="rId3" Type="http://schemas.openxmlformats.org/officeDocument/2006/relationships/notesSlide" Target="../notesSlides/notesSlide5.xml"/><Relationship Id="rId21" Type="http://schemas.openxmlformats.org/officeDocument/2006/relationships/comments" Target="../comments/comment2.xml"/><Relationship Id="rId7" Type="http://schemas.openxmlformats.org/officeDocument/2006/relationships/image" Target="../media/image7.png"/><Relationship Id="rId12" Type="http://schemas.openxmlformats.org/officeDocument/2006/relationships/image" Target="../media/image9.png"/><Relationship Id="rId17" Type="http://schemas.openxmlformats.org/officeDocument/2006/relationships/diagramLayout" Target="../diagrams/layout3.xml"/><Relationship Id="rId2" Type="http://schemas.openxmlformats.org/officeDocument/2006/relationships/slideLayout" Target="../slideLayouts/slideLayout12.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13.png"/><Relationship Id="rId19" Type="http://schemas.openxmlformats.org/officeDocument/2006/relationships/diagramColors" Target="../diagrams/colors3.xml"/><Relationship Id="rId4" Type="http://schemas.openxmlformats.org/officeDocument/2006/relationships/image" Target="../media/image4.png"/><Relationship Id="rId9" Type="http://schemas.openxmlformats.org/officeDocument/2006/relationships/image" Target="../media/image12.emf"/><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png"/><Relationship Id="rId18" Type="http://schemas.openxmlformats.org/officeDocument/2006/relationships/diagramQuickStyle" Target="../diagrams/quickStyle4.xml"/><Relationship Id="rId26" Type="http://schemas.openxmlformats.org/officeDocument/2006/relationships/diagramData" Target="../diagrams/data6.xml"/><Relationship Id="rId3" Type="http://schemas.openxmlformats.org/officeDocument/2006/relationships/notesSlide" Target="../notesSlides/notesSlide6.xml"/><Relationship Id="rId21" Type="http://schemas.openxmlformats.org/officeDocument/2006/relationships/diagramData" Target="../diagrams/data5.xml"/><Relationship Id="rId7" Type="http://schemas.openxmlformats.org/officeDocument/2006/relationships/image" Target="../media/image5.png"/><Relationship Id="rId12" Type="http://schemas.openxmlformats.org/officeDocument/2006/relationships/image" Target="../media/image18.png"/><Relationship Id="rId17" Type="http://schemas.openxmlformats.org/officeDocument/2006/relationships/diagramLayout" Target="../diagrams/layout4.xml"/><Relationship Id="rId25" Type="http://schemas.microsoft.com/office/2007/relationships/diagramDrawing" Target="../diagrams/drawing5.xml"/><Relationship Id="rId2" Type="http://schemas.openxmlformats.org/officeDocument/2006/relationships/slideLayout" Target="../slideLayouts/slideLayout12.xml"/><Relationship Id="rId16" Type="http://schemas.openxmlformats.org/officeDocument/2006/relationships/diagramData" Target="../diagrams/data4.xml"/><Relationship Id="rId20" Type="http://schemas.microsoft.com/office/2007/relationships/diagramDrawing" Target="../diagrams/drawing4.xml"/><Relationship Id="rId29" Type="http://schemas.openxmlformats.org/officeDocument/2006/relationships/diagramColors" Target="../diagrams/colors6.xml"/><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17.png"/><Relationship Id="rId24" Type="http://schemas.openxmlformats.org/officeDocument/2006/relationships/diagramColors" Target="../diagrams/colors5.xml"/><Relationship Id="rId5" Type="http://schemas.openxmlformats.org/officeDocument/2006/relationships/image" Target="../media/image8.png"/><Relationship Id="rId15" Type="http://schemas.openxmlformats.org/officeDocument/2006/relationships/image" Target="../media/image21.png"/><Relationship Id="rId23" Type="http://schemas.openxmlformats.org/officeDocument/2006/relationships/diagramQuickStyle" Target="../diagrams/quickStyle5.xml"/><Relationship Id="rId28" Type="http://schemas.openxmlformats.org/officeDocument/2006/relationships/diagramQuickStyle" Target="../diagrams/quickStyle6.xml"/><Relationship Id="rId10" Type="http://schemas.openxmlformats.org/officeDocument/2006/relationships/image" Target="../media/image9.png"/><Relationship Id="rId19" Type="http://schemas.openxmlformats.org/officeDocument/2006/relationships/diagramColors" Target="../diagrams/colors4.xml"/><Relationship Id="rId4" Type="http://schemas.openxmlformats.org/officeDocument/2006/relationships/image" Target="../media/image16.emf"/><Relationship Id="rId9" Type="http://schemas.openxmlformats.org/officeDocument/2006/relationships/image" Target="../media/image10.png"/><Relationship Id="rId14" Type="http://schemas.openxmlformats.org/officeDocument/2006/relationships/image" Target="../media/image20.png"/><Relationship Id="rId22" Type="http://schemas.openxmlformats.org/officeDocument/2006/relationships/diagramLayout" Target="../diagrams/layout5.xml"/><Relationship Id="rId27" Type="http://schemas.openxmlformats.org/officeDocument/2006/relationships/diagramLayout" Target="../diagrams/layout6.xml"/><Relationship Id="rId30" Type="http://schemas.microsoft.com/office/2007/relationships/diagramDrawing" Target="../diagrams/drawing6.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notesSlide" Target="../notesSlides/notesSlide7.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slideLayout" Target="../slideLayouts/slideLayout13.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tags" Target="../tags/tag4.xml"/><Relationship Id="rId6" Type="http://schemas.openxmlformats.org/officeDocument/2006/relationships/image" Target="../media/image24.emf"/><Relationship Id="rId11" Type="http://schemas.microsoft.com/office/2007/relationships/diagramDrawing" Target="../diagrams/drawing7.xml"/><Relationship Id="rId5" Type="http://schemas.openxmlformats.org/officeDocument/2006/relationships/image" Target="../media/image23.emf"/><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image" Target="../media/image22.emf"/><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5.png"/><Relationship Id="rId7" Type="http://schemas.openxmlformats.org/officeDocument/2006/relationships/diagramColors" Target="../diagrams/colors10.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6.emf"/><Relationship Id="rId7" Type="http://schemas.openxmlformats.org/officeDocument/2006/relationships/diagramQuickStyle" Target="../diagrams/quickStyle1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comments" Target="../comments/comment3.xml"/><Relationship Id="rId4" Type="http://schemas.openxmlformats.org/officeDocument/2006/relationships/image" Target="../media/image27.emf"/><Relationship Id="rId9" Type="http://schemas.microsoft.com/office/2007/relationships/diagramDrawing" Target="../diagrams/drawin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725714" y="1701633"/>
            <a:ext cx="15501257" cy="2899822"/>
          </a:xfrm>
          <a:prstGeom prst="rect">
            <a:avLst/>
          </a:prstGeom>
        </p:spPr>
        <p:txBody>
          <a:bodyPr anchor="ctr">
            <a:normAutofit/>
          </a:bodyPr>
          <a:lstStyle/>
          <a:p>
            <a:pPr algn="ctr">
              <a:defRPr sz="3100" b="1">
                <a:solidFill>
                  <a:srgbClr val="013D75"/>
                </a:solidFill>
                <a:latin typeface="Helvetica"/>
                <a:ea typeface="Helvetica"/>
                <a:cs typeface="Helvetica"/>
                <a:sym typeface="Helvetica"/>
              </a:defRPr>
            </a:pPr>
            <a:r>
              <a:rPr lang="en-US" sz="5400" b="1" dirty="0">
                <a:latin typeface="Times New Roman" panose="02020603050405020304" pitchFamily="18" charset="0"/>
                <a:cs typeface="Times New Roman" panose="02020603050405020304" pitchFamily="18" charset="0"/>
              </a:rPr>
              <a:t>RTDS-Based Supervisory Control Performance Verification for AC Multiple-Microgrid Systems</a:t>
            </a:r>
            <a:br>
              <a:rPr lang="en-US" sz="3600" b="1" dirty="0">
                <a:latin typeface="Times New Roman" panose="02020603050405020304" pitchFamily="18" charset="0"/>
                <a:cs typeface="Times New Roman" panose="02020603050405020304" pitchFamily="18" charset="0"/>
              </a:rPr>
            </a:br>
            <a:endParaRPr sz="4400" dirty="0">
              <a:latin typeface="Times New Roman" panose="02020603050405020304" pitchFamily="18" charset="0"/>
              <a:cs typeface="Times New Roman" panose="02020603050405020304" pitchFamily="18" charset="0"/>
            </a:endParaRPr>
          </a:p>
        </p:txBody>
      </p:sp>
      <p:sp>
        <p:nvSpPr>
          <p:cNvPr id="120" name="Shape 120"/>
          <p:cNvSpPr>
            <a:spLocks noGrp="1"/>
          </p:cNvSpPr>
          <p:nvPr>
            <p:ph type="body" sz="quarter" idx="1"/>
          </p:nvPr>
        </p:nvSpPr>
        <p:spPr>
          <a:xfrm>
            <a:off x="5781225" y="6123614"/>
            <a:ext cx="5777805" cy="1394369"/>
          </a:xfrm>
          <a:prstGeom prst="rect">
            <a:avLst/>
          </a:prstGeom>
          <a:ln>
            <a:noFill/>
          </a:ln>
        </p:spPr>
        <p:txBody>
          <a:bodyPr anchor="ctr">
            <a:normAutofit fontScale="92500" lnSpcReduction="20000"/>
          </a:bodyPr>
          <a:lstStyle/>
          <a:p>
            <a:pPr lvl="1">
              <a:defRPr sz="2400">
                <a:solidFill>
                  <a:srgbClr val="013D75"/>
                </a:solidFill>
              </a:defRPr>
            </a:pPr>
            <a:r>
              <a:rPr lang="en-US" sz="4000" b="1" dirty="0">
                <a:latin typeface="Times New Roman" panose="02020603050405020304" pitchFamily="18" charset="0"/>
                <a:cs typeface="Times New Roman" panose="02020603050405020304" pitchFamily="18" charset="0"/>
              </a:rPr>
              <a:t>Presenter: </a:t>
            </a:r>
            <a:r>
              <a:rPr lang="en-US" sz="4000" dirty="0">
                <a:latin typeface="Times New Roman" panose="02020603050405020304" pitchFamily="18" charset="0"/>
                <a:cs typeface="Times New Roman" panose="02020603050405020304" pitchFamily="18" charset="0"/>
              </a:rPr>
              <a:t>Arman Ghasaei</a:t>
            </a:r>
          </a:p>
          <a:p>
            <a:pPr lvl="1">
              <a:defRPr sz="2400">
                <a:solidFill>
                  <a:srgbClr val="013D75"/>
                </a:solidFill>
              </a:defRPr>
            </a:pPr>
            <a:endParaRPr sz="4000" dirty="0">
              <a:latin typeface="Times New Roman" panose="02020603050405020304" pitchFamily="18" charset="0"/>
              <a:cs typeface="Times New Roman" panose="02020603050405020304" pitchFamily="18" charset="0"/>
            </a:endParaRPr>
          </a:p>
          <a:p>
            <a:pPr lvl="1">
              <a:defRPr sz="2400">
                <a:solidFill>
                  <a:srgbClr val="013D75"/>
                </a:solidFill>
              </a:defRPr>
            </a:pPr>
            <a:r>
              <a:rPr lang="en-US" sz="4000" dirty="0">
                <a:latin typeface="Times New Roman" panose="02020603050405020304" pitchFamily="18" charset="0"/>
                <a:cs typeface="Times New Roman" panose="02020603050405020304" pitchFamily="18" charset="0"/>
              </a:rPr>
              <a:t>October 2020</a:t>
            </a:r>
            <a:endParaRPr sz="4000" dirty="0">
              <a:latin typeface="Times New Roman" panose="02020603050405020304" pitchFamily="18" charset="0"/>
              <a:cs typeface="Times New Roman" panose="02020603050405020304" pitchFamily="18" charset="0"/>
            </a:endParaRPr>
          </a:p>
        </p:txBody>
      </p:sp>
      <p:pic>
        <p:nvPicPr>
          <p:cNvPr id="8" name="Picture 7" descr="A close up of a logo&#10;&#10;Description automatically generated">
            <a:extLst>
              <a:ext uri="{FF2B5EF4-FFF2-40B4-BE49-F238E27FC236}">
                <a16:creationId xmlns:a16="http://schemas.microsoft.com/office/drawing/2014/main" id="{CEF0C8B8-2CC3-4282-AB47-EBA65FEE2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82" y="6105424"/>
            <a:ext cx="5312380" cy="2951322"/>
          </a:xfrm>
          <a:prstGeom prst="rect">
            <a:avLst/>
          </a:prstGeom>
        </p:spPr>
      </p:pic>
      <p:pic>
        <p:nvPicPr>
          <p:cNvPr id="4" name="Picture 3" descr="A close up of a sign&#10;&#10;Description automatically generated">
            <a:extLst>
              <a:ext uri="{FF2B5EF4-FFF2-40B4-BE49-F238E27FC236}">
                <a16:creationId xmlns:a16="http://schemas.microsoft.com/office/drawing/2014/main" id="{EC55F7AB-9D93-4A8D-B577-7285CD068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695" y="6931658"/>
            <a:ext cx="4904242" cy="1783084"/>
          </a:xfrm>
          <a:prstGeom prst="rect">
            <a:avLst/>
          </a:prstGeom>
        </p:spPr>
      </p:pic>
      <p:pic>
        <p:nvPicPr>
          <p:cNvPr id="9" name="Picture 8" descr="A close up of a logo&#10;&#10;Description automatically generated">
            <a:extLst>
              <a:ext uri="{FF2B5EF4-FFF2-40B4-BE49-F238E27FC236}">
                <a16:creationId xmlns:a16="http://schemas.microsoft.com/office/drawing/2014/main" id="{04D7BB5D-8EDA-4726-85D7-7177B72CB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45" y="6123614"/>
            <a:ext cx="5312380" cy="295132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1DB903C-A17C-40FF-A7FC-7B1D623C14A1}"/>
              </a:ext>
            </a:extLst>
          </p:cNvPr>
          <p:cNvSpPr txBox="1"/>
          <p:nvPr/>
        </p:nvSpPr>
        <p:spPr>
          <a:xfrm>
            <a:off x="34205" y="772763"/>
            <a:ext cx="7960652" cy="6247864"/>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Value proposition:</a:t>
            </a:r>
          </a:p>
          <a:p>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1) Benefit from clean energy</a:t>
            </a:r>
          </a:p>
          <a:p>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2) Energy trading with utility</a:t>
            </a:r>
          </a:p>
          <a:p>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2) Emergency energy support</a:t>
            </a:r>
          </a:p>
          <a:p>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3) Enhanced security of supply</a:t>
            </a:r>
          </a:p>
          <a:p>
            <a:endParaRPr lang="en-US" sz="4000" b="1" dirty="0">
              <a:latin typeface="Times New Roman" panose="02020603050405020304" pitchFamily="18" charset="0"/>
              <a:cs typeface="Times New Roman" panose="02020603050405020304" pitchFamily="18" charset="0"/>
            </a:endParaRPr>
          </a:p>
        </p:txBody>
      </p:sp>
      <p:grpSp>
        <p:nvGrpSpPr>
          <p:cNvPr id="300" name="Group 299">
            <a:extLst>
              <a:ext uri="{FF2B5EF4-FFF2-40B4-BE49-F238E27FC236}">
                <a16:creationId xmlns:a16="http://schemas.microsoft.com/office/drawing/2014/main" id="{99355AAE-F540-4EDD-8B8A-5750CB00D0D5}"/>
              </a:ext>
            </a:extLst>
          </p:cNvPr>
          <p:cNvGrpSpPr/>
          <p:nvPr/>
        </p:nvGrpSpPr>
        <p:grpSpPr>
          <a:xfrm>
            <a:off x="177799" y="8925065"/>
            <a:ext cx="711200" cy="683645"/>
            <a:chOff x="1841500" y="6353882"/>
            <a:chExt cx="711200" cy="683645"/>
          </a:xfrm>
        </p:grpSpPr>
        <p:sp>
          <p:nvSpPr>
            <p:cNvPr id="301" name="Oval 300">
              <a:extLst>
                <a:ext uri="{FF2B5EF4-FFF2-40B4-BE49-F238E27FC236}">
                  <a16:creationId xmlns:a16="http://schemas.microsoft.com/office/drawing/2014/main" id="{9ECFF79B-7326-4E53-88D5-D6C5F1E1388B}"/>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2" name="TextBox 301">
              <a:extLst>
                <a:ext uri="{FF2B5EF4-FFF2-40B4-BE49-F238E27FC236}">
                  <a16:creationId xmlns:a16="http://schemas.microsoft.com/office/drawing/2014/main" id="{73B6E3DB-BA3E-4F6E-A807-3ED496C7EBBF}"/>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8</a:t>
              </a:r>
              <a:endParaRPr lang="en-CA" sz="3600" b="1"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E714C52E-FB9B-4809-B447-1564B1A33E38}"/>
              </a:ext>
            </a:extLst>
          </p:cNvPr>
          <p:cNvPicPr>
            <a:picLocks noChangeAspect="1"/>
          </p:cNvPicPr>
          <p:nvPr/>
        </p:nvPicPr>
        <p:blipFill>
          <a:blip r:embed="rId4"/>
          <a:stretch>
            <a:fillRect/>
          </a:stretch>
        </p:blipFill>
        <p:spPr>
          <a:xfrm>
            <a:off x="7992381" y="772763"/>
            <a:ext cx="9210038" cy="7964050"/>
          </a:xfrm>
          <a:prstGeom prst="rect">
            <a:avLst/>
          </a:prstGeom>
        </p:spPr>
      </p:pic>
      <p:grpSp>
        <p:nvGrpSpPr>
          <p:cNvPr id="61" name="Group 60">
            <a:extLst>
              <a:ext uri="{FF2B5EF4-FFF2-40B4-BE49-F238E27FC236}">
                <a16:creationId xmlns:a16="http://schemas.microsoft.com/office/drawing/2014/main" id="{1A286111-7695-441A-86D7-EB7749727E44}"/>
              </a:ext>
            </a:extLst>
          </p:cNvPr>
          <p:cNvGrpSpPr/>
          <p:nvPr/>
        </p:nvGrpSpPr>
        <p:grpSpPr>
          <a:xfrm>
            <a:off x="7621934" y="6403014"/>
            <a:ext cx="762146" cy="866774"/>
            <a:chOff x="-47648" y="6676371"/>
            <a:chExt cx="762146" cy="866774"/>
          </a:xfrm>
        </p:grpSpPr>
        <p:cxnSp>
          <p:nvCxnSpPr>
            <p:cNvPr id="62" name="Straight Arrow Connector 61">
              <a:extLst>
                <a:ext uri="{FF2B5EF4-FFF2-40B4-BE49-F238E27FC236}">
                  <a16:creationId xmlns:a16="http://schemas.microsoft.com/office/drawing/2014/main" id="{7D134E95-B454-4A50-A87C-7EBD6FD3E4EB}"/>
                </a:ext>
              </a:extLst>
            </p:cNvPr>
            <p:cNvCxnSpPr>
              <a:cxnSpLocks/>
            </p:cNvCxnSpPr>
            <p:nvPr/>
          </p:nvCxnSpPr>
          <p:spPr>
            <a:xfrm>
              <a:off x="342900" y="6695421"/>
              <a:ext cx="0" cy="84772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C60399F-803A-4A01-9BCC-5DA31CF21116}"/>
                </a:ext>
              </a:extLst>
            </p:cNvPr>
            <p:cNvSpPr txBox="1"/>
            <p:nvPr/>
          </p:nvSpPr>
          <p:spPr>
            <a:xfrm>
              <a:off x="-47648" y="6702564"/>
              <a:ext cx="180964" cy="707886"/>
            </a:xfrm>
            <a:prstGeom prst="rect">
              <a:avLst/>
            </a:prstGeom>
            <a:noFill/>
          </p:spPr>
          <p:txBody>
            <a:bodyPr wrap="square" rtlCol="0">
              <a:spAutoFit/>
            </a:bodyPr>
            <a:lstStyle/>
            <a:p>
              <a:r>
                <a:rPr lang="en-US" sz="4000" b="1" dirty="0">
                  <a:solidFill>
                    <a:srgbClr val="00B0F0"/>
                  </a:solidFill>
                </a:rPr>
                <a:t>$</a:t>
              </a:r>
            </a:p>
          </p:txBody>
        </p:sp>
        <p:cxnSp>
          <p:nvCxnSpPr>
            <p:cNvPr id="64" name="Straight Arrow Connector 63">
              <a:extLst>
                <a:ext uri="{FF2B5EF4-FFF2-40B4-BE49-F238E27FC236}">
                  <a16:creationId xmlns:a16="http://schemas.microsoft.com/office/drawing/2014/main" id="{6CDA7325-FABA-4549-AB7C-8F29CF46EC42}"/>
                </a:ext>
              </a:extLst>
            </p:cNvPr>
            <p:cNvCxnSpPr>
              <a:cxnSpLocks/>
            </p:cNvCxnSpPr>
            <p:nvPr/>
          </p:nvCxnSpPr>
          <p:spPr>
            <a:xfrm flipV="1">
              <a:off x="542925" y="6676371"/>
              <a:ext cx="0" cy="83343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8904CDF-EE1C-49FF-9195-2EAAD3786474}"/>
                </a:ext>
              </a:extLst>
            </p:cNvPr>
            <p:cNvSpPr txBox="1"/>
            <p:nvPr/>
          </p:nvSpPr>
          <p:spPr>
            <a:xfrm>
              <a:off x="533534" y="6702564"/>
              <a:ext cx="180964" cy="707886"/>
            </a:xfrm>
            <a:prstGeom prst="rect">
              <a:avLst/>
            </a:prstGeom>
            <a:noFill/>
            <a:ln>
              <a:noFill/>
            </a:ln>
          </p:spPr>
          <p:txBody>
            <a:bodyPr wrap="square" rtlCol="0">
              <a:spAutoFit/>
            </a:bodyPr>
            <a:lstStyle/>
            <a:p>
              <a:r>
                <a:rPr lang="en-US" sz="4000" b="1" dirty="0">
                  <a:solidFill>
                    <a:srgbClr val="00B050"/>
                  </a:solidFill>
                </a:rPr>
                <a:t>E</a:t>
              </a:r>
            </a:p>
          </p:txBody>
        </p:sp>
      </p:grpSp>
      <p:grpSp>
        <p:nvGrpSpPr>
          <p:cNvPr id="66" name="Group 65">
            <a:extLst>
              <a:ext uri="{FF2B5EF4-FFF2-40B4-BE49-F238E27FC236}">
                <a16:creationId xmlns:a16="http://schemas.microsoft.com/office/drawing/2014/main" id="{97F4943C-1997-48D3-801E-B8180847AC84}"/>
              </a:ext>
            </a:extLst>
          </p:cNvPr>
          <p:cNvGrpSpPr/>
          <p:nvPr/>
        </p:nvGrpSpPr>
        <p:grpSpPr>
          <a:xfrm>
            <a:off x="9871377" y="6408881"/>
            <a:ext cx="762146" cy="866774"/>
            <a:chOff x="-47648" y="6676371"/>
            <a:chExt cx="762146" cy="866774"/>
          </a:xfrm>
        </p:grpSpPr>
        <p:cxnSp>
          <p:nvCxnSpPr>
            <p:cNvPr id="67" name="Straight Arrow Connector 66">
              <a:extLst>
                <a:ext uri="{FF2B5EF4-FFF2-40B4-BE49-F238E27FC236}">
                  <a16:creationId xmlns:a16="http://schemas.microsoft.com/office/drawing/2014/main" id="{8F5D5B3D-A5DF-44F3-8876-4EE81F5FC501}"/>
                </a:ext>
              </a:extLst>
            </p:cNvPr>
            <p:cNvCxnSpPr>
              <a:cxnSpLocks/>
            </p:cNvCxnSpPr>
            <p:nvPr/>
          </p:nvCxnSpPr>
          <p:spPr>
            <a:xfrm>
              <a:off x="342900" y="6695421"/>
              <a:ext cx="0" cy="84772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C2D12F5-CC68-4495-B590-3DCD8346EA47}"/>
                </a:ext>
              </a:extLst>
            </p:cNvPr>
            <p:cNvSpPr txBox="1"/>
            <p:nvPr/>
          </p:nvSpPr>
          <p:spPr>
            <a:xfrm>
              <a:off x="-47648" y="6702564"/>
              <a:ext cx="180964" cy="707886"/>
            </a:xfrm>
            <a:prstGeom prst="rect">
              <a:avLst/>
            </a:prstGeom>
            <a:noFill/>
          </p:spPr>
          <p:txBody>
            <a:bodyPr wrap="square" rtlCol="0">
              <a:spAutoFit/>
            </a:bodyPr>
            <a:lstStyle/>
            <a:p>
              <a:r>
                <a:rPr lang="en-US" sz="4000" b="1" dirty="0">
                  <a:solidFill>
                    <a:srgbClr val="00B0F0"/>
                  </a:solidFill>
                </a:rPr>
                <a:t>$</a:t>
              </a:r>
            </a:p>
          </p:txBody>
        </p:sp>
        <p:cxnSp>
          <p:nvCxnSpPr>
            <p:cNvPr id="69" name="Straight Arrow Connector 68">
              <a:extLst>
                <a:ext uri="{FF2B5EF4-FFF2-40B4-BE49-F238E27FC236}">
                  <a16:creationId xmlns:a16="http://schemas.microsoft.com/office/drawing/2014/main" id="{F186E96C-4C4D-4DD2-9831-0458E1E7756C}"/>
                </a:ext>
              </a:extLst>
            </p:cNvPr>
            <p:cNvCxnSpPr>
              <a:cxnSpLocks/>
            </p:cNvCxnSpPr>
            <p:nvPr/>
          </p:nvCxnSpPr>
          <p:spPr>
            <a:xfrm flipV="1">
              <a:off x="542925" y="6676371"/>
              <a:ext cx="0" cy="83343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10BAF3F-24B1-4952-A10E-2CB3F9A3C173}"/>
                </a:ext>
              </a:extLst>
            </p:cNvPr>
            <p:cNvSpPr txBox="1"/>
            <p:nvPr/>
          </p:nvSpPr>
          <p:spPr>
            <a:xfrm>
              <a:off x="533534" y="6702564"/>
              <a:ext cx="180964" cy="707886"/>
            </a:xfrm>
            <a:prstGeom prst="rect">
              <a:avLst/>
            </a:prstGeom>
            <a:noFill/>
            <a:ln>
              <a:noFill/>
            </a:ln>
          </p:spPr>
          <p:txBody>
            <a:bodyPr wrap="square" rtlCol="0">
              <a:spAutoFit/>
            </a:bodyPr>
            <a:lstStyle/>
            <a:p>
              <a:r>
                <a:rPr lang="en-US" sz="4000" b="1" dirty="0">
                  <a:solidFill>
                    <a:srgbClr val="00B050"/>
                  </a:solidFill>
                </a:rPr>
                <a:t>E</a:t>
              </a:r>
            </a:p>
          </p:txBody>
        </p:sp>
      </p:grpSp>
      <p:grpSp>
        <p:nvGrpSpPr>
          <p:cNvPr id="71" name="Group 70">
            <a:extLst>
              <a:ext uri="{FF2B5EF4-FFF2-40B4-BE49-F238E27FC236}">
                <a16:creationId xmlns:a16="http://schemas.microsoft.com/office/drawing/2014/main" id="{2899241E-F771-4321-9C84-A1F40D905826}"/>
              </a:ext>
            </a:extLst>
          </p:cNvPr>
          <p:cNvGrpSpPr/>
          <p:nvPr/>
        </p:nvGrpSpPr>
        <p:grpSpPr>
          <a:xfrm>
            <a:off x="12510976" y="6540263"/>
            <a:ext cx="762146" cy="866774"/>
            <a:chOff x="-47648" y="6676371"/>
            <a:chExt cx="762146" cy="866774"/>
          </a:xfrm>
        </p:grpSpPr>
        <p:cxnSp>
          <p:nvCxnSpPr>
            <p:cNvPr id="72" name="Straight Arrow Connector 71">
              <a:extLst>
                <a:ext uri="{FF2B5EF4-FFF2-40B4-BE49-F238E27FC236}">
                  <a16:creationId xmlns:a16="http://schemas.microsoft.com/office/drawing/2014/main" id="{DACCAF3A-C5AE-4BEA-BB75-2715CB0E0AAC}"/>
                </a:ext>
              </a:extLst>
            </p:cNvPr>
            <p:cNvCxnSpPr>
              <a:cxnSpLocks/>
            </p:cNvCxnSpPr>
            <p:nvPr/>
          </p:nvCxnSpPr>
          <p:spPr>
            <a:xfrm>
              <a:off x="342900" y="6695421"/>
              <a:ext cx="0" cy="84772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196C56B-3370-4BD7-BD3F-D4DC4ABDD3B1}"/>
                </a:ext>
              </a:extLst>
            </p:cNvPr>
            <p:cNvSpPr txBox="1"/>
            <p:nvPr/>
          </p:nvSpPr>
          <p:spPr>
            <a:xfrm>
              <a:off x="-47648" y="6702564"/>
              <a:ext cx="180964" cy="707886"/>
            </a:xfrm>
            <a:prstGeom prst="rect">
              <a:avLst/>
            </a:prstGeom>
            <a:noFill/>
          </p:spPr>
          <p:txBody>
            <a:bodyPr wrap="square" rtlCol="0">
              <a:spAutoFit/>
            </a:bodyPr>
            <a:lstStyle/>
            <a:p>
              <a:r>
                <a:rPr lang="en-US" sz="4000" b="1" dirty="0">
                  <a:solidFill>
                    <a:srgbClr val="00B0F0"/>
                  </a:solidFill>
                </a:rPr>
                <a:t>$</a:t>
              </a:r>
            </a:p>
          </p:txBody>
        </p:sp>
        <p:cxnSp>
          <p:nvCxnSpPr>
            <p:cNvPr id="74" name="Straight Arrow Connector 73">
              <a:extLst>
                <a:ext uri="{FF2B5EF4-FFF2-40B4-BE49-F238E27FC236}">
                  <a16:creationId xmlns:a16="http://schemas.microsoft.com/office/drawing/2014/main" id="{76A5715D-94EC-4B73-9DF5-CDD4454414E5}"/>
                </a:ext>
              </a:extLst>
            </p:cNvPr>
            <p:cNvCxnSpPr>
              <a:cxnSpLocks/>
            </p:cNvCxnSpPr>
            <p:nvPr/>
          </p:nvCxnSpPr>
          <p:spPr>
            <a:xfrm flipV="1">
              <a:off x="542925" y="6676371"/>
              <a:ext cx="0" cy="83343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E7FA7E9-891C-4B7F-8592-32ACE24C7423}"/>
                </a:ext>
              </a:extLst>
            </p:cNvPr>
            <p:cNvSpPr txBox="1"/>
            <p:nvPr/>
          </p:nvSpPr>
          <p:spPr>
            <a:xfrm>
              <a:off x="533534" y="6702564"/>
              <a:ext cx="180964" cy="707886"/>
            </a:xfrm>
            <a:prstGeom prst="rect">
              <a:avLst/>
            </a:prstGeom>
            <a:noFill/>
            <a:ln>
              <a:noFill/>
            </a:ln>
          </p:spPr>
          <p:txBody>
            <a:bodyPr wrap="square" rtlCol="0">
              <a:spAutoFit/>
            </a:bodyPr>
            <a:lstStyle/>
            <a:p>
              <a:r>
                <a:rPr lang="en-US" sz="4000" b="1" dirty="0">
                  <a:solidFill>
                    <a:srgbClr val="00B050"/>
                  </a:solidFill>
                </a:rPr>
                <a:t>E</a:t>
              </a:r>
            </a:p>
          </p:txBody>
        </p:sp>
      </p:grpSp>
      <p:grpSp>
        <p:nvGrpSpPr>
          <p:cNvPr id="76" name="Group 75">
            <a:extLst>
              <a:ext uri="{FF2B5EF4-FFF2-40B4-BE49-F238E27FC236}">
                <a16:creationId xmlns:a16="http://schemas.microsoft.com/office/drawing/2014/main" id="{6B3180EE-36A9-4451-A688-51A28A0FFF9E}"/>
              </a:ext>
            </a:extLst>
          </p:cNvPr>
          <p:cNvGrpSpPr/>
          <p:nvPr/>
        </p:nvGrpSpPr>
        <p:grpSpPr>
          <a:xfrm>
            <a:off x="14754029" y="6555414"/>
            <a:ext cx="762146" cy="866774"/>
            <a:chOff x="6528688" y="5253581"/>
            <a:chExt cx="762146" cy="866774"/>
          </a:xfrm>
        </p:grpSpPr>
        <p:cxnSp>
          <p:nvCxnSpPr>
            <p:cNvPr id="77" name="Straight Arrow Connector 76">
              <a:extLst>
                <a:ext uri="{FF2B5EF4-FFF2-40B4-BE49-F238E27FC236}">
                  <a16:creationId xmlns:a16="http://schemas.microsoft.com/office/drawing/2014/main" id="{4DB34D44-BFED-4784-BBFC-B89D09F0F1F5}"/>
                </a:ext>
              </a:extLst>
            </p:cNvPr>
            <p:cNvCxnSpPr>
              <a:cxnSpLocks/>
            </p:cNvCxnSpPr>
            <p:nvPr/>
          </p:nvCxnSpPr>
          <p:spPr>
            <a:xfrm>
              <a:off x="6919236" y="5272631"/>
              <a:ext cx="0" cy="84772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8B2272DB-33B8-4EFC-956E-0B46A35D31D7}"/>
                </a:ext>
              </a:extLst>
            </p:cNvPr>
            <p:cNvSpPr txBox="1"/>
            <p:nvPr/>
          </p:nvSpPr>
          <p:spPr>
            <a:xfrm>
              <a:off x="6528688" y="5279774"/>
              <a:ext cx="180964" cy="707886"/>
            </a:xfrm>
            <a:prstGeom prst="rect">
              <a:avLst/>
            </a:prstGeom>
            <a:noFill/>
          </p:spPr>
          <p:txBody>
            <a:bodyPr wrap="square" rtlCol="0">
              <a:spAutoFit/>
            </a:bodyPr>
            <a:lstStyle/>
            <a:p>
              <a:r>
                <a:rPr lang="en-US" sz="4000" b="1" dirty="0">
                  <a:solidFill>
                    <a:srgbClr val="00B0F0"/>
                  </a:solidFill>
                </a:rPr>
                <a:t>$</a:t>
              </a:r>
            </a:p>
          </p:txBody>
        </p:sp>
        <p:cxnSp>
          <p:nvCxnSpPr>
            <p:cNvPr id="79" name="Straight Arrow Connector 78">
              <a:extLst>
                <a:ext uri="{FF2B5EF4-FFF2-40B4-BE49-F238E27FC236}">
                  <a16:creationId xmlns:a16="http://schemas.microsoft.com/office/drawing/2014/main" id="{FA402E9E-3CF4-4951-A1DE-A617C34B78E0}"/>
                </a:ext>
              </a:extLst>
            </p:cNvPr>
            <p:cNvCxnSpPr>
              <a:cxnSpLocks/>
            </p:cNvCxnSpPr>
            <p:nvPr/>
          </p:nvCxnSpPr>
          <p:spPr>
            <a:xfrm flipV="1">
              <a:off x="7119261" y="5253581"/>
              <a:ext cx="0" cy="83343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C5F3C8A3-AC81-450D-8B16-31DEF54F46B7}"/>
                </a:ext>
              </a:extLst>
            </p:cNvPr>
            <p:cNvSpPr txBox="1"/>
            <p:nvPr/>
          </p:nvSpPr>
          <p:spPr>
            <a:xfrm>
              <a:off x="7109870" y="5279774"/>
              <a:ext cx="180964" cy="707886"/>
            </a:xfrm>
            <a:prstGeom prst="rect">
              <a:avLst/>
            </a:prstGeom>
            <a:noFill/>
            <a:ln>
              <a:noFill/>
            </a:ln>
          </p:spPr>
          <p:txBody>
            <a:bodyPr wrap="square" rtlCol="0">
              <a:spAutoFit/>
            </a:bodyPr>
            <a:lstStyle/>
            <a:p>
              <a:r>
                <a:rPr lang="en-US" sz="4000" b="1" dirty="0">
                  <a:solidFill>
                    <a:srgbClr val="00B050"/>
                  </a:solidFill>
                </a:rPr>
                <a:t>E</a:t>
              </a:r>
            </a:p>
          </p:txBody>
        </p:sp>
      </p:grpSp>
      <p:cxnSp>
        <p:nvCxnSpPr>
          <p:cNvPr id="81" name="Straight Connector 80">
            <a:extLst>
              <a:ext uri="{FF2B5EF4-FFF2-40B4-BE49-F238E27FC236}">
                <a16:creationId xmlns:a16="http://schemas.microsoft.com/office/drawing/2014/main" id="{72F787D9-5C66-4FD1-881A-B93D02166CE5}"/>
              </a:ext>
            </a:extLst>
          </p:cNvPr>
          <p:cNvCxnSpPr>
            <a:cxnSpLocks/>
          </p:cNvCxnSpPr>
          <p:nvPr/>
        </p:nvCxnSpPr>
        <p:spPr>
          <a:xfrm>
            <a:off x="12197098" y="4774090"/>
            <a:ext cx="3678" cy="225132"/>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E4B48E-9815-4837-8024-67CDAFEF8D86}"/>
              </a:ext>
            </a:extLst>
          </p:cNvPr>
          <p:cNvCxnSpPr>
            <a:cxnSpLocks/>
          </p:cNvCxnSpPr>
          <p:nvPr/>
        </p:nvCxnSpPr>
        <p:spPr>
          <a:xfrm>
            <a:off x="8993812" y="7049857"/>
            <a:ext cx="0" cy="27056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8D349399-16B3-45A6-A0D7-C72F2FE7E7A6}"/>
              </a:ext>
            </a:extLst>
          </p:cNvPr>
          <p:cNvSpPr/>
          <p:nvPr/>
        </p:nvSpPr>
        <p:spPr>
          <a:xfrm>
            <a:off x="11530864" y="779668"/>
            <a:ext cx="1360310" cy="13347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B4CFF78C-C73A-43B9-8A8B-89DACE83055F}"/>
              </a:ext>
            </a:extLst>
          </p:cNvPr>
          <p:cNvGrpSpPr/>
          <p:nvPr/>
        </p:nvGrpSpPr>
        <p:grpSpPr>
          <a:xfrm>
            <a:off x="7627775" y="6401693"/>
            <a:ext cx="762146" cy="866774"/>
            <a:chOff x="7643991" y="6881957"/>
            <a:chExt cx="762146" cy="866774"/>
          </a:xfrm>
        </p:grpSpPr>
        <p:cxnSp>
          <p:nvCxnSpPr>
            <p:cNvPr id="85" name="Straight Arrow Connector 84">
              <a:extLst>
                <a:ext uri="{FF2B5EF4-FFF2-40B4-BE49-F238E27FC236}">
                  <a16:creationId xmlns:a16="http://schemas.microsoft.com/office/drawing/2014/main" id="{19126B50-0181-44C0-AC87-98E42CAD411D}"/>
                </a:ext>
              </a:extLst>
            </p:cNvPr>
            <p:cNvCxnSpPr>
              <a:cxnSpLocks/>
            </p:cNvCxnSpPr>
            <p:nvPr/>
          </p:nvCxnSpPr>
          <p:spPr>
            <a:xfrm>
              <a:off x="8034539" y="6901007"/>
              <a:ext cx="0" cy="8477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6A802AF9-9C2D-4177-86BC-E54CAB9BD16A}"/>
                </a:ext>
              </a:extLst>
            </p:cNvPr>
            <p:cNvSpPr txBox="1"/>
            <p:nvPr/>
          </p:nvSpPr>
          <p:spPr>
            <a:xfrm>
              <a:off x="7643991" y="6908150"/>
              <a:ext cx="180964" cy="707886"/>
            </a:xfrm>
            <a:prstGeom prst="rect">
              <a:avLst/>
            </a:prstGeom>
            <a:noFill/>
            <a:ln>
              <a:noFill/>
            </a:ln>
          </p:spPr>
          <p:txBody>
            <a:bodyPr wrap="square" rtlCol="0">
              <a:spAutoFit/>
            </a:bodyPr>
            <a:lstStyle/>
            <a:p>
              <a:r>
                <a:rPr lang="en-US" sz="4000" b="1" dirty="0">
                  <a:solidFill>
                    <a:srgbClr val="FF0000"/>
                  </a:solidFill>
                </a:rPr>
                <a:t>$</a:t>
              </a:r>
            </a:p>
          </p:txBody>
        </p:sp>
        <p:cxnSp>
          <p:nvCxnSpPr>
            <p:cNvPr id="87" name="Straight Arrow Connector 86">
              <a:extLst>
                <a:ext uri="{FF2B5EF4-FFF2-40B4-BE49-F238E27FC236}">
                  <a16:creationId xmlns:a16="http://schemas.microsoft.com/office/drawing/2014/main" id="{A1B8E2A8-C0F6-4C6D-938A-4104B0918A83}"/>
                </a:ext>
              </a:extLst>
            </p:cNvPr>
            <p:cNvCxnSpPr>
              <a:cxnSpLocks/>
            </p:cNvCxnSpPr>
            <p:nvPr/>
          </p:nvCxnSpPr>
          <p:spPr>
            <a:xfrm flipV="1">
              <a:off x="8234564" y="6881957"/>
              <a:ext cx="0" cy="8334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82B89073-9FB0-4262-ADCE-42906CD6FD78}"/>
                </a:ext>
              </a:extLst>
            </p:cNvPr>
            <p:cNvSpPr txBox="1"/>
            <p:nvPr/>
          </p:nvSpPr>
          <p:spPr>
            <a:xfrm>
              <a:off x="8225173" y="6908150"/>
              <a:ext cx="180964" cy="707886"/>
            </a:xfrm>
            <a:prstGeom prst="rect">
              <a:avLst/>
            </a:prstGeom>
            <a:noFill/>
            <a:ln>
              <a:noFill/>
            </a:ln>
          </p:spPr>
          <p:txBody>
            <a:bodyPr wrap="square" rtlCol="0">
              <a:spAutoFit/>
            </a:bodyPr>
            <a:lstStyle/>
            <a:p>
              <a:r>
                <a:rPr lang="en-US" sz="4000" b="1" dirty="0">
                  <a:solidFill>
                    <a:srgbClr val="FF0000"/>
                  </a:solidFill>
                </a:rPr>
                <a:t>P</a:t>
              </a:r>
            </a:p>
          </p:txBody>
        </p:sp>
      </p:grpSp>
      <p:grpSp>
        <p:nvGrpSpPr>
          <p:cNvPr id="89" name="Group 88">
            <a:extLst>
              <a:ext uri="{FF2B5EF4-FFF2-40B4-BE49-F238E27FC236}">
                <a16:creationId xmlns:a16="http://schemas.microsoft.com/office/drawing/2014/main" id="{E99057D2-C8DD-465B-8E7E-F9F0F008A306}"/>
              </a:ext>
            </a:extLst>
          </p:cNvPr>
          <p:cNvGrpSpPr/>
          <p:nvPr/>
        </p:nvGrpSpPr>
        <p:grpSpPr>
          <a:xfrm>
            <a:off x="9879815" y="6412654"/>
            <a:ext cx="762146" cy="866774"/>
            <a:chOff x="259393" y="6258740"/>
            <a:chExt cx="762146" cy="866774"/>
          </a:xfrm>
        </p:grpSpPr>
        <p:cxnSp>
          <p:nvCxnSpPr>
            <p:cNvPr id="90" name="Straight Arrow Connector 89">
              <a:extLst>
                <a:ext uri="{FF2B5EF4-FFF2-40B4-BE49-F238E27FC236}">
                  <a16:creationId xmlns:a16="http://schemas.microsoft.com/office/drawing/2014/main" id="{43096266-BE9D-4F85-BCBF-3E4394DE37B1}"/>
                </a:ext>
              </a:extLst>
            </p:cNvPr>
            <p:cNvCxnSpPr>
              <a:cxnSpLocks/>
            </p:cNvCxnSpPr>
            <p:nvPr/>
          </p:nvCxnSpPr>
          <p:spPr>
            <a:xfrm>
              <a:off x="649941" y="6277790"/>
              <a:ext cx="0" cy="8477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0692B0E6-09B3-4C6A-822D-A32726FB2346}"/>
                </a:ext>
              </a:extLst>
            </p:cNvPr>
            <p:cNvSpPr txBox="1"/>
            <p:nvPr/>
          </p:nvSpPr>
          <p:spPr>
            <a:xfrm>
              <a:off x="259393" y="6284933"/>
              <a:ext cx="180964" cy="707886"/>
            </a:xfrm>
            <a:prstGeom prst="rect">
              <a:avLst/>
            </a:prstGeom>
            <a:noFill/>
            <a:ln>
              <a:noFill/>
            </a:ln>
          </p:spPr>
          <p:txBody>
            <a:bodyPr wrap="square" rtlCol="0">
              <a:spAutoFit/>
            </a:bodyPr>
            <a:lstStyle/>
            <a:p>
              <a:r>
                <a:rPr lang="en-US" sz="4000" b="1" dirty="0">
                  <a:solidFill>
                    <a:srgbClr val="FF0000"/>
                  </a:solidFill>
                </a:rPr>
                <a:t>$</a:t>
              </a:r>
            </a:p>
          </p:txBody>
        </p:sp>
        <p:cxnSp>
          <p:nvCxnSpPr>
            <p:cNvPr id="92" name="Straight Arrow Connector 91">
              <a:extLst>
                <a:ext uri="{FF2B5EF4-FFF2-40B4-BE49-F238E27FC236}">
                  <a16:creationId xmlns:a16="http://schemas.microsoft.com/office/drawing/2014/main" id="{B129C341-0D06-42B4-8F5F-A930A68D6440}"/>
                </a:ext>
              </a:extLst>
            </p:cNvPr>
            <p:cNvCxnSpPr>
              <a:cxnSpLocks/>
            </p:cNvCxnSpPr>
            <p:nvPr/>
          </p:nvCxnSpPr>
          <p:spPr>
            <a:xfrm flipV="1">
              <a:off x="849966" y="6258740"/>
              <a:ext cx="0" cy="8334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080F75D8-B5D7-401D-8881-D2D45BB268F3}"/>
                </a:ext>
              </a:extLst>
            </p:cNvPr>
            <p:cNvSpPr txBox="1"/>
            <p:nvPr/>
          </p:nvSpPr>
          <p:spPr>
            <a:xfrm>
              <a:off x="840575" y="6284933"/>
              <a:ext cx="180964" cy="707886"/>
            </a:xfrm>
            <a:prstGeom prst="rect">
              <a:avLst/>
            </a:prstGeom>
            <a:noFill/>
            <a:ln>
              <a:noFill/>
            </a:ln>
          </p:spPr>
          <p:txBody>
            <a:bodyPr wrap="square" rtlCol="0">
              <a:spAutoFit/>
            </a:bodyPr>
            <a:lstStyle/>
            <a:p>
              <a:r>
                <a:rPr lang="en-US" sz="4000" b="1" dirty="0">
                  <a:solidFill>
                    <a:srgbClr val="FF0000"/>
                  </a:solidFill>
                </a:rPr>
                <a:t>P</a:t>
              </a:r>
            </a:p>
          </p:txBody>
        </p:sp>
      </p:grpSp>
      <p:grpSp>
        <p:nvGrpSpPr>
          <p:cNvPr id="94" name="Group 93">
            <a:extLst>
              <a:ext uri="{FF2B5EF4-FFF2-40B4-BE49-F238E27FC236}">
                <a16:creationId xmlns:a16="http://schemas.microsoft.com/office/drawing/2014/main" id="{4D2A772A-4E9D-4E5B-9FEC-9CC386488FFF}"/>
              </a:ext>
            </a:extLst>
          </p:cNvPr>
          <p:cNvGrpSpPr/>
          <p:nvPr/>
        </p:nvGrpSpPr>
        <p:grpSpPr>
          <a:xfrm>
            <a:off x="12526026" y="6530471"/>
            <a:ext cx="762146" cy="866774"/>
            <a:chOff x="259393" y="6258740"/>
            <a:chExt cx="762146" cy="866774"/>
          </a:xfrm>
        </p:grpSpPr>
        <p:cxnSp>
          <p:nvCxnSpPr>
            <p:cNvPr id="95" name="Straight Arrow Connector 94">
              <a:extLst>
                <a:ext uri="{FF2B5EF4-FFF2-40B4-BE49-F238E27FC236}">
                  <a16:creationId xmlns:a16="http://schemas.microsoft.com/office/drawing/2014/main" id="{95DD76C8-C180-469E-B577-4C6E6760C4DA}"/>
                </a:ext>
              </a:extLst>
            </p:cNvPr>
            <p:cNvCxnSpPr>
              <a:cxnSpLocks/>
            </p:cNvCxnSpPr>
            <p:nvPr/>
          </p:nvCxnSpPr>
          <p:spPr>
            <a:xfrm>
              <a:off x="649941" y="6277790"/>
              <a:ext cx="0" cy="8477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36101842-2BAF-4E31-8DF5-B18F51C35CFC}"/>
                </a:ext>
              </a:extLst>
            </p:cNvPr>
            <p:cNvSpPr txBox="1"/>
            <p:nvPr/>
          </p:nvSpPr>
          <p:spPr>
            <a:xfrm>
              <a:off x="259393" y="6284933"/>
              <a:ext cx="180964" cy="707886"/>
            </a:xfrm>
            <a:prstGeom prst="rect">
              <a:avLst/>
            </a:prstGeom>
            <a:noFill/>
            <a:ln>
              <a:noFill/>
            </a:ln>
          </p:spPr>
          <p:txBody>
            <a:bodyPr wrap="square" rtlCol="0">
              <a:spAutoFit/>
            </a:bodyPr>
            <a:lstStyle/>
            <a:p>
              <a:r>
                <a:rPr lang="en-US" sz="4000" b="1" dirty="0">
                  <a:solidFill>
                    <a:srgbClr val="FF0000"/>
                  </a:solidFill>
                </a:rPr>
                <a:t>$</a:t>
              </a:r>
            </a:p>
          </p:txBody>
        </p:sp>
        <p:cxnSp>
          <p:nvCxnSpPr>
            <p:cNvPr id="97" name="Straight Arrow Connector 96">
              <a:extLst>
                <a:ext uri="{FF2B5EF4-FFF2-40B4-BE49-F238E27FC236}">
                  <a16:creationId xmlns:a16="http://schemas.microsoft.com/office/drawing/2014/main" id="{EFBF2993-96CE-44D4-A579-5182504B7C50}"/>
                </a:ext>
              </a:extLst>
            </p:cNvPr>
            <p:cNvCxnSpPr>
              <a:cxnSpLocks/>
            </p:cNvCxnSpPr>
            <p:nvPr/>
          </p:nvCxnSpPr>
          <p:spPr>
            <a:xfrm flipV="1">
              <a:off x="849966" y="6258740"/>
              <a:ext cx="0" cy="8334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469BF16D-0AFF-4924-90F3-9F1C941FCD3F}"/>
                </a:ext>
              </a:extLst>
            </p:cNvPr>
            <p:cNvSpPr txBox="1"/>
            <p:nvPr/>
          </p:nvSpPr>
          <p:spPr>
            <a:xfrm>
              <a:off x="840575" y="6284933"/>
              <a:ext cx="180964" cy="707886"/>
            </a:xfrm>
            <a:prstGeom prst="rect">
              <a:avLst/>
            </a:prstGeom>
            <a:noFill/>
            <a:ln>
              <a:noFill/>
            </a:ln>
          </p:spPr>
          <p:txBody>
            <a:bodyPr wrap="square" rtlCol="0">
              <a:spAutoFit/>
            </a:bodyPr>
            <a:lstStyle/>
            <a:p>
              <a:r>
                <a:rPr lang="en-US" sz="4000" b="1" dirty="0">
                  <a:solidFill>
                    <a:srgbClr val="FF0000"/>
                  </a:solidFill>
                </a:rPr>
                <a:t>P</a:t>
              </a:r>
            </a:p>
          </p:txBody>
        </p:sp>
      </p:grpSp>
      <p:grpSp>
        <p:nvGrpSpPr>
          <p:cNvPr id="99" name="Group 98">
            <a:extLst>
              <a:ext uri="{FF2B5EF4-FFF2-40B4-BE49-F238E27FC236}">
                <a16:creationId xmlns:a16="http://schemas.microsoft.com/office/drawing/2014/main" id="{7D782668-B214-4BC3-864C-C890A0391CB9}"/>
              </a:ext>
            </a:extLst>
          </p:cNvPr>
          <p:cNvGrpSpPr/>
          <p:nvPr/>
        </p:nvGrpSpPr>
        <p:grpSpPr>
          <a:xfrm>
            <a:off x="14753132" y="6559185"/>
            <a:ext cx="762146" cy="866774"/>
            <a:chOff x="259393" y="6258740"/>
            <a:chExt cx="762146" cy="866774"/>
          </a:xfrm>
        </p:grpSpPr>
        <p:cxnSp>
          <p:nvCxnSpPr>
            <p:cNvPr id="100" name="Straight Arrow Connector 99">
              <a:extLst>
                <a:ext uri="{FF2B5EF4-FFF2-40B4-BE49-F238E27FC236}">
                  <a16:creationId xmlns:a16="http://schemas.microsoft.com/office/drawing/2014/main" id="{5A85FFB3-F89F-4429-8CA2-E9D759D60E57}"/>
                </a:ext>
              </a:extLst>
            </p:cNvPr>
            <p:cNvCxnSpPr>
              <a:cxnSpLocks/>
            </p:cNvCxnSpPr>
            <p:nvPr/>
          </p:nvCxnSpPr>
          <p:spPr>
            <a:xfrm>
              <a:off x="649941" y="6277790"/>
              <a:ext cx="0" cy="8477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1BA02C5F-4149-427F-8170-FD9475BEF3D0}"/>
                </a:ext>
              </a:extLst>
            </p:cNvPr>
            <p:cNvSpPr txBox="1"/>
            <p:nvPr/>
          </p:nvSpPr>
          <p:spPr>
            <a:xfrm>
              <a:off x="259393" y="6284933"/>
              <a:ext cx="180964" cy="707886"/>
            </a:xfrm>
            <a:prstGeom prst="rect">
              <a:avLst/>
            </a:prstGeom>
            <a:noFill/>
            <a:ln>
              <a:noFill/>
            </a:ln>
          </p:spPr>
          <p:txBody>
            <a:bodyPr wrap="square" rtlCol="0">
              <a:spAutoFit/>
            </a:bodyPr>
            <a:lstStyle/>
            <a:p>
              <a:r>
                <a:rPr lang="en-US" sz="4000" b="1" dirty="0">
                  <a:solidFill>
                    <a:srgbClr val="FF0000"/>
                  </a:solidFill>
                </a:rPr>
                <a:t>$</a:t>
              </a:r>
            </a:p>
          </p:txBody>
        </p:sp>
        <p:cxnSp>
          <p:nvCxnSpPr>
            <p:cNvPr id="102" name="Straight Arrow Connector 101">
              <a:extLst>
                <a:ext uri="{FF2B5EF4-FFF2-40B4-BE49-F238E27FC236}">
                  <a16:creationId xmlns:a16="http://schemas.microsoft.com/office/drawing/2014/main" id="{AE75E9E3-644B-49A6-9A68-0B278B246B71}"/>
                </a:ext>
              </a:extLst>
            </p:cNvPr>
            <p:cNvCxnSpPr>
              <a:cxnSpLocks/>
            </p:cNvCxnSpPr>
            <p:nvPr/>
          </p:nvCxnSpPr>
          <p:spPr>
            <a:xfrm flipV="1">
              <a:off x="849966" y="6258740"/>
              <a:ext cx="0" cy="8334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10D7AAD4-EBAB-4C4D-8412-0E935AF47D95}"/>
                </a:ext>
              </a:extLst>
            </p:cNvPr>
            <p:cNvSpPr txBox="1"/>
            <p:nvPr/>
          </p:nvSpPr>
          <p:spPr>
            <a:xfrm>
              <a:off x="840575" y="6284933"/>
              <a:ext cx="180964" cy="707886"/>
            </a:xfrm>
            <a:prstGeom prst="rect">
              <a:avLst/>
            </a:prstGeom>
            <a:noFill/>
            <a:ln>
              <a:noFill/>
            </a:ln>
          </p:spPr>
          <p:txBody>
            <a:bodyPr wrap="square" rtlCol="0">
              <a:spAutoFit/>
            </a:bodyPr>
            <a:lstStyle/>
            <a:p>
              <a:r>
                <a:rPr lang="en-US" sz="4000" b="1" dirty="0">
                  <a:solidFill>
                    <a:srgbClr val="FF0000"/>
                  </a:solidFill>
                </a:rPr>
                <a:t>P</a:t>
              </a:r>
            </a:p>
          </p:txBody>
        </p:sp>
      </p:grpSp>
      <p:cxnSp>
        <p:nvCxnSpPr>
          <p:cNvPr id="104" name="Straight Connector 103">
            <a:extLst>
              <a:ext uri="{FF2B5EF4-FFF2-40B4-BE49-F238E27FC236}">
                <a16:creationId xmlns:a16="http://schemas.microsoft.com/office/drawing/2014/main" id="{DF42F757-3B9C-409D-9EDE-962F6B1A3779}"/>
              </a:ext>
            </a:extLst>
          </p:cNvPr>
          <p:cNvCxnSpPr>
            <a:cxnSpLocks/>
          </p:cNvCxnSpPr>
          <p:nvPr/>
        </p:nvCxnSpPr>
        <p:spPr>
          <a:xfrm>
            <a:off x="11086931" y="7089332"/>
            <a:ext cx="0" cy="27056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815430F-A1E5-4BC9-8C1F-B6A7F026088B}"/>
              </a:ext>
            </a:extLst>
          </p:cNvPr>
          <p:cNvCxnSpPr>
            <a:cxnSpLocks/>
          </p:cNvCxnSpPr>
          <p:nvPr/>
        </p:nvCxnSpPr>
        <p:spPr>
          <a:xfrm>
            <a:off x="13647569" y="7042165"/>
            <a:ext cx="0" cy="27056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37A3A40-930F-487F-BBFF-16F587770EBD}"/>
              </a:ext>
            </a:extLst>
          </p:cNvPr>
          <p:cNvCxnSpPr>
            <a:cxnSpLocks/>
          </p:cNvCxnSpPr>
          <p:nvPr/>
        </p:nvCxnSpPr>
        <p:spPr>
          <a:xfrm>
            <a:off x="15866894" y="7078298"/>
            <a:ext cx="0" cy="27056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AC8A4986-E088-44AA-9E14-EFEFFA90DDE6}"/>
              </a:ext>
            </a:extLst>
          </p:cNvPr>
          <p:cNvSpPr/>
          <p:nvPr/>
        </p:nvSpPr>
        <p:spPr>
          <a:xfrm>
            <a:off x="11530864" y="779668"/>
            <a:ext cx="1360310" cy="133475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08" name="Picture 107">
            <a:extLst>
              <a:ext uri="{FF2B5EF4-FFF2-40B4-BE49-F238E27FC236}">
                <a16:creationId xmlns:a16="http://schemas.microsoft.com/office/drawing/2014/main" id="{7E63FC83-94BD-4B6C-88F5-3AC0C4E2C547}"/>
              </a:ext>
            </a:extLst>
          </p:cNvPr>
          <p:cNvPicPr>
            <a:picLocks noChangeAspect="1"/>
          </p:cNvPicPr>
          <p:nvPr/>
        </p:nvPicPr>
        <p:blipFill>
          <a:blip r:embed="rId5"/>
          <a:stretch>
            <a:fillRect/>
          </a:stretch>
        </p:blipFill>
        <p:spPr>
          <a:xfrm>
            <a:off x="12331577" y="2543427"/>
            <a:ext cx="619125" cy="619125"/>
          </a:xfrm>
          <a:prstGeom prst="rect">
            <a:avLst/>
          </a:prstGeom>
        </p:spPr>
      </p:pic>
      <p:pic>
        <p:nvPicPr>
          <p:cNvPr id="112" name="Picture 111">
            <a:extLst>
              <a:ext uri="{FF2B5EF4-FFF2-40B4-BE49-F238E27FC236}">
                <a16:creationId xmlns:a16="http://schemas.microsoft.com/office/drawing/2014/main" id="{45C7B05A-A0CD-40AE-B32A-AFA860DC9D9D}"/>
              </a:ext>
            </a:extLst>
          </p:cNvPr>
          <p:cNvPicPr>
            <a:picLocks noChangeAspect="1"/>
          </p:cNvPicPr>
          <p:nvPr/>
        </p:nvPicPr>
        <p:blipFill>
          <a:blip r:embed="rId5"/>
          <a:stretch>
            <a:fillRect/>
          </a:stretch>
        </p:blipFill>
        <p:spPr>
          <a:xfrm>
            <a:off x="16001757" y="6258050"/>
            <a:ext cx="619125" cy="619125"/>
          </a:xfrm>
          <a:prstGeom prst="rect">
            <a:avLst/>
          </a:prstGeom>
        </p:spPr>
      </p:pic>
      <p:sp>
        <p:nvSpPr>
          <p:cNvPr id="3" name="Rectangle 2">
            <a:extLst>
              <a:ext uri="{FF2B5EF4-FFF2-40B4-BE49-F238E27FC236}">
                <a16:creationId xmlns:a16="http://schemas.microsoft.com/office/drawing/2014/main" id="{7B33C276-923B-4E1A-8095-3DCAB322ED03}"/>
              </a:ext>
            </a:extLst>
          </p:cNvPr>
          <p:cNvSpPr/>
          <p:nvPr/>
        </p:nvSpPr>
        <p:spPr>
          <a:xfrm>
            <a:off x="7621934" y="5262321"/>
            <a:ext cx="9532671" cy="3474492"/>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86359034-2C5F-402E-9A17-474191EDABAE}"/>
              </a:ext>
            </a:extLst>
          </p:cNvPr>
          <p:cNvSpPr txBox="1"/>
          <p:nvPr/>
        </p:nvSpPr>
        <p:spPr>
          <a:xfrm>
            <a:off x="9078366" y="8793338"/>
            <a:ext cx="9645695"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Islanded Single-Microgrid System</a:t>
            </a:r>
          </a:p>
        </p:txBody>
      </p:sp>
      <p:sp>
        <p:nvSpPr>
          <p:cNvPr id="7" name="TextBox 6">
            <a:extLst>
              <a:ext uri="{FF2B5EF4-FFF2-40B4-BE49-F238E27FC236}">
                <a16:creationId xmlns:a16="http://schemas.microsoft.com/office/drawing/2014/main" id="{4EDBFF6D-BF49-4E81-8781-D824FA5AF603}"/>
              </a:ext>
            </a:extLst>
          </p:cNvPr>
          <p:cNvSpPr txBox="1"/>
          <p:nvPr/>
        </p:nvSpPr>
        <p:spPr>
          <a:xfrm>
            <a:off x="152989" y="6920399"/>
            <a:ext cx="7960652"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Islanded Four-Microgrid </a:t>
            </a:r>
          </a:p>
          <a:p>
            <a:pPr algn="ctr"/>
            <a:r>
              <a:rPr lang="en-US" sz="4400" b="1" dirty="0">
                <a:solidFill>
                  <a:srgbClr val="FF0000"/>
                </a:solidFill>
                <a:latin typeface="Times New Roman" panose="02020603050405020304" pitchFamily="18" charset="0"/>
                <a:cs typeface="Times New Roman" panose="02020603050405020304" pitchFamily="18" charset="0"/>
              </a:rPr>
              <a:t>System</a:t>
            </a:r>
          </a:p>
        </p:txBody>
      </p:sp>
      <p:sp>
        <p:nvSpPr>
          <p:cNvPr id="8" name="Rectangle 7">
            <a:extLst>
              <a:ext uri="{FF2B5EF4-FFF2-40B4-BE49-F238E27FC236}">
                <a16:creationId xmlns:a16="http://schemas.microsoft.com/office/drawing/2014/main" id="{968EECA6-8AC0-4F3A-804D-F4795CCBA374}"/>
              </a:ext>
            </a:extLst>
          </p:cNvPr>
          <p:cNvSpPr/>
          <p:nvPr/>
        </p:nvSpPr>
        <p:spPr>
          <a:xfrm>
            <a:off x="14934095" y="7544040"/>
            <a:ext cx="1812173" cy="1048806"/>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3" name="Rectangle 112">
            <a:extLst>
              <a:ext uri="{FF2B5EF4-FFF2-40B4-BE49-F238E27FC236}">
                <a16:creationId xmlns:a16="http://schemas.microsoft.com/office/drawing/2014/main" id="{699B5B32-5DDA-4CAF-80EE-E66AC1DA34AB}"/>
              </a:ext>
            </a:extLst>
          </p:cNvPr>
          <p:cNvSpPr/>
          <p:nvPr/>
        </p:nvSpPr>
        <p:spPr>
          <a:xfrm>
            <a:off x="7621933" y="5262557"/>
            <a:ext cx="7188049" cy="3474492"/>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9" name="TextBox 108">
            <a:extLst>
              <a:ext uri="{FF2B5EF4-FFF2-40B4-BE49-F238E27FC236}">
                <a16:creationId xmlns:a16="http://schemas.microsoft.com/office/drawing/2014/main" id="{FA673852-0EC4-47C3-8534-6ECFF6968FCA}"/>
              </a:ext>
            </a:extLst>
          </p:cNvPr>
          <p:cNvSpPr txBox="1"/>
          <p:nvPr/>
        </p:nvSpPr>
        <p:spPr>
          <a:xfrm>
            <a:off x="247408" y="6904579"/>
            <a:ext cx="7960652"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Islanded Three-Microgrid </a:t>
            </a:r>
          </a:p>
          <a:p>
            <a:pPr algn="ctr"/>
            <a:r>
              <a:rPr lang="en-US" sz="4400" b="1" dirty="0">
                <a:solidFill>
                  <a:srgbClr val="FF0000"/>
                </a:solidFill>
                <a:latin typeface="Times New Roman" panose="02020603050405020304" pitchFamily="18" charset="0"/>
                <a:cs typeface="Times New Roman" panose="02020603050405020304" pitchFamily="18" charset="0"/>
              </a:rPr>
              <a:t>System</a:t>
            </a:r>
          </a:p>
        </p:txBody>
      </p:sp>
      <p:graphicFrame>
        <p:nvGraphicFramePr>
          <p:cNvPr id="4" name="Content Placeholder 5">
            <a:extLst>
              <a:ext uri="{FF2B5EF4-FFF2-40B4-BE49-F238E27FC236}">
                <a16:creationId xmlns:a16="http://schemas.microsoft.com/office/drawing/2014/main" id="{9E4BBD01-D37C-453F-B668-29BCBD43BE58}"/>
              </a:ext>
            </a:extLst>
          </p:cNvPr>
          <p:cNvGraphicFramePr>
            <a:graphicFrameLocks/>
          </p:cNvGraphicFramePr>
          <p:nvPr>
            <p:extLst>
              <p:ext uri="{D42A27DB-BD31-4B8C-83A1-F6EECF244321}">
                <p14:modId xmlns:p14="http://schemas.microsoft.com/office/powerpoint/2010/main" val="3773381268"/>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1830999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childTnLst>
                                </p:cTn>
                              </p:par>
                              <p:par>
                                <p:cTn id="34" presetID="10" presetClass="entr" presetSubtype="0" fill="hold"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par>
                                <p:cTn id="37" presetID="10" presetClass="entr" presetSubtype="0"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500"/>
                                        <p:tgtEl>
                                          <p:spTgt spid="9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4"/>
                                        </p:tgtEl>
                                      </p:cBhvr>
                                    </p:animEffect>
                                    <p:set>
                                      <p:cBhvr>
                                        <p:cTn id="49" dur="1" fill="hold">
                                          <p:stCondLst>
                                            <p:cond delay="499"/>
                                          </p:stCondLst>
                                        </p:cTn>
                                        <p:tgtEl>
                                          <p:spTgt spid="8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9"/>
                                        </p:tgtEl>
                                      </p:cBhvr>
                                    </p:animEffect>
                                    <p:set>
                                      <p:cBhvr>
                                        <p:cTn id="52" dur="1" fill="hold">
                                          <p:stCondLst>
                                            <p:cond delay="499"/>
                                          </p:stCondLst>
                                        </p:cTn>
                                        <p:tgtEl>
                                          <p:spTgt spid="8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4"/>
                                        </p:tgtEl>
                                      </p:cBhvr>
                                    </p:animEffect>
                                    <p:set>
                                      <p:cBhvr>
                                        <p:cTn id="55" dur="1" fill="hold">
                                          <p:stCondLst>
                                            <p:cond delay="499"/>
                                          </p:stCondLst>
                                        </p:cTn>
                                        <p:tgtEl>
                                          <p:spTgt spid="9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9"/>
                                        </p:tgtEl>
                                      </p:cBhvr>
                                    </p:animEffect>
                                    <p:set>
                                      <p:cBhvr>
                                        <p:cTn id="58" dur="1" fill="hold">
                                          <p:stCondLst>
                                            <p:cond delay="499"/>
                                          </p:stCondLst>
                                        </p:cTn>
                                        <p:tgtEl>
                                          <p:spTgt spid="9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500"/>
                                        <p:tgtEl>
                                          <p:spTgt spid="108"/>
                                        </p:tgtEl>
                                      </p:cBhvr>
                                    </p:animEffect>
                                  </p:childTnLst>
                                </p:cTn>
                              </p:par>
                              <p:par>
                                <p:cTn id="64" presetID="8" presetClass="emph" presetSubtype="0" fill="hold" nodeType="withEffect">
                                  <p:stCondLst>
                                    <p:cond delay="0"/>
                                  </p:stCondLst>
                                  <p:childTnLst>
                                    <p:animRot by="5400000">
                                      <p:cBhvr>
                                        <p:cTn id="65" dur="2000" fill="hold"/>
                                        <p:tgtEl>
                                          <p:spTgt spid="81"/>
                                        </p:tgtEl>
                                        <p:attrNameLst>
                                          <p:attrName>r</p:attrName>
                                        </p:attrNameLst>
                                      </p:cBhvr>
                                    </p:animRo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fade">
                                      <p:cBhvr>
                                        <p:cTn id="77" dur="500"/>
                                        <p:tgtEl>
                                          <p:spTgt spid="112"/>
                                        </p:tgtEl>
                                      </p:cBhvr>
                                    </p:animEffect>
                                  </p:childTnLst>
                                </p:cTn>
                              </p:par>
                              <p:par>
                                <p:cTn id="78" presetID="8" presetClass="emph" presetSubtype="0" fill="hold" nodeType="withEffect">
                                  <p:stCondLst>
                                    <p:cond delay="0"/>
                                  </p:stCondLst>
                                  <p:childTnLst>
                                    <p:animRot by="5400000">
                                      <p:cBhvr>
                                        <p:cTn id="79" dur="2000" fill="hold"/>
                                        <p:tgtEl>
                                          <p:spTgt spid="106"/>
                                        </p:tgtEl>
                                        <p:attrNameLst>
                                          <p:attrName>r</p:attrName>
                                        </p:attrNameLst>
                                      </p:cBhvr>
                                    </p:animRo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par>
                          <p:cTn id="88" fill="hold">
                            <p:stCondLst>
                              <p:cond delay="3000"/>
                            </p:stCondLst>
                            <p:childTnLst>
                              <p:par>
                                <p:cTn id="89" presetID="10" presetClass="exit" presetSubtype="0" fill="hold" grpId="1" nodeType="after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3500"/>
                            </p:stCondLst>
                            <p:childTnLst>
                              <p:par>
                                <p:cTn id="93" presetID="10" presetClass="entr" presetSubtype="0" fill="hold" grpId="0" nodeType="after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500"/>
                                        <p:tgtEl>
                                          <p:spTgt spid="113"/>
                                        </p:tgtEl>
                                      </p:cBhvr>
                                    </p:animEffect>
                                  </p:childTnLst>
                                </p:cTn>
                              </p:par>
                            </p:childTnLst>
                          </p:cTn>
                        </p:par>
                        <p:par>
                          <p:cTn id="96" fill="hold">
                            <p:stCondLst>
                              <p:cond delay="4000"/>
                            </p:stCondLst>
                            <p:childTnLst>
                              <p:par>
                                <p:cTn id="97" presetID="10" presetClass="exit" presetSubtype="0" fill="hold" grpId="1" nodeType="after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10" presetClass="entr" presetSubtype="0" fill="hold" grpId="0" nodeType="withEffect">
                                  <p:stCondLst>
                                    <p:cond delay="0"/>
                                  </p:stCondLst>
                                  <p:childTnLst>
                                    <p:set>
                                      <p:cBhvr>
                                        <p:cTn id="101" dur="1" fill="hold">
                                          <p:stCondLst>
                                            <p:cond delay="0"/>
                                          </p:stCondLst>
                                        </p:cTn>
                                        <p:tgtEl>
                                          <p:spTgt spid="109"/>
                                        </p:tgtEl>
                                        <p:attrNameLst>
                                          <p:attrName>style.visibility</p:attrName>
                                        </p:attrNameLst>
                                      </p:cBhvr>
                                      <p:to>
                                        <p:strVal val="visible"/>
                                      </p:to>
                                    </p:set>
                                    <p:animEffect transition="in" filter="fade">
                                      <p:cBhvr>
                                        <p:cTn id="10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3" grpId="1" animBg="1"/>
      <p:bldP spid="107" grpId="0" animBg="1"/>
      <p:bldP spid="107" grpId="1" animBg="1"/>
      <p:bldP spid="3" grpId="0" animBg="1"/>
      <p:bldP spid="3" grpId="1" animBg="1"/>
      <p:bldP spid="5" grpId="0"/>
      <p:bldP spid="7" grpId="0"/>
      <p:bldP spid="7" grpId="1"/>
      <p:bldP spid="8" grpId="0" animBg="1"/>
      <p:bldP spid="113" grpId="0" animBg="1"/>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DB7E8B-8FA1-4831-B7E1-3DD0A0E0FB90}"/>
              </a:ext>
            </a:extLst>
          </p:cNvPr>
          <p:cNvSpPr txBox="1"/>
          <p:nvPr/>
        </p:nvSpPr>
        <p:spPr>
          <a:xfrm>
            <a:off x="763348" y="695797"/>
            <a:ext cx="9107879"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Does the SC system provide a trivial task?</a:t>
            </a:r>
          </a:p>
        </p:txBody>
      </p:sp>
      <p:pic>
        <p:nvPicPr>
          <p:cNvPr id="4" name="Picture 3">
            <a:extLst>
              <a:ext uri="{FF2B5EF4-FFF2-40B4-BE49-F238E27FC236}">
                <a16:creationId xmlns:a16="http://schemas.microsoft.com/office/drawing/2014/main" id="{F67C2C21-493A-4152-915E-FE1412D680A3}"/>
              </a:ext>
            </a:extLst>
          </p:cNvPr>
          <p:cNvPicPr>
            <a:picLocks noChangeAspect="1"/>
          </p:cNvPicPr>
          <p:nvPr/>
        </p:nvPicPr>
        <p:blipFill>
          <a:blip r:embed="rId3"/>
          <a:stretch>
            <a:fillRect/>
          </a:stretch>
        </p:blipFill>
        <p:spPr>
          <a:xfrm>
            <a:off x="404662" y="1457324"/>
            <a:ext cx="9825252" cy="7403396"/>
          </a:xfrm>
          <a:prstGeom prst="rect">
            <a:avLst/>
          </a:prstGeom>
        </p:spPr>
      </p:pic>
      <p:graphicFrame>
        <p:nvGraphicFramePr>
          <p:cNvPr id="18" name="Table 18">
            <a:extLst>
              <a:ext uri="{FF2B5EF4-FFF2-40B4-BE49-F238E27FC236}">
                <a16:creationId xmlns:a16="http://schemas.microsoft.com/office/drawing/2014/main" id="{0F3A07BC-D81B-45BC-A26D-56AF47853567}"/>
              </a:ext>
            </a:extLst>
          </p:cNvPr>
          <p:cNvGraphicFramePr>
            <a:graphicFrameLocks noGrp="1"/>
          </p:cNvGraphicFramePr>
          <p:nvPr>
            <p:extLst>
              <p:ext uri="{D42A27DB-BD31-4B8C-83A1-F6EECF244321}">
                <p14:modId xmlns:p14="http://schemas.microsoft.com/office/powerpoint/2010/main" val="1597718396"/>
              </p:ext>
            </p:extLst>
          </p:nvPr>
        </p:nvGraphicFramePr>
        <p:xfrm>
          <a:off x="10598214" y="892880"/>
          <a:ext cx="6138404" cy="8514576"/>
        </p:xfrm>
        <a:graphic>
          <a:graphicData uri="http://schemas.openxmlformats.org/drawingml/2006/table">
            <a:tbl>
              <a:tblPr firstRow="1" bandRow="1">
                <a:tableStyleId>{5940675A-B579-460E-94D1-54222C63F5DA}</a:tableStyleId>
              </a:tblPr>
              <a:tblGrid>
                <a:gridCol w="2869674">
                  <a:extLst>
                    <a:ext uri="{9D8B030D-6E8A-4147-A177-3AD203B41FA5}">
                      <a16:colId xmlns:a16="http://schemas.microsoft.com/office/drawing/2014/main" val="3462270275"/>
                    </a:ext>
                  </a:extLst>
                </a:gridCol>
                <a:gridCol w="3268730">
                  <a:extLst>
                    <a:ext uri="{9D8B030D-6E8A-4147-A177-3AD203B41FA5}">
                      <a16:colId xmlns:a16="http://schemas.microsoft.com/office/drawing/2014/main" val="2826903003"/>
                    </a:ext>
                  </a:extLst>
                </a:gridCol>
              </a:tblGrid>
              <a:tr h="650736">
                <a:tc gridSpan="2">
                  <a:txBody>
                    <a:bodyPr/>
                    <a:lstStyle/>
                    <a:p>
                      <a:pPr algn="ctr"/>
                      <a:r>
                        <a:rPr lang="en-CA" sz="3600" b="1" dirty="0">
                          <a:latin typeface="Times New Roman" panose="02020603050405020304" pitchFamily="18" charset="0"/>
                          <a:cs typeface="Times New Roman" panose="02020603050405020304" pitchFamily="18" charset="0"/>
                        </a:rPr>
                        <a:t>Multi-microgrid components</a:t>
                      </a:r>
                    </a:p>
                  </a:txBody>
                  <a:tcPr anchor="ctr"/>
                </a:tc>
                <a:tc hMerge="1">
                  <a:txBody>
                    <a:bodyPr/>
                    <a:lstStyle/>
                    <a:p>
                      <a:endParaRPr lang="en-CA" dirty="0"/>
                    </a:p>
                  </a:txBody>
                  <a:tcPr/>
                </a:tc>
                <a:extLst>
                  <a:ext uri="{0D108BD9-81ED-4DB2-BD59-A6C34878D82A}">
                    <a16:rowId xmlns:a16="http://schemas.microsoft.com/office/drawing/2014/main" val="3873263641"/>
                  </a:ext>
                </a:extLst>
              </a:tr>
              <a:tr h="1006924">
                <a:tc>
                  <a:txBody>
                    <a:bodyPr/>
                    <a:lstStyle/>
                    <a:p>
                      <a:pPr algn="ctr"/>
                      <a:r>
                        <a:rPr lang="en-CA" dirty="0"/>
                        <a:t>                        </a:t>
                      </a:r>
                      <a:r>
                        <a:rPr lang="en-CA" sz="4400" b="1" dirty="0">
                          <a:latin typeface="Times New Roman" panose="02020603050405020304" pitchFamily="18" charset="0"/>
                          <a:cs typeface="Times New Roman" panose="02020603050405020304" pitchFamily="18" charset="0"/>
                        </a:rPr>
                        <a:t>#4</a:t>
                      </a:r>
                      <a:endParaRPr lang="en-CA" b="1" dirty="0">
                        <a:latin typeface="Times New Roman" panose="02020603050405020304" pitchFamily="18" charset="0"/>
                        <a:cs typeface="Times New Roman" panose="02020603050405020304" pitchFamily="18" charset="0"/>
                      </a:endParaRPr>
                    </a:p>
                  </a:txBody>
                  <a:tcPr anchor="ctr"/>
                </a:tc>
                <a:tc>
                  <a:txBody>
                    <a:bodyPr/>
                    <a:lstStyle/>
                    <a:p>
                      <a:pPr algn="ctr"/>
                      <a:r>
                        <a:rPr lang="en-CA" sz="3200" b="1" dirty="0">
                          <a:latin typeface="Times New Roman" panose="02020603050405020304" pitchFamily="18" charset="0"/>
                          <a:cs typeface="Times New Roman" panose="02020603050405020304" pitchFamily="18" charset="0"/>
                        </a:rPr>
                        <a:t>13 MW</a:t>
                      </a:r>
                    </a:p>
                    <a:p>
                      <a:pPr algn="ctr"/>
                      <a:r>
                        <a:rPr lang="en-CA" sz="3200" b="1" dirty="0">
                          <a:latin typeface="Times New Roman" panose="02020603050405020304" pitchFamily="18" charset="0"/>
                          <a:cs typeface="Times New Roman" panose="02020603050405020304" pitchFamily="18" charset="0"/>
                        </a:rPr>
                        <a:t>13 MWh</a:t>
                      </a:r>
                    </a:p>
                  </a:txBody>
                  <a:tcPr anchor="ctr"/>
                </a:tc>
                <a:extLst>
                  <a:ext uri="{0D108BD9-81ED-4DB2-BD59-A6C34878D82A}">
                    <a16:rowId xmlns:a16="http://schemas.microsoft.com/office/drawing/2014/main" val="1660425428"/>
                  </a:ext>
                </a:extLst>
              </a:tr>
              <a:tr h="1927541">
                <a:tc>
                  <a:txBody>
                    <a:bodyPr/>
                    <a:lstStyle/>
                    <a:p>
                      <a:pPr algn="ctr"/>
                      <a:r>
                        <a:rPr lang="en-CA" dirty="0"/>
                        <a:t>                  </a:t>
                      </a:r>
                    </a:p>
                    <a:p>
                      <a:pPr algn="ctr"/>
                      <a:r>
                        <a:rPr lang="en-CA" dirty="0"/>
                        <a:t>                    </a:t>
                      </a:r>
                      <a:r>
                        <a:rPr lang="en-CA" sz="4400" b="1" dirty="0">
                          <a:latin typeface="Times New Roman" panose="02020603050405020304" pitchFamily="18" charset="0"/>
                          <a:cs typeface="Times New Roman" panose="02020603050405020304" pitchFamily="18" charset="0"/>
                        </a:rPr>
                        <a:t>#12</a:t>
                      </a:r>
                      <a:endParaRPr lang="en-CA" sz="3200" b="1" dirty="0">
                        <a:latin typeface="Times New Roman" panose="02020603050405020304" pitchFamily="18" charset="0"/>
                        <a:cs typeface="Times New Roman" panose="02020603050405020304" pitchFamily="18" charset="0"/>
                      </a:endParaRPr>
                    </a:p>
                    <a:p>
                      <a:endParaRPr lang="en-CA" dirty="0"/>
                    </a:p>
                  </a:txBody>
                  <a:tcPr anchor="ctr"/>
                </a:tc>
                <a:tc>
                  <a:txBody>
                    <a:bodyPr/>
                    <a:lstStyle/>
                    <a:p>
                      <a:pPr algn="ctr"/>
                      <a:r>
                        <a:rPr lang="en-CA" sz="3200" b="1" dirty="0">
                          <a:latin typeface="Times New Roman" panose="02020603050405020304" pitchFamily="18" charset="0"/>
                          <a:cs typeface="Times New Roman" panose="02020603050405020304" pitchFamily="18" charset="0"/>
                        </a:rPr>
                        <a:t>20 MW</a:t>
                      </a:r>
                    </a:p>
                    <a:p>
                      <a:pPr algn="ctr"/>
                      <a:r>
                        <a:rPr lang="en-CA" sz="3200" b="1" dirty="0">
                          <a:solidFill>
                            <a:srgbClr val="FF0000"/>
                          </a:solidFill>
                          <a:latin typeface="Times New Roman" panose="02020603050405020304" pitchFamily="18" charset="0"/>
                          <a:cs typeface="Times New Roman" panose="02020603050405020304" pitchFamily="18" charset="0"/>
                        </a:rPr>
                        <a:t>Replacing each 5 MW diesel-fuel saves 20 M$/year</a:t>
                      </a:r>
                    </a:p>
                  </a:txBody>
                  <a:tcPr anchor="ctr"/>
                </a:tc>
                <a:extLst>
                  <a:ext uri="{0D108BD9-81ED-4DB2-BD59-A6C34878D82A}">
                    <a16:rowId xmlns:a16="http://schemas.microsoft.com/office/drawing/2014/main" val="2453190198"/>
                  </a:ext>
                </a:extLst>
              </a:tr>
              <a:tr h="1823971">
                <a:tc>
                  <a:txBody>
                    <a:bodyPr/>
                    <a:lstStyle/>
                    <a:p>
                      <a:endParaRPr lang="en-CA" dirty="0"/>
                    </a:p>
                    <a:p>
                      <a:r>
                        <a:rPr lang="en-CA" dirty="0"/>
                        <a:t>                           </a:t>
                      </a:r>
                      <a:r>
                        <a:rPr lang="en-CA" sz="4400" b="1" dirty="0">
                          <a:latin typeface="Times New Roman" panose="02020603050405020304" pitchFamily="18" charset="0"/>
                          <a:cs typeface="Times New Roman" panose="02020603050405020304" pitchFamily="18" charset="0"/>
                        </a:rPr>
                        <a:t>#2</a:t>
                      </a:r>
                      <a:endParaRPr lang="en-CA" sz="3600" b="1" dirty="0">
                        <a:latin typeface="Times New Roman" panose="02020603050405020304" pitchFamily="18" charset="0"/>
                        <a:cs typeface="Times New Roman" panose="02020603050405020304" pitchFamily="18" charset="0"/>
                      </a:endParaRPr>
                    </a:p>
                    <a:p>
                      <a:endParaRPr lang="en-CA" dirty="0"/>
                    </a:p>
                    <a:p>
                      <a:endParaRPr lang="en-CA" dirty="0"/>
                    </a:p>
                  </a:txBody>
                  <a:tcPr/>
                </a:tc>
                <a:tc>
                  <a:txBody>
                    <a:bodyPr/>
                    <a:lstStyle/>
                    <a:p>
                      <a:pPr algn="ctr"/>
                      <a:r>
                        <a:rPr lang="en-CA" sz="3200" b="1" dirty="0">
                          <a:latin typeface="Times New Roman" panose="02020603050405020304" pitchFamily="18" charset="0"/>
                          <a:cs typeface="Times New Roman" panose="02020603050405020304" pitchFamily="18" charset="0"/>
                        </a:rPr>
                        <a:t>12 MW</a:t>
                      </a:r>
                    </a:p>
                    <a:p>
                      <a:pPr algn="ctr"/>
                      <a:r>
                        <a:rPr lang="en-CA" sz="3200" b="1" dirty="0">
                          <a:latin typeface="Times New Roman" panose="02020603050405020304" pitchFamily="18" charset="0"/>
                          <a:cs typeface="Times New Roman" panose="02020603050405020304" pitchFamily="18" charset="0"/>
                        </a:rPr>
                        <a:t>ONLY BAKCUP</a:t>
                      </a:r>
                    </a:p>
                  </a:txBody>
                  <a:tcPr anchor="ctr"/>
                </a:tc>
                <a:extLst>
                  <a:ext uri="{0D108BD9-81ED-4DB2-BD59-A6C34878D82A}">
                    <a16:rowId xmlns:a16="http://schemas.microsoft.com/office/drawing/2014/main" val="1518345296"/>
                  </a:ext>
                </a:extLst>
              </a:tr>
              <a:tr h="2664034">
                <a:tc>
                  <a:txBody>
                    <a:bodyPr/>
                    <a:lstStyle/>
                    <a:p>
                      <a:endParaRPr lang="en-CA" dirty="0"/>
                    </a:p>
                    <a:p>
                      <a:endParaRPr lang="en-CA" dirty="0"/>
                    </a:p>
                    <a:p>
                      <a:endParaRPr lang="en-CA" dirty="0"/>
                    </a:p>
                    <a:p>
                      <a:r>
                        <a:rPr lang="en-CA" dirty="0"/>
                        <a:t>       </a:t>
                      </a:r>
                    </a:p>
                    <a:p>
                      <a:endParaRPr lang="en-CA" dirty="0"/>
                    </a:p>
                    <a:p>
                      <a:endParaRPr lang="en-CA" dirty="0"/>
                    </a:p>
                    <a:p>
                      <a:endParaRPr lang="en-CA" dirty="0"/>
                    </a:p>
                  </a:txBody>
                  <a:tcPr/>
                </a:tc>
                <a:tc>
                  <a:txBody>
                    <a:bodyPr/>
                    <a:lstStyle/>
                    <a:p>
                      <a:pPr algn="ctr"/>
                      <a:r>
                        <a:rPr lang="en-CA" sz="3200" b="1" dirty="0">
                          <a:latin typeface="Times New Roman" panose="02020603050405020304" pitchFamily="18" charset="0"/>
                          <a:cs typeface="Times New Roman" panose="02020603050405020304" pitchFamily="18" charset="0"/>
                        </a:rPr>
                        <a:t>Average: 17 MW</a:t>
                      </a:r>
                    </a:p>
                    <a:p>
                      <a:pPr algn="ctr"/>
                      <a:r>
                        <a:rPr lang="en-CA" sz="3200" b="1" dirty="0">
                          <a:latin typeface="Times New Roman" panose="02020603050405020304" pitchFamily="18" charset="0"/>
                          <a:cs typeface="Times New Roman" panose="02020603050405020304" pitchFamily="18" charset="0"/>
                        </a:rPr>
                        <a:t>Peak: 31.9 MW</a:t>
                      </a:r>
                    </a:p>
                  </a:txBody>
                  <a:tcPr anchor="ctr"/>
                </a:tc>
                <a:extLst>
                  <a:ext uri="{0D108BD9-81ED-4DB2-BD59-A6C34878D82A}">
                    <a16:rowId xmlns:a16="http://schemas.microsoft.com/office/drawing/2014/main" val="2401689538"/>
                  </a:ext>
                </a:extLst>
              </a:tr>
            </a:tbl>
          </a:graphicData>
        </a:graphic>
      </p:graphicFrame>
      <p:pic>
        <p:nvPicPr>
          <p:cNvPr id="19" name="Picture 18">
            <a:extLst>
              <a:ext uri="{FF2B5EF4-FFF2-40B4-BE49-F238E27FC236}">
                <a16:creationId xmlns:a16="http://schemas.microsoft.com/office/drawing/2014/main" id="{0D8E613C-8FCF-44A9-B9F8-7AF32EC7D2E5}"/>
              </a:ext>
            </a:extLst>
          </p:cNvPr>
          <p:cNvPicPr>
            <a:picLocks noChangeAspect="1"/>
          </p:cNvPicPr>
          <p:nvPr/>
        </p:nvPicPr>
        <p:blipFill>
          <a:blip r:embed="rId4"/>
          <a:stretch>
            <a:fillRect/>
          </a:stretch>
        </p:blipFill>
        <p:spPr>
          <a:xfrm>
            <a:off x="10800881" y="1679572"/>
            <a:ext cx="1705345" cy="822744"/>
          </a:xfrm>
          <a:prstGeom prst="rect">
            <a:avLst/>
          </a:prstGeom>
        </p:spPr>
      </p:pic>
      <p:pic>
        <p:nvPicPr>
          <p:cNvPr id="20" name="Picture 19">
            <a:extLst>
              <a:ext uri="{FF2B5EF4-FFF2-40B4-BE49-F238E27FC236}">
                <a16:creationId xmlns:a16="http://schemas.microsoft.com/office/drawing/2014/main" id="{C9F7429F-1B9B-4FC9-8D86-9C34DA82B09A}"/>
              </a:ext>
            </a:extLst>
          </p:cNvPr>
          <p:cNvPicPr>
            <a:picLocks noChangeAspect="1"/>
          </p:cNvPicPr>
          <p:nvPr/>
        </p:nvPicPr>
        <p:blipFill>
          <a:blip r:embed="rId5"/>
          <a:stretch>
            <a:fillRect/>
          </a:stretch>
        </p:blipFill>
        <p:spPr>
          <a:xfrm>
            <a:off x="11212811" y="8028861"/>
            <a:ext cx="1606286" cy="1296989"/>
          </a:xfrm>
          <a:prstGeom prst="rect">
            <a:avLst/>
          </a:prstGeom>
        </p:spPr>
      </p:pic>
      <p:pic>
        <p:nvPicPr>
          <p:cNvPr id="21" name="Picture 20">
            <a:extLst>
              <a:ext uri="{FF2B5EF4-FFF2-40B4-BE49-F238E27FC236}">
                <a16:creationId xmlns:a16="http://schemas.microsoft.com/office/drawing/2014/main" id="{4E1FD03E-AC88-4826-9067-DEB573115D3C}"/>
              </a:ext>
            </a:extLst>
          </p:cNvPr>
          <p:cNvPicPr>
            <a:picLocks noChangeAspect="1"/>
          </p:cNvPicPr>
          <p:nvPr/>
        </p:nvPicPr>
        <p:blipFill>
          <a:blip r:embed="rId6"/>
          <a:stretch>
            <a:fillRect/>
          </a:stretch>
        </p:blipFill>
        <p:spPr>
          <a:xfrm>
            <a:off x="11314972" y="6650267"/>
            <a:ext cx="1401965" cy="1296989"/>
          </a:xfrm>
          <a:prstGeom prst="rect">
            <a:avLst/>
          </a:prstGeom>
        </p:spPr>
      </p:pic>
      <p:pic>
        <p:nvPicPr>
          <p:cNvPr id="22" name="Picture 21">
            <a:extLst>
              <a:ext uri="{FF2B5EF4-FFF2-40B4-BE49-F238E27FC236}">
                <a16:creationId xmlns:a16="http://schemas.microsoft.com/office/drawing/2014/main" id="{3993C17D-A21B-4540-BCDC-92428A624FE8}"/>
              </a:ext>
            </a:extLst>
          </p:cNvPr>
          <p:cNvPicPr>
            <a:picLocks noChangeAspect="1"/>
          </p:cNvPicPr>
          <p:nvPr/>
        </p:nvPicPr>
        <p:blipFill>
          <a:blip r:embed="rId7"/>
          <a:stretch>
            <a:fillRect/>
          </a:stretch>
        </p:blipFill>
        <p:spPr>
          <a:xfrm>
            <a:off x="10800881" y="4893477"/>
            <a:ext cx="1606285" cy="1279378"/>
          </a:xfrm>
          <a:prstGeom prst="rect">
            <a:avLst/>
          </a:prstGeom>
        </p:spPr>
      </p:pic>
      <p:pic>
        <p:nvPicPr>
          <p:cNvPr id="23" name="Picture 22">
            <a:extLst>
              <a:ext uri="{FF2B5EF4-FFF2-40B4-BE49-F238E27FC236}">
                <a16:creationId xmlns:a16="http://schemas.microsoft.com/office/drawing/2014/main" id="{8F7B9F7A-21DB-4C95-BAC2-91F7C0B31B38}"/>
              </a:ext>
            </a:extLst>
          </p:cNvPr>
          <p:cNvPicPr>
            <a:picLocks noChangeAspect="1"/>
          </p:cNvPicPr>
          <p:nvPr/>
        </p:nvPicPr>
        <p:blipFill>
          <a:blip r:embed="rId8"/>
          <a:stretch>
            <a:fillRect/>
          </a:stretch>
        </p:blipFill>
        <p:spPr>
          <a:xfrm>
            <a:off x="10800881" y="3001610"/>
            <a:ext cx="1493562" cy="1279378"/>
          </a:xfrm>
          <a:prstGeom prst="rect">
            <a:avLst/>
          </a:prstGeom>
        </p:spPr>
      </p:pic>
      <p:grpSp>
        <p:nvGrpSpPr>
          <p:cNvPr id="24" name="Group 23">
            <a:extLst>
              <a:ext uri="{FF2B5EF4-FFF2-40B4-BE49-F238E27FC236}">
                <a16:creationId xmlns:a16="http://schemas.microsoft.com/office/drawing/2014/main" id="{0DC54FC9-14AC-4838-A4E4-DF5571940AE1}"/>
              </a:ext>
            </a:extLst>
          </p:cNvPr>
          <p:cNvGrpSpPr/>
          <p:nvPr/>
        </p:nvGrpSpPr>
        <p:grpSpPr>
          <a:xfrm>
            <a:off x="177799" y="8914684"/>
            <a:ext cx="711200" cy="694026"/>
            <a:chOff x="177799" y="8914684"/>
            <a:chExt cx="711200" cy="694026"/>
          </a:xfrm>
        </p:grpSpPr>
        <p:sp>
          <p:nvSpPr>
            <p:cNvPr id="36" name="Oval 35">
              <a:extLst>
                <a:ext uri="{FF2B5EF4-FFF2-40B4-BE49-F238E27FC236}">
                  <a16:creationId xmlns:a16="http://schemas.microsoft.com/office/drawing/2014/main" id="{CF432D80-4D64-4E98-95E8-CF419146F8DE}"/>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F9CF8D1-99E2-4F6E-B616-5942988230B7}"/>
                </a:ext>
              </a:extLst>
            </p:cNvPr>
            <p:cNvSpPr txBox="1"/>
            <p:nvPr/>
          </p:nvSpPr>
          <p:spPr>
            <a:xfrm>
              <a:off x="230336" y="8914684"/>
              <a:ext cx="655758" cy="646331"/>
            </a:xfrm>
            <a:prstGeom prst="rect">
              <a:avLst/>
            </a:prstGeom>
            <a:noFill/>
            <a:ln>
              <a:noFill/>
            </a:ln>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9</a:t>
              </a:r>
              <a:endParaRPr lang="en-CA" sz="3600" b="1" dirty="0">
                <a:latin typeface="Times New Roman" panose="02020603050405020304" pitchFamily="18" charset="0"/>
                <a:cs typeface="Times New Roman" panose="02020603050405020304" pitchFamily="18" charset="0"/>
              </a:endParaRPr>
            </a:p>
          </p:txBody>
        </p:sp>
      </p:grpSp>
      <p:graphicFrame>
        <p:nvGraphicFramePr>
          <p:cNvPr id="5" name="Content Placeholder 5">
            <a:extLst>
              <a:ext uri="{FF2B5EF4-FFF2-40B4-BE49-F238E27FC236}">
                <a16:creationId xmlns:a16="http://schemas.microsoft.com/office/drawing/2014/main" id="{22390333-D004-4647-A602-F3E38F6AC475}"/>
              </a:ext>
            </a:extLst>
          </p:cNvPr>
          <p:cNvGraphicFramePr>
            <a:graphicFrameLocks/>
          </p:cNvGraphicFramePr>
          <p:nvPr>
            <p:extLst>
              <p:ext uri="{D42A27DB-BD31-4B8C-83A1-F6EECF244321}">
                <p14:modId xmlns:p14="http://schemas.microsoft.com/office/powerpoint/2010/main" val="1476929323"/>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031006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4CF6C8-BF78-43BB-BF74-00FBDF9099C2}"/>
              </a:ext>
            </a:extLst>
          </p:cNvPr>
          <p:cNvPicPr>
            <a:picLocks noChangeAspect="1"/>
          </p:cNvPicPr>
          <p:nvPr/>
        </p:nvPicPr>
        <p:blipFill>
          <a:blip r:embed="rId4"/>
          <a:stretch>
            <a:fillRect/>
          </a:stretch>
        </p:blipFill>
        <p:spPr>
          <a:xfrm>
            <a:off x="7363080" y="1091864"/>
            <a:ext cx="9707232" cy="7314467"/>
          </a:xfrm>
          <a:prstGeom prst="rect">
            <a:avLst/>
          </a:prstGeom>
        </p:spPr>
      </p:pic>
      <p:grpSp>
        <p:nvGrpSpPr>
          <p:cNvPr id="33" name="Group 32">
            <a:extLst>
              <a:ext uri="{FF2B5EF4-FFF2-40B4-BE49-F238E27FC236}">
                <a16:creationId xmlns:a16="http://schemas.microsoft.com/office/drawing/2014/main" id="{B7A35F04-B7DC-4A5B-BE16-D8881B4BADEB}"/>
              </a:ext>
            </a:extLst>
          </p:cNvPr>
          <p:cNvGrpSpPr/>
          <p:nvPr/>
        </p:nvGrpSpPr>
        <p:grpSpPr>
          <a:xfrm>
            <a:off x="177799" y="8914684"/>
            <a:ext cx="711200" cy="694026"/>
            <a:chOff x="177799" y="8914684"/>
            <a:chExt cx="711200" cy="694026"/>
          </a:xfrm>
        </p:grpSpPr>
        <p:sp>
          <p:nvSpPr>
            <p:cNvPr id="34" name="Oval 33">
              <a:extLst>
                <a:ext uri="{FF2B5EF4-FFF2-40B4-BE49-F238E27FC236}">
                  <a16:creationId xmlns:a16="http://schemas.microsoft.com/office/drawing/2014/main" id="{CF70CBCC-1311-4588-A4F8-D63C219A5212}"/>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4077D014-65FE-4677-A1D4-296637AB5B11}"/>
                </a:ext>
              </a:extLst>
            </p:cNvPr>
            <p:cNvSpPr txBox="1"/>
            <p:nvPr/>
          </p:nvSpPr>
          <p:spPr>
            <a:xfrm>
              <a:off x="230336" y="8914684"/>
              <a:ext cx="655758" cy="646331"/>
            </a:xfrm>
            <a:prstGeom prst="rect">
              <a:avLst/>
            </a:prstGeom>
            <a:noFill/>
            <a:ln>
              <a:noFill/>
            </a:ln>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10</a:t>
              </a:r>
              <a:endParaRPr lang="en-CA" sz="3600" b="1" dirty="0">
                <a:latin typeface="Times New Roman" panose="02020603050405020304" pitchFamily="18" charset="0"/>
                <a:cs typeface="Times New Roman" panose="02020603050405020304" pitchFamily="18" charset="0"/>
              </a:endParaRPr>
            </a:p>
          </p:txBody>
        </p:sp>
      </p:grpSp>
      <p:cxnSp>
        <p:nvCxnSpPr>
          <p:cNvPr id="40" name="Straight Connector 39">
            <a:extLst>
              <a:ext uri="{FF2B5EF4-FFF2-40B4-BE49-F238E27FC236}">
                <a16:creationId xmlns:a16="http://schemas.microsoft.com/office/drawing/2014/main" id="{AB5C1323-027F-4F8E-ABF5-1D859C563BD1}"/>
              </a:ext>
            </a:extLst>
          </p:cNvPr>
          <p:cNvCxnSpPr>
            <a:cxnSpLocks/>
          </p:cNvCxnSpPr>
          <p:nvPr/>
        </p:nvCxnSpPr>
        <p:spPr>
          <a:xfrm>
            <a:off x="11934100" y="4105495"/>
            <a:ext cx="0" cy="18095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BE43D1-F190-4DAF-AD49-1D9995A3E86E}"/>
              </a:ext>
            </a:extLst>
          </p:cNvPr>
          <p:cNvCxnSpPr>
            <a:cxnSpLocks/>
          </p:cNvCxnSpPr>
          <p:nvPr/>
        </p:nvCxnSpPr>
        <p:spPr>
          <a:xfrm>
            <a:off x="8496015" y="5825057"/>
            <a:ext cx="0" cy="21840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6281362-82F6-4A8D-A878-1E86470FB2F8}"/>
              </a:ext>
            </a:extLst>
          </p:cNvPr>
          <p:cNvCxnSpPr>
            <a:cxnSpLocks/>
          </p:cNvCxnSpPr>
          <p:nvPr/>
        </p:nvCxnSpPr>
        <p:spPr>
          <a:xfrm>
            <a:off x="10836784" y="5825057"/>
            <a:ext cx="0" cy="21840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A8D065-14A6-499E-9AD5-E2246BC0B428}"/>
              </a:ext>
            </a:extLst>
          </p:cNvPr>
          <p:cNvCxnSpPr>
            <a:cxnSpLocks/>
          </p:cNvCxnSpPr>
          <p:nvPr/>
        </p:nvCxnSpPr>
        <p:spPr>
          <a:xfrm>
            <a:off x="13337098" y="5825057"/>
            <a:ext cx="0" cy="21840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A77D32-1DEB-4615-A37F-ECC867277CE3}"/>
              </a:ext>
            </a:extLst>
          </p:cNvPr>
          <p:cNvCxnSpPr>
            <a:cxnSpLocks/>
          </p:cNvCxnSpPr>
          <p:nvPr/>
        </p:nvCxnSpPr>
        <p:spPr>
          <a:xfrm>
            <a:off x="15765898" y="5874839"/>
            <a:ext cx="0" cy="16862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68CFF3B-05A2-4350-8D80-DE7D9AAABEC9}"/>
              </a:ext>
            </a:extLst>
          </p:cNvPr>
          <p:cNvSpPr txBox="1"/>
          <p:nvPr/>
        </p:nvSpPr>
        <p:spPr>
          <a:xfrm>
            <a:off x="870414" y="6957604"/>
            <a:ext cx="5663970" cy="1446550"/>
          </a:xfrm>
          <a:prstGeom prst="rect">
            <a:avLst/>
          </a:prstGeom>
          <a:noFill/>
        </p:spPr>
        <p:txBody>
          <a:bodyPr wrap="square" rtlCol="0">
            <a:spAutoFit/>
          </a:bodyPr>
          <a:lstStyle/>
          <a:p>
            <a:pPr algn="ctr"/>
            <a:r>
              <a:rPr lang="en-CA" sz="4400" b="1" dirty="0">
                <a:latin typeface="Times New Roman" panose="02020603050405020304" pitchFamily="18" charset="0"/>
                <a:cs typeface="Times New Roman" panose="02020603050405020304" pitchFamily="18" charset="0"/>
              </a:rPr>
              <a:t>All should be covered by the SC system!</a:t>
            </a:r>
          </a:p>
        </p:txBody>
      </p:sp>
      <p:sp>
        <p:nvSpPr>
          <p:cNvPr id="3" name="TextBox 2">
            <a:extLst>
              <a:ext uri="{FF2B5EF4-FFF2-40B4-BE49-F238E27FC236}">
                <a16:creationId xmlns:a16="http://schemas.microsoft.com/office/drawing/2014/main" id="{877B40D1-AAF3-4CA8-9028-96526FB0DC9E}"/>
              </a:ext>
            </a:extLst>
          </p:cNvPr>
          <p:cNvSpPr txBox="1"/>
          <p:nvPr/>
        </p:nvSpPr>
        <p:spPr>
          <a:xfrm>
            <a:off x="513833" y="2649768"/>
            <a:ext cx="6268193" cy="769441"/>
          </a:xfrm>
          <a:prstGeom prst="rect">
            <a:avLst/>
          </a:prstGeom>
          <a:noFill/>
        </p:spPr>
        <p:txBody>
          <a:bodyPr wrap="square" rtlCol="0">
            <a:spAutoFit/>
          </a:bodyPr>
          <a:lstStyle/>
          <a:p>
            <a:pPr algn="ctr"/>
            <a:r>
              <a:rPr lang="en-CA" sz="4400" b="1" dirty="0">
                <a:latin typeface="Times New Roman" panose="02020603050405020304" pitchFamily="18" charset="0"/>
                <a:cs typeface="Times New Roman" panose="02020603050405020304" pitchFamily="18" charset="0"/>
              </a:rPr>
              <a:t>For this system of 5 CBs</a:t>
            </a:r>
          </a:p>
        </p:txBody>
      </p:sp>
      <p:sp>
        <p:nvSpPr>
          <p:cNvPr id="4" name="TextBox 3">
            <a:extLst>
              <a:ext uri="{FF2B5EF4-FFF2-40B4-BE49-F238E27FC236}">
                <a16:creationId xmlns:a16="http://schemas.microsoft.com/office/drawing/2014/main" id="{7FA91FB9-B713-4E0B-819D-80D2F05BE7C5}"/>
              </a:ext>
            </a:extLst>
          </p:cNvPr>
          <p:cNvSpPr txBox="1"/>
          <p:nvPr/>
        </p:nvSpPr>
        <p:spPr>
          <a:xfrm>
            <a:off x="513833" y="4486903"/>
            <a:ext cx="6268193" cy="1446550"/>
          </a:xfrm>
          <a:prstGeom prst="rect">
            <a:avLst/>
          </a:prstGeom>
          <a:noFill/>
        </p:spPr>
        <p:txBody>
          <a:bodyPr wrap="square" rtlCol="0">
            <a:spAutoFit/>
          </a:bodyPr>
          <a:lstStyle/>
          <a:p>
            <a:pPr algn="ctr"/>
            <a:r>
              <a:rPr lang="en-CA" sz="4400" b="1" dirty="0">
                <a:latin typeface="Times New Roman" panose="02020603050405020304" pitchFamily="18" charset="0"/>
                <a:cs typeface="Times New Roman" panose="02020603050405020304" pitchFamily="18" charset="0"/>
              </a:rPr>
              <a:t>32 possible CB configurations</a:t>
            </a:r>
          </a:p>
        </p:txBody>
      </p:sp>
      <p:sp>
        <p:nvSpPr>
          <p:cNvPr id="6" name="Arrow: Down 5">
            <a:extLst>
              <a:ext uri="{FF2B5EF4-FFF2-40B4-BE49-F238E27FC236}">
                <a16:creationId xmlns:a16="http://schemas.microsoft.com/office/drawing/2014/main" id="{48F30A46-5865-45E0-B597-BBC123A7EC8E}"/>
              </a:ext>
            </a:extLst>
          </p:cNvPr>
          <p:cNvSpPr/>
          <p:nvPr/>
        </p:nvSpPr>
        <p:spPr>
          <a:xfrm>
            <a:off x="3292329" y="3556918"/>
            <a:ext cx="711200" cy="8358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2A5F8C15-3534-494A-B74E-FB0B5F26B555}"/>
              </a:ext>
            </a:extLst>
          </p:cNvPr>
          <p:cNvSpPr/>
          <p:nvPr/>
        </p:nvSpPr>
        <p:spPr>
          <a:xfrm>
            <a:off x="3292329" y="6048439"/>
            <a:ext cx="711200" cy="8358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4C4E44-73BB-40B7-84D5-E66ED4EDDC35}"/>
              </a:ext>
            </a:extLst>
          </p:cNvPr>
          <p:cNvSpPr txBox="1"/>
          <p:nvPr/>
        </p:nvSpPr>
        <p:spPr>
          <a:xfrm>
            <a:off x="665919" y="964389"/>
            <a:ext cx="5868465"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Complexity of operation?</a:t>
            </a:r>
          </a:p>
        </p:txBody>
      </p:sp>
      <p:graphicFrame>
        <p:nvGraphicFramePr>
          <p:cNvPr id="9" name="Content Placeholder 5">
            <a:extLst>
              <a:ext uri="{FF2B5EF4-FFF2-40B4-BE49-F238E27FC236}">
                <a16:creationId xmlns:a16="http://schemas.microsoft.com/office/drawing/2014/main" id="{9AA71F0F-0BC3-4DC9-A140-FCBFAC33C5FA}"/>
              </a:ext>
            </a:extLst>
          </p:cNvPr>
          <p:cNvGraphicFramePr>
            <a:graphicFrameLocks/>
          </p:cNvGraphicFramePr>
          <p:nvPr>
            <p:extLst>
              <p:ext uri="{D42A27DB-BD31-4B8C-83A1-F6EECF244321}">
                <p14:modId xmlns:p14="http://schemas.microsoft.com/office/powerpoint/2010/main" val="2568644061"/>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8704194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utoRev="1" fill="hold" nodeType="clickEffect">
                                  <p:stCondLst>
                                    <p:cond delay="0"/>
                                  </p:stCondLst>
                                  <p:childTnLst>
                                    <p:animRot by="5400000">
                                      <p:cBhvr>
                                        <p:cTn id="6" dur="2000" fill="hold"/>
                                        <p:tgtEl>
                                          <p:spTgt spid="40"/>
                                        </p:tgtEl>
                                        <p:attrNameLst>
                                          <p:attrName>r</p:attrName>
                                        </p:attrNameLst>
                                      </p:cBhvr>
                                    </p:animRot>
                                  </p:childTnLst>
                                </p:cTn>
                              </p:par>
                              <p:par>
                                <p:cTn id="7" presetID="8" presetClass="emph" presetSubtype="0" repeatCount="indefinite" autoRev="1" fill="hold" nodeType="withEffect">
                                  <p:stCondLst>
                                    <p:cond delay="1000"/>
                                  </p:stCondLst>
                                  <p:childTnLst>
                                    <p:animRot by="5400000">
                                      <p:cBhvr>
                                        <p:cTn id="8" dur="2000" fill="hold"/>
                                        <p:tgtEl>
                                          <p:spTgt spid="41"/>
                                        </p:tgtEl>
                                        <p:attrNameLst>
                                          <p:attrName>r</p:attrName>
                                        </p:attrNameLst>
                                      </p:cBhvr>
                                    </p:animRot>
                                  </p:childTnLst>
                                </p:cTn>
                              </p:par>
                              <p:par>
                                <p:cTn id="9" presetID="8" presetClass="emph" presetSubtype="0" repeatCount="indefinite" autoRev="1" fill="hold" nodeType="withEffect">
                                  <p:stCondLst>
                                    <p:cond delay="1500"/>
                                  </p:stCondLst>
                                  <p:childTnLst>
                                    <p:animRot by="5400000">
                                      <p:cBhvr>
                                        <p:cTn id="10" dur="5000" fill="hold"/>
                                        <p:tgtEl>
                                          <p:spTgt spid="42"/>
                                        </p:tgtEl>
                                        <p:attrNameLst>
                                          <p:attrName>r</p:attrName>
                                        </p:attrNameLst>
                                      </p:cBhvr>
                                    </p:animRot>
                                  </p:childTnLst>
                                </p:cTn>
                              </p:par>
                              <p:par>
                                <p:cTn id="11" presetID="8" presetClass="emph" presetSubtype="0" repeatCount="indefinite" autoRev="1" fill="hold" nodeType="withEffect">
                                  <p:stCondLst>
                                    <p:cond delay="2500"/>
                                  </p:stCondLst>
                                  <p:childTnLst>
                                    <p:animRot by="5400000">
                                      <p:cBhvr>
                                        <p:cTn id="12" dur="2000" fill="hold"/>
                                        <p:tgtEl>
                                          <p:spTgt spid="43"/>
                                        </p:tgtEl>
                                        <p:attrNameLst>
                                          <p:attrName>r</p:attrName>
                                        </p:attrNameLst>
                                      </p:cBhvr>
                                    </p:animRot>
                                  </p:childTnLst>
                                </p:cTn>
                              </p:par>
                              <p:par>
                                <p:cTn id="13" presetID="8" presetClass="emph" presetSubtype="0" repeatCount="indefinite" autoRev="1" fill="hold" nodeType="withEffect">
                                  <p:stCondLst>
                                    <p:cond delay="1000"/>
                                  </p:stCondLst>
                                  <p:childTnLst>
                                    <p:animRot by="5400000">
                                      <p:cBhvr>
                                        <p:cTn id="14"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0ADF4B-8E19-4A32-AB93-68C83322F539}"/>
              </a:ext>
            </a:extLst>
          </p:cNvPr>
          <p:cNvSpPr/>
          <p:nvPr/>
        </p:nvSpPr>
        <p:spPr>
          <a:xfrm>
            <a:off x="45845" y="3341855"/>
            <a:ext cx="1239837" cy="11864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0FC8544-6C49-4D62-84C3-9B1BDF46C9F3}"/>
              </a:ext>
            </a:extLst>
          </p:cNvPr>
          <p:cNvPicPr>
            <a:picLocks noChangeAspect="1"/>
          </p:cNvPicPr>
          <p:nvPr/>
        </p:nvPicPr>
        <p:blipFill>
          <a:blip r:embed="rId4"/>
          <a:stretch>
            <a:fillRect/>
          </a:stretch>
        </p:blipFill>
        <p:spPr>
          <a:xfrm>
            <a:off x="5502382" y="1364991"/>
            <a:ext cx="11490218" cy="7511060"/>
          </a:xfrm>
          <a:prstGeom prst="rect">
            <a:avLst/>
          </a:prstGeom>
        </p:spPr>
      </p:pic>
      <p:pic>
        <p:nvPicPr>
          <p:cNvPr id="19" name="Picture 18">
            <a:extLst>
              <a:ext uri="{FF2B5EF4-FFF2-40B4-BE49-F238E27FC236}">
                <a16:creationId xmlns:a16="http://schemas.microsoft.com/office/drawing/2014/main" id="{9B9E0961-5CFC-41B6-865B-7A833E07300A}"/>
              </a:ext>
            </a:extLst>
          </p:cNvPr>
          <p:cNvPicPr>
            <a:picLocks noChangeAspect="1"/>
          </p:cNvPicPr>
          <p:nvPr/>
        </p:nvPicPr>
        <p:blipFill>
          <a:blip r:embed="rId5"/>
          <a:stretch>
            <a:fillRect/>
          </a:stretch>
        </p:blipFill>
        <p:spPr>
          <a:xfrm>
            <a:off x="7136589" y="1124480"/>
            <a:ext cx="9148082" cy="8173922"/>
          </a:xfrm>
          <a:prstGeom prst="rect">
            <a:avLst/>
          </a:prstGeom>
        </p:spPr>
      </p:pic>
      <p:pic>
        <p:nvPicPr>
          <p:cNvPr id="20" name="Picture 19">
            <a:extLst>
              <a:ext uri="{FF2B5EF4-FFF2-40B4-BE49-F238E27FC236}">
                <a16:creationId xmlns:a16="http://schemas.microsoft.com/office/drawing/2014/main" id="{A9011789-3A32-49FE-94C4-187C2EA4E1AD}"/>
              </a:ext>
            </a:extLst>
          </p:cNvPr>
          <p:cNvPicPr>
            <a:picLocks noChangeAspect="1"/>
          </p:cNvPicPr>
          <p:nvPr/>
        </p:nvPicPr>
        <p:blipFill>
          <a:blip r:embed="rId6"/>
          <a:stretch>
            <a:fillRect/>
          </a:stretch>
        </p:blipFill>
        <p:spPr>
          <a:xfrm>
            <a:off x="8040444" y="1124479"/>
            <a:ext cx="7662584" cy="8173923"/>
          </a:xfrm>
          <a:prstGeom prst="rect">
            <a:avLst/>
          </a:prstGeom>
        </p:spPr>
      </p:pic>
      <p:pic>
        <p:nvPicPr>
          <p:cNvPr id="22" name="Picture 21">
            <a:extLst>
              <a:ext uri="{FF2B5EF4-FFF2-40B4-BE49-F238E27FC236}">
                <a16:creationId xmlns:a16="http://schemas.microsoft.com/office/drawing/2014/main" id="{79C6BD7C-5904-4900-8A87-5E5622E83805}"/>
              </a:ext>
            </a:extLst>
          </p:cNvPr>
          <p:cNvPicPr>
            <a:picLocks noChangeAspect="1"/>
          </p:cNvPicPr>
          <p:nvPr/>
        </p:nvPicPr>
        <p:blipFill>
          <a:blip r:embed="rId7"/>
          <a:stretch>
            <a:fillRect/>
          </a:stretch>
        </p:blipFill>
        <p:spPr>
          <a:xfrm>
            <a:off x="7511432" y="1081417"/>
            <a:ext cx="8720608" cy="7899401"/>
          </a:xfrm>
          <a:prstGeom prst="rect">
            <a:avLst/>
          </a:prstGeom>
        </p:spPr>
      </p:pic>
      <p:pic>
        <p:nvPicPr>
          <p:cNvPr id="3" name="Picture 2">
            <a:extLst>
              <a:ext uri="{FF2B5EF4-FFF2-40B4-BE49-F238E27FC236}">
                <a16:creationId xmlns:a16="http://schemas.microsoft.com/office/drawing/2014/main" id="{EEC8274B-E202-493D-8B4A-8383040FA040}"/>
              </a:ext>
            </a:extLst>
          </p:cNvPr>
          <p:cNvPicPr>
            <a:picLocks noChangeAspect="1"/>
          </p:cNvPicPr>
          <p:nvPr/>
        </p:nvPicPr>
        <p:blipFill>
          <a:blip r:embed="rId8"/>
          <a:stretch>
            <a:fillRect/>
          </a:stretch>
        </p:blipFill>
        <p:spPr>
          <a:xfrm>
            <a:off x="98476" y="677472"/>
            <a:ext cx="5051055" cy="3806005"/>
          </a:xfrm>
          <a:prstGeom prst="rect">
            <a:avLst/>
          </a:prstGeom>
        </p:spPr>
      </p:pic>
      <p:sp>
        <p:nvSpPr>
          <p:cNvPr id="4" name="TextBox 3">
            <a:extLst>
              <a:ext uri="{FF2B5EF4-FFF2-40B4-BE49-F238E27FC236}">
                <a16:creationId xmlns:a16="http://schemas.microsoft.com/office/drawing/2014/main" id="{07E98F57-9CA8-459E-9FF9-565E21681A79}"/>
              </a:ext>
            </a:extLst>
          </p:cNvPr>
          <p:cNvSpPr txBox="1"/>
          <p:nvPr/>
        </p:nvSpPr>
        <p:spPr>
          <a:xfrm>
            <a:off x="347664" y="4885403"/>
            <a:ext cx="4446790" cy="1446550"/>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Within each MG:</a:t>
            </a:r>
          </a:p>
          <a:p>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295A954-27C5-48E8-A5BF-D56EDAEDB8B3}"/>
              </a:ext>
            </a:extLst>
          </p:cNvPr>
          <p:cNvPicPr>
            <a:picLocks noChangeAspect="1"/>
          </p:cNvPicPr>
          <p:nvPr/>
        </p:nvPicPr>
        <p:blipFill>
          <a:blip r:embed="rId9"/>
          <a:stretch>
            <a:fillRect/>
          </a:stretch>
        </p:blipFill>
        <p:spPr>
          <a:xfrm>
            <a:off x="100230" y="5989181"/>
            <a:ext cx="1705345" cy="822744"/>
          </a:xfrm>
          <a:prstGeom prst="rect">
            <a:avLst/>
          </a:prstGeom>
        </p:spPr>
      </p:pic>
      <p:pic>
        <p:nvPicPr>
          <p:cNvPr id="6" name="Picture 5">
            <a:extLst>
              <a:ext uri="{FF2B5EF4-FFF2-40B4-BE49-F238E27FC236}">
                <a16:creationId xmlns:a16="http://schemas.microsoft.com/office/drawing/2014/main" id="{6FDE67EB-D185-4E43-8CA7-1BD47475AEFD}"/>
              </a:ext>
            </a:extLst>
          </p:cNvPr>
          <p:cNvPicPr>
            <a:picLocks noChangeAspect="1"/>
          </p:cNvPicPr>
          <p:nvPr/>
        </p:nvPicPr>
        <p:blipFill>
          <a:blip r:embed="rId10"/>
          <a:stretch>
            <a:fillRect/>
          </a:stretch>
        </p:blipFill>
        <p:spPr>
          <a:xfrm>
            <a:off x="1805575" y="5692264"/>
            <a:ext cx="1493562" cy="1279378"/>
          </a:xfrm>
          <a:prstGeom prst="rect">
            <a:avLst/>
          </a:prstGeom>
        </p:spPr>
      </p:pic>
      <p:cxnSp>
        <p:nvCxnSpPr>
          <p:cNvPr id="27" name="Straight Connector 26">
            <a:extLst>
              <a:ext uri="{FF2B5EF4-FFF2-40B4-BE49-F238E27FC236}">
                <a16:creationId xmlns:a16="http://schemas.microsoft.com/office/drawing/2014/main" id="{B92680F0-EBC7-4D3C-8BC6-0E675F924597}"/>
              </a:ext>
            </a:extLst>
          </p:cNvPr>
          <p:cNvCxnSpPr>
            <a:cxnSpLocks/>
          </p:cNvCxnSpPr>
          <p:nvPr/>
        </p:nvCxnSpPr>
        <p:spPr>
          <a:xfrm>
            <a:off x="787400" y="6666780"/>
            <a:ext cx="0" cy="459876"/>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3D4E50-FD93-4057-9A99-F35CE5C9D989}"/>
              </a:ext>
            </a:extLst>
          </p:cNvPr>
          <p:cNvCxnSpPr>
            <a:cxnSpLocks/>
          </p:cNvCxnSpPr>
          <p:nvPr/>
        </p:nvCxnSpPr>
        <p:spPr>
          <a:xfrm>
            <a:off x="812800" y="7126656"/>
            <a:ext cx="3327964"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908FAE-B7F9-47F4-A9D7-3ED7F45436F7}"/>
              </a:ext>
            </a:extLst>
          </p:cNvPr>
          <p:cNvCxnSpPr>
            <a:cxnSpLocks/>
            <a:stCxn id="6" idx="2"/>
          </p:cNvCxnSpPr>
          <p:nvPr/>
        </p:nvCxnSpPr>
        <p:spPr>
          <a:xfrm>
            <a:off x="2552356" y="6971642"/>
            <a:ext cx="0" cy="1575458"/>
          </a:xfrm>
          <a:prstGeom prst="line">
            <a:avLst/>
          </a:prstGeom>
          <a:ln w="762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03F01EA-30CD-426A-9C1C-C8E5059CE811}"/>
              </a:ext>
            </a:extLst>
          </p:cNvPr>
          <p:cNvCxnSpPr>
            <a:cxnSpLocks/>
          </p:cNvCxnSpPr>
          <p:nvPr/>
        </p:nvCxnSpPr>
        <p:spPr>
          <a:xfrm flipV="1">
            <a:off x="4140764" y="7011270"/>
            <a:ext cx="1" cy="115386"/>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C8D5923-D5A2-4F99-A808-26C9388DD51C}"/>
              </a:ext>
            </a:extLst>
          </p:cNvPr>
          <p:cNvSpPr txBox="1"/>
          <p:nvPr/>
        </p:nvSpPr>
        <p:spPr>
          <a:xfrm>
            <a:off x="1055592" y="7261270"/>
            <a:ext cx="3458789" cy="769441"/>
          </a:xfrm>
          <a:prstGeom prst="rect">
            <a:avLst/>
          </a:prstGeom>
          <a:noFill/>
        </p:spPr>
        <p:txBody>
          <a:bodyPr wrap="square" rtlCol="0">
            <a:spAutoFit/>
          </a:bodyPr>
          <a:lstStyle/>
          <a:p>
            <a:r>
              <a:rPr lang="en-CA" sz="4400" b="1" dirty="0">
                <a:latin typeface="Times New Roman" panose="02020603050405020304" pitchFamily="18" charset="0"/>
                <a:cs typeface="Times New Roman" panose="02020603050405020304" pitchFamily="18" charset="0"/>
              </a:rPr>
              <a:t>coordination</a:t>
            </a:r>
          </a:p>
        </p:txBody>
      </p:sp>
      <p:sp>
        <p:nvSpPr>
          <p:cNvPr id="40" name="TextBox 39">
            <a:extLst>
              <a:ext uri="{FF2B5EF4-FFF2-40B4-BE49-F238E27FC236}">
                <a16:creationId xmlns:a16="http://schemas.microsoft.com/office/drawing/2014/main" id="{8700FFCF-7A07-436F-BE47-E37E18F4DDD1}"/>
              </a:ext>
            </a:extLst>
          </p:cNvPr>
          <p:cNvSpPr txBox="1"/>
          <p:nvPr/>
        </p:nvSpPr>
        <p:spPr>
          <a:xfrm>
            <a:off x="1005932" y="8432522"/>
            <a:ext cx="3458789" cy="769441"/>
          </a:xfrm>
          <a:prstGeom prst="rect">
            <a:avLst/>
          </a:prstGeom>
          <a:noFill/>
        </p:spPr>
        <p:txBody>
          <a:bodyPr wrap="square" rtlCol="0">
            <a:spAutoFit/>
          </a:bodyPr>
          <a:lstStyle/>
          <a:p>
            <a:r>
              <a:rPr lang="en-CA" sz="4400" b="1" dirty="0">
                <a:latin typeface="Times New Roman" panose="02020603050405020304" pitchFamily="18" charset="0"/>
                <a:cs typeface="Times New Roman" panose="02020603050405020304" pitchFamily="18" charset="0"/>
              </a:rPr>
              <a:t>SC System</a:t>
            </a:r>
          </a:p>
        </p:txBody>
      </p:sp>
      <p:pic>
        <p:nvPicPr>
          <p:cNvPr id="42" name="Picture 41">
            <a:extLst>
              <a:ext uri="{FF2B5EF4-FFF2-40B4-BE49-F238E27FC236}">
                <a16:creationId xmlns:a16="http://schemas.microsoft.com/office/drawing/2014/main" id="{C2F9F0E3-11AF-475D-AA71-5592F64275E7}"/>
              </a:ext>
            </a:extLst>
          </p:cNvPr>
          <p:cNvPicPr>
            <a:picLocks noChangeAspect="1"/>
          </p:cNvPicPr>
          <p:nvPr/>
        </p:nvPicPr>
        <p:blipFill>
          <a:blip r:embed="rId11"/>
          <a:stretch>
            <a:fillRect/>
          </a:stretch>
        </p:blipFill>
        <p:spPr>
          <a:xfrm>
            <a:off x="3398197" y="5759571"/>
            <a:ext cx="1606285" cy="1279378"/>
          </a:xfrm>
          <a:prstGeom prst="rect">
            <a:avLst/>
          </a:prstGeom>
        </p:spPr>
      </p:pic>
      <p:grpSp>
        <p:nvGrpSpPr>
          <p:cNvPr id="45" name="Group 44">
            <a:extLst>
              <a:ext uri="{FF2B5EF4-FFF2-40B4-BE49-F238E27FC236}">
                <a16:creationId xmlns:a16="http://schemas.microsoft.com/office/drawing/2014/main" id="{54C09DA8-DB41-4666-9209-7CEF4828A07B}"/>
              </a:ext>
            </a:extLst>
          </p:cNvPr>
          <p:cNvGrpSpPr/>
          <p:nvPr/>
        </p:nvGrpSpPr>
        <p:grpSpPr>
          <a:xfrm>
            <a:off x="177799" y="8914684"/>
            <a:ext cx="711200" cy="694026"/>
            <a:chOff x="177799" y="8914684"/>
            <a:chExt cx="711200" cy="694026"/>
          </a:xfrm>
        </p:grpSpPr>
        <p:sp>
          <p:nvSpPr>
            <p:cNvPr id="46" name="Oval 45">
              <a:extLst>
                <a:ext uri="{FF2B5EF4-FFF2-40B4-BE49-F238E27FC236}">
                  <a16:creationId xmlns:a16="http://schemas.microsoft.com/office/drawing/2014/main" id="{7753FA3E-8825-419C-97F9-D60F39C88EFF}"/>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6454648C-2FAE-47EA-8F77-9EEE7251B93B}"/>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11</a:t>
              </a:r>
              <a:endParaRPr lang="en-CA" sz="3600" b="1" dirty="0">
                <a:latin typeface="Times New Roman" panose="02020603050405020304" pitchFamily="18" charset="0"/>
                <a:cs typeface="Times New Roman" panose="02020603050405020304" pitchFamily="18" charset="0"/>
              </a:endParaRPr>
            </a:p>
          </p:txBody>
        </p:sp>
      </p:grpSp>
      <p:graphicFrame>
        <p:nvGraphicFramePr>
          <p:cNvPr id="2" name="Content Placeholder 5">
            <a:extLst>
              <a:ext uri="{FF2B5EF4-FFF2-40B4-BE49-F238E27FC236}">
                <a16:creationId xmlns:a16="http://schemas.microsoft.com/office/drawing/2014/main" id="{F69A2D4B-6577-45A4-B2E5-01E380D2912C}"/>
              </a:ext>
            </a:extLst>
          </p:cNvPr>
          <p:cNvGraphicFramePr>
            <a:graphicFrameLocks/>
          </p:cNvGraphicFramePr>
          <p:nvPr>
            <p:extLst>
              <p:ext uri="{D42A27DB-BD31-4B8C-83A1-F6EECF244321}">
                <p14:modId xmlns:p14="http://schemas.microsoft.com/office/powerpoint/2010/main" val="1983041435"/>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ustDataLst>
      <p:tags r:id="rId1"/>
    </p:custDataLst>
    <p:extLst>
      <p:ext uri="{BB962C8B-B14F-4D97-AF65-F5344CB8AC3E}">
        <p14:creationId xmlns:p14="http://schemas.microsoft.com/office/powerpoint/2010/main" val="1787449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74934E-7 -3.125E-7 L 0.07104 0.00163 " pathEditMode="relative" rAng="0" ptsTypes="AA">
                                      <p:cBhvr>
                                        <p:cTn id="6" dur="2000" fill="hold"/>
                                        <p:tgtEl>
                                          <p:spTgt spid="8"/>
                                        </p:tgtEl>
                                        <p:attrNameLst>
                                          <p:attrName>ppt_x</p:attrName>
                                          <p:attrName>ppt_y</p:attrName>
                                        </p:attrNameLst>
                                      </p:cBhvr>
                                      <p:rCtr x="3570" y="130"/>
                                    </p:animMotion>
                                  </p:childTnLst>
                                </p:cTn>
                              </p:par>
                              <p:par>
                                <p:cTn id="7" presetID="10" presetClass="exit" presetSubtype="0" fill="hold" nodeType="withEffect">
                                  <p:stCondLst>
                                    <p:cond delay="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07104 0.00163 L 0.14657 -0.00309 " pathEditMode="relative" rAng="0" ptsTypes="AA">
                                      <p:cBhvr>
                                        <p:cTn id="16" dur="2000" fill="hold"/>
                                        <p:tgtEl>
                                          <p:spTgt spid="8"/>
                                        </p:tgtEl>
                                        <p:attrNameLst>
                                          <p:attrName>ppt_x</p:attrName>
                                          <p:attrName>ppt_y</p:attrName>
                                        </p:attrNameLst>
                                      </p:cBhvr>
                                      <p:rCtr x="3772" y="-244"/>
                                    </p:animMotion>
                                  </p:childTnLst>
                                </p:cTn>
                              </p:par>
                              <p:par>
                                <p:cTn id="17" presetID="10" presetClass="exit" presetSubtype="0" fill="hold"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2" nodeType="clickEffect">
                                  <p:stCondLst>
                                    <p:cond delay="0"/>
                                  </p:stCondLst>
                                  <p:childTnLst>
                                    <p:animMotion origin="layout" path="M 0.14657 -0.00309 L 0.22201 -0.00309 " pathEditMode="relative" rAng="0" ptsTypes="AA">
                                      <p:cBhvr>
                                        <p:cTn id="26" dur="2000" fill="hold"/>
                                        <p:tgtEl>
                                          <p:spTgt spid="8"/>
                                        </p:tgtEl>
                                        <p:attrNameLst>
                                          <p:attrName>ppt_x</p:attrName>
                                          <p:attrName>ppt_y</p:attrName>
                                        </p:attrNameLst>
                                      </p:cBhvr>
                                      <p:rCtr x="3772" y="0"/>
                                    </p:animMotion>
                                  </p:childTnLst>
                                </p:cTn>
                              </p:par>
                              <p:par>
                                <p:cTn id="27" presetID="10" presetClass="exit" presetSubtype="0" fill="hold"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Slide Number Placeholder 1408">
            <a:extLst>
              <a:ext uri="{FF2B5EF4-FFF2-40B4-BE49-F238E27FC236}">
                <a16:creationId xmlns:a16="http://schemas.microsoft.com/office/drawing/2014/main" id="{28804A14-224A-4C4E-A3BF-2CB83A7966F7}"/>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13" name="TextBox 12">
            <a:extLst>
              <a:ext uri="{FF2B5EF4-FFF2-40B4-BE49-F238E27FC236}">
                <a16:creationId xmlns:a16="http://schemas.microsoft.com/office/drawing/2014/main" id="{E362DFF2-511A-4883-9DAD-73B07CE1005C}"/>
              </a:ext>
            </a:extLst>
          </p:cNvPr>
          <p:cNvSpPr txBox="1"/>
          <p:nvPr/>
        </p:nvSpPr>
        <p:spPr>
          <a:xfrm>
            <a:off x="351512" y="1027186"/>
            <a:ext cx="3964901" cy="224676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SC: Supervisory Control</a:t>
            </a:r>
          </a:p>
          <a:p>
            <a:r>
              <a:rPr lang="en-US" sz="2800" b="1" dirty="0">
                <a:latin typeface="Times New Roman" panose="02020603050405020304" pitchFamily="18" charset="0"/>
                <a:cs typeface="Times New Roman" panose="02020603050405020304" pitchFamily="18" charset="0"/>
              </a:rPr>
              <a:t>CB: Circuit-Breaker</a:t>
            </a:r>
          </a:p>
          <a:p>
            <a:r>
              <a:rPr lang="en-US" sz="2800" b="1" dirty="0">
                <a:latin typeface="Times New Roman" panose="02020603050405020304" pitchFamily="18" charset="0"/>
                <a:cs typeface="Times New Roman" panose="02020603050405020304" pitchFamily="18" charset="0"/>
              </a:rPr>
              <a:t>MG: microgrid</a:t>
            </a:r>
          </a:p>
          <a:p>
            <a:r>
              <a:rPr lang="en-US" sz="2800" b="1" dirty="0">
                <a:latin typeface="Times New Roman" panose="02020603050405020304" pitchFamily="18" charset="0"/>
                <a:cs typeface="Times New Roman" panose="02020603050405020304" pitchFamily="18" charset="0"/>
              </a:rPr>
              <a:t>CMD: command</a:t>
            </a:r>
          </a:p>
          <a:p>
            <a:r>
              <a:rPr lang="en-US" sz="2800" b="1" dirty="0">
                <a:latin typeface="Times New Roman" panose="02020603050405020304" pitchFamily="18" charset="0"/>
                <a:cs typeface="Times New Roman" panose="02020603050405020304" pitchFamily="18" charset="0"/>
              </a:rPr>
              <a:t>MMT: measurement</a:t>
            </a:r>
            <a:endParaRPr lang="en-CA" sz="2800" b="1" dirty="0">
              <a:latin typeface="Times New Roman" panose="02020603050405020304" pitchFamily="18" charset="0"/>
              <a:cs typeface="Times New Roman" panose="02020603050405020304" pitchFamily="18" charset="0"/>
            </a:endParaRPr>
          </a:p>
        </p:txBody>
      </p:sp>
      <p:sp>
        <p:nvSpPr>
          <p:cNvPr id="1063" name="TextBox 1062">
            <a:extLst>
              <a:ext uri="{FF2B5EF4-FFF2-40B4-BE49-F238E27FC236}">
                <a16:creationId xmlns:a16="http://schemas.microsoft.com/office/drawing/2014/main" id="{5185C15A-529B-4432-A359-96FFC00405E4}"/>
              </a:ext>
            </a:extLst>
          </p:cNvPr>
          <p:cNvSpPr txBox="1"/>
          <p:nvPr/>
        </p:nvSpPr>
        <p:spPr>
          <a:xfrm>
            <a:off x="6054941" y="792250"/>
            <a:ext cx="9833486"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Two-layer </a:t>
            </a:r>
            <a:r>
              <a:rPr lang="en-US" sz="3600" b="1" dirty="0" err="1">
                <a:latin typeface="Times New Roman" panose="02020603050405020304" pitchFamily="18" charset="0"/>
                <a:cs typeface="Times New Roman" panose="02020603050405020304" pitchFamily="18" charset="0"/>
              </a:rPr>
              <a:t>Hirarchical</a:t>
            </a:r>
            <a:r>
              <a:rPr lang="en-US" sz="3600" b="1" dirty="0">
                <a:latin typeface="Times New Roman" panose="02020603050405020304" pitchFamily="18" charset="0"/>
                <a:cs typeface="Times New Roman" panose="02020603050405020304" pitchFamily="18" charset="0"/>
              </a:rPr>
              <a:t> SC system:</a:t>
            </a:r>
            <a:endParaRPr lang="en-CA" sz="36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B8DFBD6-0A77-4FF4-82D1-2FBDFD7959CF}"/>
              </a:ext>
            </a:extLst>
          </p:cNvPr>
          <p:cNvPicPr>
            <a:picLocks noChangeAspect="1"/>
          </p:cNvPicPr>
          <p:nvPr/>
        </p:nvPicPr>
        <p:blipFill>
          <a:blip r:embed="rId4"/>
          <a:stretch>
            <a:fillRect/>
          </a:stretch>
        </p:blipFill>
        <p:spPr>
          <a:xfrm>
            <a:off x="584192" y="2594942"/>
            <a:ext cx="16078999" cy="6708716"/>
          </a:xfrm>
          <a:prstGeom prst="rect">
            <a:avLst/>
          </a:prstGeom>
        </p:spPr>
      </p:pic>
      <p:pic>
        <p:nvPicPr>
          <p:cNvPr id="14" name="Picture 13">
            <a:extLst>
              <a:ext uri="{FF2B5EF4-FFF2-40B4-BE49-F238E27FC236}">
                <a16:creationId xmlns:a16="http://schemas.microsoft.com/office/drawing/2014/main" id="{1652FDDB-E228-434E-AFD9-DBDC83AE3319}"/>
              </a:ext>
            </a:extLst>
          </p:cNvPr>
          <p:cNvPicPr>
            <a:picLocks noChangeAspect="1"/>
          </p:cNvPicPr>
          <p:nvPr/>
        </p:nvPicPr>
        <p:blipFill>
          <a:blip r:embed="rId5"/>
          <a:stretch>
            <a:fillRect/>
          </a:stretch>
        </p:blipFill>
        <p:spPr>
          <a:xfrm>
            <a:off x="5125779" y="1350352"/>
            <a:ext cx="11691811" cy="6037511"/>
          </a:xfrm>
          <a:prstGeom prst="rect">
            <a:avLst/>
          </a:prstGeom>
        </p:spPr>
      </p:pic>
      <p:grpSp>
        <p:nvGrpSpPr>
          <p:cNvPr id="11" name="Group 10">
            <a:extLst>
              <a:ext uri="{FF2B5EF4-FFF2-40B4-BE49-F238E27FC236}">
                <a16:creationId xmlns:a16="http://schemas.microsoft.com/office/drawing/2014/main" id="{223FF3CD-2F26-45FC-8584-CC5D26C3764C}"/>
              </a:ext>
            </a:extLst>
          </p:cNvPr>
          <p:cNvGrpSpPr/>
          <p:nvPr/>
        </p:nvGrpSpPr>
        <p:grpSpPr>
          <a:xfrm>
            <a:off x="177799" y="8987255"/>
            <a:ext cx="711200" cy="694026"/>
            <a:chOff x="177799" y="8914684"/>
            <a:chExt cx="711200" cy="694026"/>
          </a:xfrm>
        </p:grpSpPr>
        <p:sp>
          <p:nvSpPr>
            <p:cNvPr id="12" name="Oval 11">
              <a:extLst>
                <a:ext uri="{FF2B5EF4-FFF2-40B4-BE49-F238E27FC236}">
                  <a16:creationId xmlns:a16="http://schemas.microsoft.com/office/drawing/2014/main" id="{E9DF688E-B531-4713-9306-94DFDD3EBE79}"/>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03E0A82A-9868-46E4-85AE-23A61F61941C}"/>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12</a:t>
              </a:r>
              <a:endParaRPr lang="en-CA" sz="3600" b="1" dirty="0">
                <a:latin typeface="Times New Roman" panose="02020603050405020304" pitchFamily="18" charset="0"/>
                <a:cs typeface="Times New Roman" panose="02020603050405020304" pitchFamily="18" charset="0"/>
              </a:endParaRPr>
            </a:p>
          </p:txBody>
        </p:sp>
      </p:grpSp>
      <p:graphicFrame>
        <p:nvGraphicFramePr>
          <p:cNvPr id="3" name="Content Placeholder 5">
            <a:extLst>
              <a:ext uri="{FF2B5EF4-FFF2-40B4-BE49-F238E27FC236}">
                <a16:creationId xmlns:a16="http://schemas.microsoft.com/office/drawing/2014/main" id="{BFAB1526-E5A5-4CB9-A9B0-D33748AACEB0}"/>
              </a:ext>
            </a:extLst>
          </p:cNvPr>
          <p:cNvGraphicFramePr>
            <a:graphicFrameLocks/>
          </p:cNvGraphicFramePr>
          <p:nvPr>
            <p:extLst>
              <p:ext uri="{D42A27DB-BD31-4B8C-83A1-F6EECF244321}">
                <p14:modId xmlns:p14="http://schemas.microsoft.com/office/powerpoint/2010/main" val="3649688879"/>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6638766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63"/>
                                        </p:tgtEl>
                                        <p:attrNameLst>
                                          <p:attrName>style.visibility</p:attrName>
                                        </p:attrNameLst>
                                      </p:cBhvr>
                                      <p:to>
                                        <p:strVal val="visible"/>
                                      </p:to>
                                    </p:set>
                                    <p:anim calcmode="lin" valueType="num">
                                      <p:cBhvr additive="base">
                                        <p:cTn id="11" dur="500" fill="hold"/>
                                        <p:tgtEl>
                                          <p:spTgt spid="1063"/>
                                        </p:tgtEl>
                                        <p:attrNameLst>
                                          <p:attrName>ppt_x</p:attrName>
                                        </p:attrNameLst>
                                      </p:cBhvr>
                                      <p:tavLst>
                                        <p:tav tm="0">
                                          <p:val>
                                            <p:strVal val="#ppt_x"/>
                                          </p:val>
                                        </p:tav>
                                        <p:tav tm="100000">
                                          <p:val>
                                            <p:strVal val="#ppt_x"/>
                                          </p:val>
                                        </p:tav>
                                      </p:tavLst>
                                    </p:anim>
                                    <p:anim calcmode="lin" valueType="num">
                                      <p:cBhvr additive="base">
                                        <p:cTn id="12" dur="500" fill="hold"/>
                                        <p:tgtEl>
                                          <p:spTgt spid="10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9A5D5C-3A1C-491B-B8D1-E428307B1A8F}"/>
              </a:ext>
            </a:extLst>
          </p:cNvPr>
          <p:cNvSpPr txBox="1"/>
          <p:nvPr/>
        </p:nvSpPr>
        <p:spPr>
          <a:xfrm>
            <a:off x="1637735" y="569213"/>
            <a:ext cx="13757609"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Existing methods for SC</a:t>
            </a:r>
          </a:p>
        </p:txBody>
      </p:sp>
      <p:grpSp>
        <p:nvGrpSpPr>
          <p:cNvPr id="21" name="Group 20">
            <a:extLst>
              <a:ext uri="{FF2B5EF4-FFF2-40B4-BE49-F238E27FC236}">
                <a16:creationId xmlns:a16="http://schemas.microsoft.com/office/drawing/2014/main" id="{958A97B3-FF9A-48DC-AB51-4C0AB460F94D}"/>
              </a:ext>
            </a:extLst>
          </p:cNvPr>
          <p:cNvGrpSpPr/>
          <p:nvPr/>
        </p:nvGrpSpPr>
        <p:grpSpPr>
          <a:xfrm>
            <a:off x="177799" y="8987255"/>
            <a:ext cx="711200" cy="694026"/>
            <a:chOff x="177799" y="8914684"/>
            <a:chExt cx="711200" cy="694026"/>
          </a:xfrm>
        </p:grpSpPr>
        <p:sp>
          <p:nvSpPr>
            <p:cNvPr id="22" name="Oval 21">
              <a:extLst>
                <a:ext uri="{FF2B5EF4-FFF2-40B4-BE49-F238E27FC236}">
                  <a16:creationId xmlns:a16="http://schemas.microsoft.com/office/drawing/2014/main" id="{9E5AE912-B21E-4050-998D-77457E0E7BB4}"/>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2E0EFE7B-F9FD-4D22-A580-512CE70F4F89}"/>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13</a:t>
              </a:r>
              <a:endParaRPr lang="en-CA" sz="3600" b="1" dirty="0">
                <a:latin typeface="Times New Roman" panose="02020603050405020304" pitchFamily="18" charset="0"/>
                <a:cs typeface="Times New Roman" panose="02020603050405020304" pitchFamily="18" charset="0"/>
              </a:endParaRPr>
            </a:p>
          </p:txBody>
        </p:sp>
      </p:grpSp>
      <p:pic>
        <p:nvPicPr>
          <p:cNvPr id="24" name="Picture 23" descr="A picture containing clock&#10;&#10;Description automatically generated">
            <a:extLst>
              <a:ext uri="{FF2B5EF4-FFF2-40B4-BE49-F238E27FC236}">
                <a16:creationId xmlns:a16="http://schemas.microsoft.com/office/drawing/2014/main" id="{575805B9-030C-4269-85FF-C2798DCFF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0" y="1705113"/>
            <a:ext cx="8947420" cy="7605307"/>
          </a:xfrm>
          <a:prstGeom prst="rect">
            <a:avLst/>
          </a:prstGeom>
        </p:spPr>
      </p:pic>
      <p:sp>
        <p:nvSpPr>
          <p:cNvPr id="26" name="TextBox 25">
            <a:extLst>
              <a:ext uri="{FF2B5EF4-FFF2-40B4-BE49-F238E27FC236}">
                <a16:creationId xmlns:a16="http://schemas.microsoft.com/office/drawing/2014/main" id="{1807E807-2F49-4C27-813D-5932B8A6DFE2}"/>
              </a:ext>
            </a:extLst>
          </p:cNvPr>
          <p:cNvSpPr txBox="1"/>
          <p:nvPr/>
        </p:nvSpPr>
        <p:spPr>
          <a:xfrm>
            <a:off x="558215" y="1875978"/>
            <a:ext cx="7696785" cy="6186309"/>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Heuristic-based development! All scenarios?</a:t>
            </a:r>
          </a:p>
          <a:p>
            <a:r>
              <a:rPr lang="en-US" sz="4400" b="1" dirty="0">
                <a:solidFill>
                  <a:srgbClr val="FF0000"/>
                </a:solidFill>
                <a:latin typeface="Times New Roman" panose="02020603050405020304" pitchFamily="18" charset="0"/>
                <a:cs typeface="Times New Roman" panose="02020603050405020304" pitchFamily="18" charset="0"/>
              </a:rPr>
              <a:t>Solution for each scenario?</a:t>
            </a:r>
          </a:p>
          <a:p>
            <a:r>
              <a:rPr lang="en-US" sz="4400" b="1" dirty="0">
                <a:solidFill>
                  <a:srgbClr val="FF0000"/>
                </a:solidFill>
                <a:latin typeface="Times New Roman" panose="02020603050405020304" pitchFamily="18" charset="0"/>
                <a:cs typeface="Times New Roman" panose="02020603050405020304" pitchFamily="18" charset="0"/>
              </a:rPr>
              <a:t>Non-blocking?</a:t>
            </a:r>
          </a:p>
          <a:p>
            <a:r>
              <a:rPr lang="en-US" sz="4400" b="1" dirty="0">
                <a:solidFill>
                  <a:srgbClr val="FF0000"/>
                </a:solidFill>
                <a:latin typeface="Times New Roman" panose="02020603050405020304" pitchFamily="18" charset="0"/>
                <a:cs typeface="Times New Roman" panose="02020603050405020304" pitchFamily="18" charset="0"/>
              </a:rPr>
              <a:t>Scalable?</a:t>
            </a:r>
          </a:p>
          <a:p>
            <a:r>
              <a:rPr lang="en-US" sz="4400" b="1" dirty="0">
                <a:solidFill>
                  <a:srgbClr val="FF0000"/>
                </a:solidFill>
                <a:latin typeface="Times New Roman" panose="02020603050405020304" pitchFamily="18" charset="0"/>
                <a:cs typeface="Times New Roman" panose="02020603050405020304" pitchFamily="18" charset="0"/>
              </a:rPr>
              <a:t>Large-scaled systems?</a:t>
            </a:r>
          </a:p>
          <a:p>
            <a:r>
              <a:rPr lang="en-US" sz="4400" b="1" dirty="0">
                <a:solidFill>
                  <a:srgbClr val="FF0000"/>
                </a:solidFill>
                <a:latin typeface="Times New Roman" panose="02020603050405020304" pitchFamily="18" charset="0"/>
                <a:cs typeface="Times New Roman" panose="02020603050405020304" pitchFamily="18" charset="0"/>
              </a:rPr>
              <a:t>Multiple flow-charts and confliction!?</a:t>
            </a:r>
          </a:p>
          <a:p>
            <a:r>
              <a:rPr lang="en-US" sz="4400" b="1" dirty="0">
                <a:solidFill>
                  <a:srgbClr val="FF0000"/>
                </a:solidFill>
                <a:latin typeface="Times New Roman" panose="02020603050405020304" pitchFamily="18" charset="0"/>
                <a:cs typeface="Times New Roman" panose="02020603050405020304" pitchFamily="18" charset="0"/>
              </a:rPr>
              <a:t>Not automated!</a:t>
            </a:r>
          </a:p>
        </p:txBody>
      </p:sp>
      <p:sp>
        <p:nvSpPr>
          <p:cNvPr id="2" name="TextBox 1">
            <a:extLst>
              <a:ext uri="{FF2B5EF4-FFF2-40B4-BE49-F238E27FC236}">
                <a16:creationId xmlns:a16="http://schemas.microsoft.com/office/drawing/2014/main" id="{E00F34EB-301C-46C1-8207-95534A466233}"/>
              </a:ext>
            </a:extLst>
          </p:cNvPr>
          <p:cNvSpPr txBox="1"/>
          <p:nvPr/>
        </p:nvSpPr>
        <p:spPr>
          <a:xfrm>
            <a:off x="11129963" y="9237849"/>
            <a:ext cx="6210300" cy="400110"/>
          </a:xfrm>
          <a:prstGeom prst="rect">
            <a:avLst/>
          </a:prstGeom>
          <a:noFill/>
        </p:spPr>
        <p:txBody>
          <a:bodyPr wrap="square" rtlCol="0">
            <a:spAutoFit/>
          </a:bodyPr>
          <a:lstStyle/>
          <a:p>
            <a:pPr algn="ctr"/>
            <a:r>
              <a:rPr lang="en-CA" sz="1000" b="1" dirty="0">
                <a:latin typeface="Times New Roman" panose="02020603050405020304" pitchFamily="18" charset="0"/>
                <a:cs typeface="Times New Roman" panose="02020603050405020304" pitchFamily="18" charset="0"/>
              </a:rPr>
              <a:t>Source: https://www.reddit.com/r/witcher/comments/396om2/can_someone_make_a_flow_chart_of_the_characters/</a:t>
            </a:r>
          </a:p>
        </p:txBody>
      </p:sp>
      <p:sp>
        <p:nvSpPr>
          <p:cNvPr id="6" name="TextBox 5">
            <a:extLst>
              <a:ext uri="{FF2B5EF4-FFF2-40B4-BE49-F238E27FC236}">
                <a16:creationId xmlns:a16="http://schemas.microsoft.com/office/drawing/2014/main" id="{C967BE86-FBE7-4AA5-815A-0D7AF73C133B}"/>
              </a:ext>
            </a:extLst>
          </p:cNvPr>
          <p:cNvSpPr txBox="1"/>
          <p:nvPr/>
        </p:nvSpPr>
        <p:spPr>
          <a:xfrm>
            <a:off x="9971012" y="2823099"/>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8" name="TextBox 7">
            <a:extLst>
              <a:ext uri="{FF2B5EF4-FFF2-40B4-BE49-F238E27FC236}">
                <a16:creationId xmlns:a16="http://schemas.microsoft.com/office/drawing/2014/main" id="{4C113B3B-A564-4533-A806-5F466CAB0375}"/>
              </a:ext>
            </a:extLst>
          </p:cNvPr>
          <p:cNvSpPr txBox="1"/>
          <p:nvPr/>
        </p:nvSpPr>
        <p:spPr>
          <a:xfrm>
            <a:off x="9974616" y="3818247"/>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9" name="TextBox 8">
            <a:extLst>
              <a:ext uri="{FF2B5EF4-FFF2-40B4-BE49-F238E27FC236}">
                <a16:creationId xmlns:a16="http://schemas.microsoft.com/office/drawing/2014/main" id="{99429B67-BF3E-42F6-B5D2-F8A41A86DE07}"/>
              </a:ext>
            </a:extLst>
          </p:cNvPr>
          <p:cNvSpPr txBox="1"/>
          <p:nvPr/>
        </p:nvSpPr>
        <p:spPr>
          <a:xfrm>
            <a:off x="9921425" y="6707737"/>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10" name="TextBox 9">
            <a:extLst>
              <a:ext uri="{FF2B5EF4-FFF2-40B4-BE49-F238E27FC236}">
                <a16:creationId xmlns:a16="http://schemas.microsoft.com/office/drawing/2014/main" id="{5DAD0EBD-EF50-441B-826B-0A76E62AAE42}"/>
              </a:ext>
            </a:extLst>
          </p:cNvPr>
          <p:cNvSpPr txBox="1"/>
          <p:nvPr/>
        </p:nvSpPr>
        <p:spPr>
          <a:xfrm>
            <a:off x="10940118" y="4339449"/>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11" name="TextBox 10">
            <a:extLst>
              <a:ext uri="{FF2B5EF4-FFF2-40B4-BE49-F238E27FC236}">
                <a16:creationId xmlns:a16="http://schemas.microsoft.com/office/drawing/2014/main" id="{04369F26-9DD9-4000-839D-198AD362CBB4}"/>
              </a:ext>
            </a:extLst>
          </p:cNvPr>
          <p:cNvSpPr txBox="1"/>
          <p:nvPr/>
        </p:nvSpPr>
        <p:spPr>
          <a:xfrm>
            <a:off x="13440624" y="2782156"/>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12" name="TextBox 11">
            <a:extLst>
              <a:ext uri="{FF2B5EF4-FFF2-40B4-BE49-F238E27FC236}">
                <a16:creationId xmlns:a16="http://schemas.microsoft.com/office/drawing/2014/main" id="{DBFCFA20-42F2-4F5B-B0AE-E27EF6CA5E2D}"/>
              </a:ext>
            </a:extLst>
          </p:cNvPr>
          <p:cNvSpPr txBox="1"/>
          <p:nvPr/>
        </p:nvSpPr>
        <p:spPr>
          <a:xfrm>
            <a:off x="13283111" y="3381517"/>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14" name="TextBox 13">
            <a:extLst>
              <a:ext uri="{FF2B5EF4-FFF2-40B4-BE49-F238E27FC236}">
                <a16:creationId xmlns:a16="http://schemas.microsoft.com/office/drawing/2014/main" id="{EB521DA5-EABD-4A38-94A3-D3EEED381437}"/>
              </a:ext>
            </a:extLst>
          </p:cNvPr>
          <p:cNvSpPr txBox="1"/>
          <p:nvPr/>
        </p:nvSpPr>
        <p:spPr>
          <a:xfrm>
            <a:off x="14262409" y="4304009"/>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16" name="TextBox 15">
            <a:extLst>
              <a:ext uri="{FF2B5EF4-FFF2-40B4-BE49-F238E27FC236}">
                <a16:creationId xmlns:a16="http://schemas.microsoft.com/office/drawing/2014/main" id="{986AC38C-46AA-4D50-901C-E2646F899312}"/>
              </a:ext>
            </a:extLst>
          </p:cNvPr>
          <p:cNvSpPr txBox="1"/>
          <p:nvPr/>
        </p:nvSpPr>
        <p:spPr>
          <a:xfrm>
            <a:off x="13371234" y="4843177"/>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18" name="TextBox 17">
            <a:extLst>
              <a:ext uri="{FF2B5EF4-FFF2-40B4-BE49-F238E27FC236}">
                <a16:creationId xmlns:a16="http://schemas.microsoft.com/office/drawing/2014/main" id="{47B46D25-D6F3-45DB-A2C2-1D75CA0C1831}"/>
              </a:ext>
            </a:extLst>
          </p:cNvPr>
          <p:cNvSpPr txBox="1"/>
          <p:nvPr/>
        </p:nvSpPr>
        <p:spPr>
          <a:xfrm>
            <a:off x="14393146" y="3237697"/>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20" name="TextBox 19">
            <a:extLst>
              <a:ext uri="{FF2B5EF4-FFF2-40B4-BE49-F238E27FC236}">
                <a16:creationId xmlns:a16="http://schemas.microsoft.com/office/drawing/2014/main" id="{5D4F8DA2-A1D7-4A5F-AE9F-F3D826C80C06}"/>
              </a:ext>
            </a:extLst>
          </p:cNvPr>
          <p:cNvSpPr txBox="1"/>
          <p:nvPr/>
        </p:nvSpPr>
        <p:spPr>
          <a:xfrm>
            <a:off x="15850640" y="3264995"/>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32" name="TextBox 31">
            <a:extLst>
              <a:ext uri="{FF2B5EF4-FFF2-40B4-BE49-F238E27FC236}">
                <a16:creationId xmlns:a16="http://schemas.microsoft.com/office/drawing/2014/main" id="{264866B4-B58A-47CC-861B-65E19925BB3E}"/>
              </a:ext>
            </a:extLst>
          </p:cNvPr>
          <p:cNvSpPr txBox="1"/>
          <p:nvPr/>
        </p:nvSpPr>
        <p:spPr>
          <a:xfrm>
            <a:off x="16528710" y="5832148"/>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sp>
        <p:nvSpPr>
          <p:cNvPr id="34" name="TextBox 33">
            <a:extLst>
              <a:ext uri="{FF2B5EF4-FFF2-40B4-BE49-F238E27FC236}">
                <a16:creationId xmlns:a16="http://schemas.microsoft.com/office/drawing/2014/main" id="{1AEBE5D0-CAC5-4459-A822-7A99E48483E2}"/>
              </a:ext>
            </a:extLst>
          </p:cNvPr>
          <p:cNvSpPr txBox="1"/>
          <p:nvPr/>
        </p:nvSpPr>
        <p:spPr>
          <a:xfrm>
            <a:off x="13464081" y="5649141"/>
            <a:ext cx="342900" cy="769441"/>
          </a:xfrm>
          <a:prstGeom prst="rect">
            <a:avLst/>
          </a:prstGeom>
          <a:noFill/>
        </p:spPr>
        <p:txBody>
          <a:bodyPr wrap="square" rtlCol="0">
            <a:spAutoFit/>
          </a:bodyPr>
          <a:lstStyle/>
          <a:p>
            <a:r>
              <a:rPr lang="en-US" sz="4400" b="1" dirty="0">
                <a:solidFill>
                  <a:srgbClr val="FF0000"/>
                </a:solidFill>
              </a:rPr>
              <a:t>?</a:t>
            </a:r>
            <a:endParaRPr lang="en-CA" sz="4400" b="1" dirty="0">
              <a:solidFill>
                <a:srgbClr val="FF0000"/>
              </a:solidFill>
            </a:endParaRPr>
          </a:p>
        </p:txBody>
      </p:sp>
      <p:pic>
        <p:nvPicPr>
          <p:cNvPr id="4" name="Picture 3">
            <a:extLst>
              <a:ext uri="{FF2B5EF4-FFF2-40B4-BE49-F238E27FC236}">
                <a16:creationId xmlns:a16="http://schemas.microsoft.com/office/drawing/2014/main" id="{8CCBDADD-C201-4A72-82DB-C46DF57FE0BC}"/>
              </a:ext>
            </a:extLst>
          </p:cNvPr>
          <p:cNvPicPr>
            <a:picLocks noChangeAspect="1"/>
          </p:cNvPicPr>
          <p:nvPr/>
        </p:nvPicPr>
        <p:blipFill>
          <a:blip r:embed="rId4"/>
          <a:stretch>
            <a:fillRect/>
          </a:stretch>
        </p:blipFill>
        <p:spPr>
          <a:xfrm>
            <a:off x="7318574" y="2899362"/>
            <a:ext cx="9540633" cy="5149125"/>
          </a:xfrm>
          <a:prstGeom prst="rect">
            <a:avLst/>
          </a:prstGeom>
        </p:spPr>
      </p:pic>
      <p:sp>
        <p:nvSpPr>
          <p:cNvPr id="3" name="Oval 2">
            <a:extLst>
              <a:ext uri="{FF2B5EF4-FFF2-40B4-BE49-F238E27FC236}">
                <a16:creationId xmlns:a16="http://schemas.microsoft.com/office/drawing/2014/main" id="{2E2A784A-3B92-4170-A82B-7E29A3C0D441}"/>
              </a:ext>
            </a:extLst>
          </p:cNvPr>
          <p:cNvSpPr/>
          <p:nvPr/>
        </p:nvSpPr>
        <p:spPr>
          <a:xfrm>
            <a:off x="346450" y="2176669"/>
            <a:ext cx="219607" cy="2181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3" name="Content Placeholder 5">
            <a:extLst>
              <a:ext uri="{FF2B5EF4-FFF2-40B4-BE49-F238E27FC236}">
                <a16:creationId xmlns:a16="http://schemas.microsoft.com/office/drawing/2014/main" id="{42EEF4F6-AECA-460A-9EBD-9232FADBD4EF}"/>
              </a:ext>
            </a:extLst>
          </p:cNvPr>
          <p:cNvGraphicFramePr>
            <a:graphicFrameLocks/>
          </p:cNvGraphicFramePr>
          <p:nvPr>
            <p:extLst>
              <p:ext uri="{D42A27DB-BD31-4B8C-83A1-F6EECF244321}">
                <p14:modId xmlns:p14="http://schemas.microsoft.com/office/powerpoint/2010/main" val="1058266874"/>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20393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83292E-6 5E-6 L -0.00036 0.07276 " pathEditMode="relative" rAng="0" ptsTypes="AA">
                                      <p:cBhvr>
                                        <p:cTn id="11" dur="2000" fill="hold"/>
                                        <p:tgtEl>
                                          <p:spTgt spid="3"/>
                                        </p:tgtEl>
                                        <p:attrNameLst>
                                          <p:attrName>ppt_x</p:attrName>
                                          <p:attrName>ppt_y</p:attrName>
                                        </p:attrNameLst>
                                      </p:cBhvr>
                                      <p:rCtr x="-18" y="363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0.00036 0.07276 L -0.00018 0.14372 " pathEditMode="relative" rAng="0" ptsTypes="AA">
                                      <p:cBhvr>
                                        <p:cTn id="15" dur="2000" fill="hold"/>
                                        <p:tgtEl>
                                          <p:spTgt spid="3"/>
                                        </p:tgtEl>
                                        <p:attrNameLst>
                                          <p:attrName>ppt_x</p:attrName>
                                          <p:attrName>ppt_y</p:attrName>
                                        </p:attrNameLst>
                                      </p:cBhvr>
                                      <p:rCtr x="9" y="3548"/>
                                    </p:animMotion>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3" nodeType="clickEffect">
                                  <p:stCondLst>
                                    <p:cond delay="0"/>
                                  </p:stCondLst>
                                  <p:childTnLst>
                                    <p:animMotion origin="layout" path="M -0.00018 0.14372 L -0.00018 0.20997 " pathEditMode="relative" rAng="0" ptsTypes="AA">
                                      <p:cBhvr>
                                        <p:cTn id="55" dur="2000" fill="hold"/>
                                        <p:tgtEl>
                                          <p:spTgt spid="3"/>
                                        </p:tgtEl>
                                        <p:attrNameLst>
                                          <p:attrName>ppt_x</p:attrName>
                                          <p:attrName>ppt_y</p:attrName>
                                        </p:attrNameLst>
                                      </p:cBhvr>
                                      <p:rCtr x="0" y="3304"/>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4" nodeType="clickEffect">
                                  <p:stCondLst>
                                    <p:cond delay="0"/>
                                  </p:stCondLst>
                                  <p:childTnLst>
                                    <p:animMotion origin="layout" path="M -0.00018 0.20997 L -4.83292E-6 0.27507 " pathEditMode="relative" rAng="0" ptsTypes="AA">
                                      <p:cBhvr>
                                        <p:cTn id="59" dur="2000" fill="hold"/>
                                        <p:tgtEl>
                                          <p:spTgt spid="3"/>
                                        </p:tgtEl>
                                        <p:attrNameLst>
                                          <p:attrName>ppt_x</p:attrName>
                                          <p:attrName>ppt_y</p:attrName>
                                        </p:attrNameLst>
                                      </p:cBhvr>
                                      <p:rCtr x="9" y="3255"/>
                                    </p:animMotion>
                                  </p:childTnLst>
                                </p:cTn>
                              </p:par>
                              <p:par>
                                <p:cTn id="60" presetID="10" presetClass="exit" presetSubtype="0" fill="hold" grpId="1"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2"/>
                                        </p:tgtEl>
                                      </p:cBhvr>
                                    </p:animEffect>
                                    <p:set>
                                      <p:cBhvr>
                                        <p:cTn id="92" dur="1" fill="hold">
                                          <p:stCondLst>
                                            <p:cond delay="499"/>
                                          </p:stCondLst>
                                        </p:cTn>
                                        <p:tgtEl>
                                          <p:spTgt spid="3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4"/>
                                        </p:tgtEl>
                                      </p:cBhvr>
                                    </p:animEffect>
                                    <p:set>
                                      <p:cBhvr>
                                        <p:cTn id="95" dur="1" fill="hold">
                                          <p:stCondLst>
                                            <p:cond delay="499"/>
                                          </p:stCondLst>
                                        </p:cTn>
                                        <p:tgtEl>
                                          <p:spTgt spid="3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par>
                          <p:cTn id="99" fill="hold">
                            <p:stCondLst>
                              <p:cond delay="2000"/>
                            </p:stCondLst>
                            <p:childTnLst>
                              <p:par>
                                <p:cTn id="100" presetID="16" presetClass="entr" presetSubtype="21" fill="hold" nodeType="after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barn(inVertical)">
                                      <p:cBhvr>
                                        <p:cTn id="102" dur="500"/>
                                        <p:tgtEl>
                                          <p:spTgt spid="4"/>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5" nodeType="clickEffect">
                                  <p:stCondLst>
                                    <p:cond delay="0"/>
                                  </p:stCondLst>
                                  <p:childTnLst>
                                    <p:animMotion origin="layout" path="M -4.83292E-6 0.27507 L -4.83292E-6 0.34717 " pathEditMode="relative" rAng="0" ptsTypes="AA">
                                      <p:cBhvr>
                                        <p:cTn id="106" dur="2000" fill="hold"/>
                                        <p:tgtEl>
                                          <p:spTgt spid="3"/>
                                        </p:tgtEl>
                                        <p:attrNameLst>
                                          <p:attrName>ppt_x</p:attrName>
                                          <p:attrName>ppt_y</p:attrName>
                                        </p:attrNameLst>
                                      </p:cBhvr>
                                      <p:rCtr x="0" y="3597"/>
                                    </p:animMotion>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6" nodeType="clickEffect">
                                  <p:stCondLst>
                                    <p:cond delay="0"/>
                                  </p:stCondLst>
                                  <p:childTnLst>
                                    <p:animMotion origin="layout" path="M -4.83292E-6 0.34717 L -0.00256 0.41342 " pathEditMode="relative" rAng="0" ptsTypes="AA">
                                      <p:cBhvr>
                                        <p:cTn id="110" dur="2000" fill="hold"/>
                                        <p:tgtEl>
                                          <p:spTgt spid="3"/>
                                        </p:tgtEl>
                                        <p:attrNameLst>
                                          <p:attrName>ppt_x</p:attrName>
                                          <p:attrName>ppt_y</p:attrName>
                                        </p:attrNameLst>
                                      </p:cBhvr>
                                      <p:rCtr x="-128" y="3304"/>
                                    </p:animMotion>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grpId="7" nodeType="clickEffect">
                                  <p:stCondLst>
                                    <p:cond delay="0"/>
                                  </p:stCondLst>
                                  <p:childTnLst>
                                    <p:animMotion origin="layout" path="M -0.00256 0.41342 L -0.00256 0.54249 " pathEditMode="relative" rAng="0" ptsTypes="AA">
                                      <p:cBhvr>
                                        <p:cTn id="114" dur="2000" fill="hold"/>
                                        <p:tgtEl>
                                          <p:spTgt spid="3"/>
                                        </p:tgtEl>
                                        <p:attrNameLst>
                                          <p:attrName>ppt_x</p:attrName>
                                          <p:attrName>ppt_y</p:attrName>
                                        </p:attrNameLst>
                                      </p:cBhvr>
                                      <p:rCtr x="0" y="64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2" grpId="1"/>
      <p:bldP spid="14" grpId="0"/>
      <p:bldP spid="14" grpId="1"/>
      <p:bldP spid="16" grpId="0"/>
      <p:bldP spid="16" grpId="1"/>
      <p:bldP spid="18" grpId="0"/>
      <p:bldP spid="18" grpId="1"/>
      <p:bldP spid="20" grpId="0"/>
      <p:bldP spid="20" grpId="1"/>
      <p:bldP spid="32" grpId="0"/>
      <p:bldP spid="32" grpId="1"/>
      <p:bldP spid="34" grpId="0"/>
      <p:bldP spid="34" grpId="1"/>
      <p:bldP spid="3" grpId="0" animBg="1"/>
      <p:bldP spid="3" grpId="1" animBg="1"/>
      <p:bldP spid="3" grpId="2" animBg="1"/>
      <p:bldP spid="3" grpId="3" animBg="1"/>
      <p:bldP spid="3" grpId="4" animBg="1"/>
      <p:bldP spid="3" grpId="5" animBg="1"/>
      <p:bldP spid="3" grpId="6" animBg="1"/>
      <p:bldP spid="3" grpId="7"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9A5D5C-3A1C-491B-B8D1-E428307B1A8F}"/>
              </a:ext>
            </a:extLst>
          </p:cNvPr>
          <p:cNvSpPr txBox="1"/>
          <p:nvPr/>
        </p:nvSpPr>
        <p:spPr>
          <a:xfrm>
            <a:off x="1637735" y="656588"/>
            <a:ext cx="13757609"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Supervisory Control Theory (SCT)</a:t>
            </a:r>
          </a:p>
        </p:txBody>
      </p:sp>
      <p:sp>
        <p:nvSpPr>
          <p:cNvPr id="16" name="TextBox 15">
            <a:extLst>
              <a:ext uri="{FF2B5EF4-FFF2-40B4-BE49-F238E27FC236}">
                <a16:creationId xmlns:a16="http://schemas.microsoft.com/office/drawing/2014/main" id="{AF4D76BC-5B9D-4FE6-83A2-683EFA12AD67}"/>
              </a:ext>
            </a:extLst>
          </p:cNvPr>
          <p:cNvSpPr txBox="1"/>
          <p:nvPr/>
        </p:nvSpPr>
        <p:spPr>
          <a:xfrm>
            <a:off x="2246361" y="2350800"/>
            <a:ext cx="12940031" cy="4832092"/>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rgbClr val="00B050"/>
                </a:solidFill>
                <a:latin typeface="Times New Roman" panose="02020603050405020304" pitchFamily="18" charset="0"/>
                <a:cs typeface="Times New Roman" panose="02020603050405020304" pitchFamily="18" charset="0"/>
              </a:rPr>
              <a:t>Systematic development</a:t>
            </a:r>
          </a:p>
          <a:p>
            <a:pPr marL="571500" indent="-571500">
              <a:buFont typeface="Arial" panose="020B0604020202020204" pitchFamily="34" charset="0"/>
              <a:buChar char="•"/>
            </a:pPr>
            <a:r>
              <a:rPr lang="en-US" sz="4400" b="1" dirty="0">
                <a:solidFill>
                  <a:srgbClr val="00B050"/>
                </a:solidFill>
                <a:latin typeface="Times New Roman" panose="02020603050405020304" pitchFamily="18" charset="0"/>
                <a:cs typeface="Times New Roman" panose="02020603050405020304" pitchFamily="18" charset="0"/>
              </a:rPr>
              <a:t>Guaranteed to covers all possible scenarios</a:t>
            </a:r>
          </a:p>
          <a:p>
            <a:pPr marL="571500" indent="-571500">
              <a:buFont typeface="Arial" panose="020B0604020202020204" pitchFamily="34" charset="0"/>
              <a:buChar char="•"/>
            </a:pPr>
            <a:r>
              <a:rPr lang="en-US" sz="4400" b="1" dirty="0">
                <a:solidFill>
                  <a:srgbClr val="00B050"/>
                </a:solidFill>
                <a:latin typeface="Times New Roman" panose="02020603050405020304" pitchFamily="18" charset="0"/>
                <a:cs typeface="Times New Roman" panose="02020603050405020304" pitchFamily="18" charset="0"/>
              </a:rPr>
              <a:t>In case of an event: provides an operation solution </a:t>
            </a:r>
          </a:p>
          <a:p>
            <a:pPr marL="571500" indent="-571500">
              <a:buFont typeface="Arial" panose="020B0604020202020204" pitchFamily="34" charset="0"/>
              <a:buChar char="•"/>
            </a:pPr>
            <a:r>
              <a:rPr lang="en-US" sz="4400" b="1" dirty="0">
                <a:solidFill>
                  <a:srgbClr val="00B050"/>
                </a:solidFill>
                <a:latin typeface="Times New Roman" panose="02020603050405020304" pitchFamily="18" charset="0"/>
                <a:cs typeface="Times New Roman" panose="02020603050405020304" pitchFamily="18" charset="0"/>
              </a:rPr>
              <a:t>Non-blocking</a:t>
            </a:r>
          </a:p>
          <a:p>
            <a:pPr marL="571500" indent="-571500">
              <a:buFont typeface="Arial" panose="020B0604020202020204" pitchFamily="34" charset="0"/>
              <a:buChar char="•"/>
            </a:pPr>
            <a:r>
              <a:rPr lang="en-US" sz="4400" b="1" dirty="0">
                <a:solidFill>
                  <a:srgbClr val="00B050"/>
                </a:solidFill>
                <a:latin typeface="Times New Roman" panose="02020603050405020304" pitchFamily="18" charset="0"/>
                <a:cs typeface="Times New Roman" panose="02020603050405020304" pitchFamily="18" charset="0"/>
              </a:rPr>
              <a:t>Non-conflicting</a:t>
            </a:r>
          </a:p>
          <a:p>
            <a:pPr marL="571500" indent="-571500">
              <a:buFont typeface="Arial" panose="020B0604020202020204" pitchFamily="34" charset="0"/>
              <a:buChar char="•"/>
            </a:pPr>
            <a:r>
              <a:rPr lang="en-US" sz="4400" b="1" dirty="0">
                <a:solidFill>
                  <a:srgbClr val="00B050"/>
                </a:solidFill>
                <a:latin typeface="Times New Roman" panose="02020603050405020304" pitchFamily="18" charset="0"/>
                <a:cs typeface="Times New Roman" panose="02020603050405020304" pitchFamily="18" charset="0"/>
              </a:rPr>
              <a:t>Scalable</a:t>
            </a:r>
          </a:p>
          <a:p>
            <a:pPr marL="571500" indent="-571500">
              <a:buFont typeface="Arial" panose="020B0604020202020204" pitchFamily="34" charset="0"/>
              <a:buChar char="•"/>
            </a:pPr>
            <a:r>
              <a:rPr lang="en-US" sz="4400" b="1" dirty="0">
                <a:solidFill>
                  <a:srgbClr val="00B050"/>
                </a:solidFill>
                <a:latin typeface="Times New Roman" panose="02020603050405020304" pitchFamily="18" charset="0"/>
                <a:cs typeface="Times New Roman" panose="02020603050405020304" pitchFamily="18" charset="0"/>
              </a:rPr>
              <a:t>Automated solution!</a:t>
            </a:r>
          </a:p>
        </p:txBody>
      </p:sp>
      <p:grpSp>
        <p:nvGrpSpPr>
          <p:cNvPr id="21" name="Group 20">
            <a:extLst>
              <a:ext uri="{FF2B5EF4-FFF2-40B4-BE49-F238E27FC236}">
                <a16:creationId xmlns:a16="http://schemas.microsoft.com/office/drawing/2014/main" id="{958A97B3-FF9A-48DC-AB51-4C0AB460F94D}"/>
              </a:ext>
            </a:extLst>
          </p:cNvPr>
          <p:cNvGrpSpPr/>
          <p:nvPr/>
        </p:nvGrpSpPr>
        <p:grpSpPr>
          <a:xfrm>
            <a:off x="177799" y="8914684"/>
            <a:ext cx="711200" cy="694026"/>
            <a:chOff x="177799" y="8914684"/>
            <a:chExt cx="711200" cy="694026"/>
          </a:xfrm>
        </p:grpSpPr>
        <p:sp>
          <p:nvSpPr>
            <p:cNvPr id="22" name="Oval 21">
              <a:extLst>
                <a:ext uri="{FF2B5EF4-FFF2-40B4-BE49-F238E27FC236}">
                  <a16:creationId xmlns:a16="http://schemas.microsoft.com/office/drawing/2014/main" id="{9E5AE912-B21E-4050-998D-77457E0E7BB4}"/>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2E0EFE7B-F9FD-4D22-A580-512CE70F4F89}"/>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14</a:t>
              </a:r>
              <a:endParaRPr lang="en-CA" sz="3600" b="1" dirty="0">
                <a:latin typeface="Times New Roman" panose="02020603050405020304" pitchFamily="18" charset="0"/>
                <a:cs typeface="Times New Roman" panose="02020603050405020304" pitchFamily="18" charset="0"/>
              </a:endParaRPr>
            </a:p>
          </p:txBody>
        </p:sp>
      </p:grpSp>
      <p:graphicFrame>
        <p:nvGraphicFramePr>
          <p:cNvPr id="2" name="Content Placeholder 5">
            <a:extLst>
              <a:ext uri="{FF2B5EF4-FFF2-40B4-BE49-F238E27FC236}">
                <a16:creationId xmlns:a16="http://schemas.microsoft.com/office/drawing/2014/main" id="{292AD65D-8990-49AD-8812-65F49604C660}"/>
              </a:ext>
            </a:extLst>
          </p:cNvPr>
          <p:cNvGraphicFramePr>
            <a:graphicFrameLocks/>
          </p:cNvGraphicFramePr>
          <p:nvPr>
            <p:extLst>
              <p:ext uri="{D42A27DB-BD31-4B8C-83A1-F6EECF244321}">
                <p14:modId xmlns:p14="http://schemas.microsoft.com/office/powerpoint/2010/main" val="1882591267"/>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40155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9A5D5C-3A1C-491B-B8D1-E428307B1A8F}"/>
              </a:ext>
            </a:extLst>
          </p:cNvPr>
          <p:cNvSpPr txBox="1"/>
          <p:nvPr/>
        </p:nvSpPr>
        <p:spPr>
          <a:xfrm>
            <a:off x="5720272" y="564676"/>
            <a:ext cx="6619164" cy="830997"/>
          </a:xfrm>
          <a:prstGeom prst="rect">
            <a:avLst/>
          </a:prstGeom>
          <a:noFill/>
        </p:spPr>
        <p:txBody>
          <a:bodyPr wrap="square" rtlCol="0">
            <a:spAutoFit/>
          </a:bodyPr>
          <a:lstStyle/>
          <a:p>
            <a:pPr algn="ctr"/>
            <a:r>
              <a:rPr lang="en-US" sz="4800" b="1" dirty="0">
                <a:solidFill>
                  <a:srgbClr val="00B0F0"/>
                </a:solidFill>
                <a:latin typeface="Times New Roman" panose="02020603050405020304" pitchFamily="18" charset="0"/>
                <a:cs typeface="Times New Roman" panose="02020603050405020304" pitchFamily="18" charset="0"/>
              </a:rPr>
              <a:t>SCT-based SC System</a:t>
            </a:r>
          </a:p>
        </p:txBody>
      </p:sp>
      <p:sp>
        <p:nvSpPr>
          <p:cNvPr id="9" name="TextBox 8">
            <a:extLst>
              <a:ext uri="{FF2B5EF4-FFF2-40B4-BE49-F238E27FC236}">
                <a16:creationId xmlns:a16="http://schemas.microsoft.com/office/drawing/2014/main" id="{5BE6F150-8D14-4FA0-9CD2-2D4C42CD4EB7}"/>
              </a:ext>
            </a:extLst>
          </p:cNvPr>
          <p:cNvSpPr txBox="1"/>
          <p:nvPr/>
        </p:nvSpPr>
        <p:spPr>
          <a:xfrm>
            <a:off x="230336" y="1198691"/>
            <a:ext cx="4305682" cy="1200329"/>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Multiple-Microgrid Model</a:t>
            </a:r>
          </a:p>
        </p:txBody>
      </p:sp>
      <p:sp>
        <p:nvSpPr>
          <p:cNvPr id="10" name="TextBox 9">
            <a:extLst>
              <a:ext uri="{FF2B5EF4-FFF2-40B4-BE49-F238E27FC236}">
                <a16:creationId xmlns:a16="http://schemas.microsoft.com/office/drawing/2014/main" id="{BA8B0C01-9F07-4C12-9234-02A0F091070E}"/>
              </a:ext>
            </a:extLst>
          </p:cNvPr>
          <p:cNvSpPr txBox="1"/>
          <p:nvPr/>
        </p:nvSpPr>
        <p:spPr>
          <a:xfrm>
            <a:off x="373643" y="6670259"/>
            <a:ext cx="3732871" cy="1200329"/>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Proposed Control </a:t>
            </a:r>
          </a:p>
          <a:p>
            <a:pPr algn="ctr"/>
            <a:r>
              <a:rPr lang="en-US" sz="3600" b="1" dirty="0">
                <a:latin typeface="Times New Roman" panose="02020603050405020304" pitchFamily="18" charset="0"/>
                <a:cs typeface="Times New Roman" panose="02020603050405020304" pitchFamily="18" charset="0"/>
              </a:rPr>
              <a:t>Strategy</a:t>
            </a:r>
          </a:p>
        </p:txBody>
      </p:sp>
      <p:sp>
        <p:nvSpPr>
          <p:cNvPr id="4" name="Arrow: Down 3">
            <a:extLst>
              <a:ext uri="{FF2B5EF4-FFF2-40B4-BE49-F238E27FC236}">
                <a16:creationId xmlns:a16="http://schemas.microsoft.com/office/drawing/2014/main" id="{B1584544-5257-43DD-974A-85D2BB14E7F7}"/>
              </a:ext>
            </a:extLst>
          </p:cNvPr>
          <p:cNvSpPr/>
          <p:nvPr/>
        </p:nvSpPr>
        <p:spPr>
          <a:xfrm>
            <a:off x="1799537" y="2327155"/>
            <a:ext cx="914400" cy="12889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3E20250-7EE0-477E-9EB2-915282BD90A9}"/>
              </a:ext>
            </a:extLst>
          </p:cNvPr>
          <p:cNvSpPr/>
          <p:nvPr/>
        </p:nvSpPr>
        <p:spPr>
          <a:xfrm rot="10800000">
            <a:off x="1757048" y="5105090"/>
            <a:ext cx="914400" cy="14876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463801-9C5B-4367-B1A0-F768C93C06EF}"/>
              </a:ext>
            </a:extLst>
          </p:cNvPr>
          <p:cNvSpPr txBox="1"/>
          <p:nvPr/>
        </p:nvSpPr>
        <p:spPr>
          <a:xfrm>
            <a:off x="798026" y="3626192"/>
            <a:ext cx="2925139" cy="1446550"/>
          </a:xfrm>
          <a:prstGeom prst="rect">
            <a:avLst/>
          </a:prstGeom>
          <a:noFill/>
          <a:ln>
            <a:solidFill>
              <a:schemeClr val="bg2">
                <a:lumMod val="10000"/>
              </a:schemeClr>
            </a:solidFill>
          </a:ln>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SCT-based design tool</a:t>
            </a:r>
            <a:endParaRPr lang="en-US" sz="2400" b="1" dirty="0">
              <a:latin typeface="Times New Roman" panose="02020603050405020304" pitchFamily="18" charset="0"/>
              <a:cs typeface="Times New Roman" panose="02020603050405020304" pitchFamily="18" charset="0"/>
            </a:endParaRPr>
          </a:p>
        </p:txBody>
      </p:sp>
      <p:sp>
        <p:nvSpPr>
          <p:cNvPr id="15" name="Arrow: Down 14">
            <a:extLst>
              <a:ext uri="{FF2B5EF4-FFF2-40B4-BE49-F238E27FC236}">
                <a16:creationId xmlns:a16="http://schemas.microsoft.com/office/drawing/2014/main" id="{2F38B19D-61BB-4A52-8538-F49C226B84B6}"/>
              </a:ext>
            </a:extLst>
          </p:cNvPr>
          <p:cNvSpPr/>
          <p:nvPr/>
        </p:nvSpPr>
        <p:spPr>
          <a:xfrm rot="16200000">
            <a:off x="4078818" y="3709935"/>
            <a:ext cx="914400" cy="14876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58A97B3-FF9A-48DC-AB51-4C0AB460F94D}"/>
              </a:ext>
            </a:extLst>
          </p:cNvPr>
          <p:cNvGrpSpPr/>
          <p:nvPr/>
        </p:nvGrpSpPr>
        <p:grpSpPr>
          <a:xfrm>
            <a:off x="177799" y="8914684"/>
            <a:ext cx="711200" cy="694026"/>
            <a:chOff x="177799" y="8914684"/>
            <a:chExt cx="711200" cy="694026"/>
          </a:xfrm>
        </p:grpSpPr>
        <p:sp>
          <p:nvSpPr>
            <p:cNvPr id="22" name="Oval 21">
              <a:extLst>
                <a:ext uri="{FF2B5EF4-FFF2-40B4-BE49-F238E27FC236}">
                  <a16:creationId xmlns:a16="http://schemas.microsoft.com/office/drawing/2014/main" id="{9E5AE912-B21E-4050-998D-77457E0E7BB4}"/>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2E0EFE7B-F9FD-4D22-A580-512CE70F4F89}"/>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15</a:t>
              </a:r>
              <a:endParaRPr lang="en-CA" sz="3600" b="1"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980B7A38-EE24-4CC6-92C8-91878E4ECB27}"/>
              </a:ext>
            </a:extLst>
          </p:cNvPr>
          <p:cNvPicPr>
            <a:picLocks noChangeAspect="1"/>
          </p:cNvPicPr>
          <p:nvPr/>
        </p:nvPicPr>
        <p:blipFill>
          <a:blip r:embed="rId3"/>
          <a:stretch>
            <a:fillRect/>
          </a:stretch>
        </p:blipFill>
        <p:spPr>
          <a:xfrm>
            <a:off x="5381239" y="2510224"/>
            <a:ext cx="7251460" cy="4131359"/>
          </a:xfrm>
          <a:prstGeom prst="rect">
            <a:avLst/>
          </a:prstGeom>
          <a:ln>
            <a:solidFill>
              <a:schemeClr val="tx1"/>
            </a:solidFill>
          </a:ln>
        </p:spPr>
      </p:pic>
      <p:pic>
        <p:nvPicPr>
          <p:cNvPr id="11" name="Picture 10">
            <a:extLst>
              <a:ext uri="{FF2B5EF4-FFF2-40B4-BE49-F238E27FC236}">
                <a16:creationId xmlns:a16="http://schemas.microsoft.com/office/drawing/2014/main" id="{C9A66F50-4810-4022-9CA6-6C84B7283107}"/>
              </a:ext>
            </a:extLst>
          </p:cNvPr>
          <p:cNvPicPr>
            <a:picLocks noChangeAspect="1"/>
          </p:cNvPicPr>
          <p:nvPr/>
        </p:nvPicPr>
        <p:blipFill>
          <a:blip r:embed="rId4"/>
          <a:stretch>
            <a:fillRect/>
          </a:stretch>
        </p:blipFill>
        <p:spPr>
          <a:xfrm>
            <a:off x="5361473" y="6042389"/>
            <a:ext cx="3380953" cy="3171592"/>
          </a:xfrm>
          <a:prstGeom prst="rect">
            <a:avLst/>
          </a:prstGeom>
          <a:ln>
            <a:solidFill>
              <a:schemeClr val="tx1"/>
            </a:solidFill>
          </a:ln>
        </p:spPr>
      </p:pic>
      <p:pic>
        <p:nvPicPr>
          <p:cNvPr id="14" name="Picture 13">
            <a:extLst>
              <a:ext uri="{FF2B5EF4-FFF2-40B4-BE49-F238E27FC236}">
                <a16:creationId xmlns:a16="http://schemas.microsoft.com/office/drawing/2014/main" id="{37DB2E13-8009-47E5-ADD1-36C4F3A9C95B}"/>
              </a:ext>
            </a:extLst>
          </p:cNvPr>
          <p:cNvPicPr>
            <a:picLocks noChangeAspect="1"/>
          </p:cNvPicPr>
          <p:nvPr/>
        </p:nvPicPr>
        <p:blipFill>
          <a:blip r:embed="rId5"/>
          <a:stretch>
            <a:fillRect/>
          </a:stretch>
        </p:blipFill>
        <p:spPr>
          <a:xfrm>
            <a:off x="8880526" y="6050802"/>
            <a:ext cx="5030948" cy="3154766"/>
          </a:xfrm>
          <a:prstGeom prst="rect">
            <a:avLst/>
          </a:prstGeom>
          <a:ln>
            <a:solidFill>
              <a:schemeClr val="tx1"/>
            </a:solidFill>
          </a:ln>
        </p:spPr>
      </p:pic>
      <p:sp>
        <p:nvSpPr>
          <p:cNvPr id="3" name="Oval 2">
            <a:extLst>
              <a:ext uri="{FF2B5EF4-FFF2-40B4-BE49-F238E27FC236}">
                <a16:creationId xmlns:a16="http://schemas.microsoft.com/office/drawing/2014/main" id="{7C448712-463D-42BF-A324-33BE94E7C324}"/>
              </a:ext>
            </a:extLst>
          </p:cNvPr>
          <p:cNvSpPr/>
          <p:nvPr/>
        </p:nvSpPr>
        <p:spPr>
          <a:xfrm>
            <a:off x="6741573" y="4257132"/>
            <a:ext cx="395785" cy="38213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CA146A83-3340-4B28-A643-267E83DD5CBB}"/>
              </a:ext>
            </a:extLst>
          </p:cNvPr>
          <p:cNvSpPr txBox="1"/>
          <p:nvPr/>
        </p:nvSpPr>
        <p:spPr>
          <a:xfrm>
            <a:off x="5989504" y="7926826"/>
            <a:ext cx="2151376" cy="461665"/>
          </a:xfrm>
          <a:prstGeom prst="rect">
            <a:avLst/>
          </a:prstGeom>
          <a:noFill/>
        </p:spPr>
        <p:txBody>
          <a:bodyPr wrap="square" rtlCol="0">
            <a:spAutoFit/>
          </a:bodyPr>
          <a:lstStyle/>
          <a:p>
            <a:r>
              <a:rPr lang="en-CA" sz="2400" b="1" dirty="0">
                <a:solidFill>
                  <a:srgbClr val="00B050"/>
                </a:solidFill>
                <a:latin typeface="Times New Roman" panose="02020603050405020304" pitchFamily="18" charset="0"/>
                <a:cs typeface="Times New Roman" panose="02020603050405020304" pitchFamily="18" charset="0"/>
              </a:rPr>
              <a:t>Storage system</a:t>
            </a:r>
          </a:p>
        </p:txBody>
      </p:sp>
      <p:pic>
        <p:nvPicPr>
          <p:cNvPr id="25" name="Picture 24">
            <a:extLst>
              <a:ext uri="{FF2B5EF4-FFF2-40B4-BE49-F238E27FC236}">
                <a16:creationId xmlns:a16="http://schemas.microsoft.com/office/drawing/2014/main" id="{2180289C-1D35-4FDD-AFE9-E43D7DD4257F}"/>
              </a:ext>
            </a:extLst>
          </p:cNvPr>
          <p:cNvPicPr>
            <a:picLocks noChangeAspect="1"/>
          </p:cNvPicPr>
          <p:nvPr/>
        </p:nvPicPr>
        <p:blipFill>
          <a:blip r:embed="rId6"/>
          <a:stretch>
            <a:fillRect/>
          </a:stretch>
        </p:blipFill>
        <p:spPr>
          <a:xfrm>
            <a:off x="6367817" y="7140951"/>
            <a:ext cx="1447800" cy="781050"/>
          </a:xfrm>
          <a:prstGeom prst="rect">
            <a:avLst/>
          </a:prstGeom>
        </p:spPr>
      </p:pic>
      <p:pic>
        <p:nvPicPr>
          <p:cNvPr id="26" name="Picture 25">
            <a:extLst>
              <a:ext uri="{FF2B5EF4-FFF2-40B4-BE49-F238E27FC236}">
                <a16:creationId xmlns:a16="http://schemas.microsoft.com/office/drawing/2014/main" id="{2341B0DE-0B62-4C45-AAAA-862E1C74DF22}"/>
              </a:ext>
            </a:extLst>
          </p:cNvPr>
          <p:cNvPicPr>
            <a:picLocks noChangeAspect="1"/>
          </p:cNvPicPr>
          <p:nvPr/>
        </p:nvPicPr>
        <p:blipFill>
          <a:blip r:embed="rId7"/>
          <a:stretch>
            <a:fillRect/>
          </a:stretch>
        </p:blipFill>
        <p:spPr>
          <a:xfrm>
            <a:off x="6370631" y="7134300"/>
            <a:ext cx="1533525" cy="847725"/>
          </a:xfrm>
          <a:prstGeom prst="rect">
            <a:avLst/>
          </a:prstGeom>
        </p:spPr>
      </p:pic>
      <p:sp>
        <p:nvSpPr>
          <p:cNvPr id="27" name="TextBox 26">
            <a:extLst>
              <a:ext uri="{FF2B5EF4-FFF2-40B4-BE49-F238E27FC236}">
                <a16:creationId xmlns:a16="http://schemas.microsoft.com/office/drawing/2014/main" id="{64161001-A59D-44BA-B19C-55E71C312199}"/>
              </a:ext>
            </a:extLst>
          </p:cNvPr>
          <p:cNvSpPr txBox="1"/>
          <p:nvPr/>
        </p:nvSpPr>
        <p:spPr>
          <a:xfrm>
            <a:off x="4601654" y="7224257"/>
            <a:ext cx="1370070" cy="646331"/>
          </a:xfrm>
          <a:prstGeom prst="rect">
            <a:avLst/>
          </a:prstGeom>
          <a:noFill/>
        </p:spPr>
        <p:txBody>
          <a:bodyPr wrap="square" rtlCol="0">
            <a:spAutoFit/>
          </a:bodyPr>
          <a:lstStyle/>
          <a:p>
            <a:pPr algn="ctr"/>
            <a:r>
              <a:rPr lang="en-CA" sz="3600" b="1" dirty="0">
                <a:solidFill>
                  <a:srgbClr val="FF0000"/>
                </a:solidFill>
                <a:latin typeface="Times New Roman" panose="02020603050405020304" pitchFamily="18" charset="0"/>
                <a:cs typeface="Times New Roman" panose="02020603050405020304" pitchFamily="18" charset="0"/>
              </a:rPr>
              <a:t>SOC</a:t>
            </a:r>
          </a:p>
        </p:txBody>
      </p:sp>
      <p:cxnSp>
        <p:nvCxnSpPr>
          <p:cNvPr id="28" name="Straight Arrow Connector 27">
            <a:extLst>
              <a:ext uri="{FF2B5EF4-FFF2-40B4-BE49-F238E27FC236}">
                <a16:creationId xmlns:a16="http://schemas.microsoft.com/office/drawing/2014/main" id="{A02ECCC9-48B1-4EA2-8FAA-18085A614D1D}"/>
              </a:ext>
            </a:extLst>
          </p:cNvPr>
          <p:cNvCxnSpPr/>
          <p:nvPr/>
        </p:nvCxnSpPr>
        <p:spPr>
          <a:xfrm flipV="1">
            <a:off x="6004324" y="7123561"/>
            <a:ext cx="0" cy="8195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67164-A4E5-405B-BCA6-9D273B74DD70}"/>
              </a:ext>
            </a:extLst>
          </p:cNvPr>
          <p:cNvCxnSpPr>
            <a:stCxn id="3" idx="4"/>
          </p:cNvCxnSpPr>
          <p:nvPr/>
        </p:nvCxnSpPr>
        <p:spPr>
          <a:xfrm>
            <a:off x="6939466" y="4639269"/>
            <a:ext cx="19510" cy="248429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FF6BE39-A717-4782-99B0-12586D61A4F3}"/>
              </a:ext>
            </a:extLst>
          </p:cNvPr>
          <p:cNvSpPr/>
          <p:nvPr/>
        </p:nvSpPr>
        <p:spPr>
          <a:xfrm>
            <a:off x="7869897" y="3940034"/>
            <a:ext cx="395785" cy="38213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0" name="Straight Arrow Connector 29">
            <a:extLst>
              <a:ext uri="{FF2B5EF4-FFF2-40B4-BE49-F238E27FC236}">
                <a16:creationId xmlns:a16="http://schemas.microsoft.com/office/drawing/2014/main" id="{032F3695-D718-44E7-A611-EC3A6151694E}"/>
              </a:ext>
            </a:extLst>
          </p:cNvPr>
          <p:cNvCxnSpPr>
            <a:cxnSpLocks/>
          </p:cNvCxnSpPr>
          <p:nvPr/>
        </p:nvCxnSpPr>
        <p:spPr>
          <a:xfrm>
            <a:off x="8079117" y="4305164"/>
            <a:ext cx="716315" cy="283578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23934447-F4AA-468F-9D7E-7BC67314B1B6}"/>
              </a:ext>
            </a:extLst>
          </p:cNvPr>
          <p:cNvSpPr/>
          <p:nvPr/>
        </p:nvSpPr>
        <p:spPr>
          <a:xfrm>
            <a:off x="7881224" y="2709701"/>
            <a:ext cx="395785" cy="38213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1" name="Straight Arrow Connector 40">
            <a:extLst>
              <a:ext uri="{FF2B5EF4-FFF2-40B4-BE49-F238E27FC236}">
                <a16:creationId xmlns:a16="http://schemas.microsoft.com/office/drawing/2014/main" id="{E29DA934-835B-43BF-8119-EAFF7815C40A}"/>
              </a:ext>
            </a:extLst>
          </p:cNvPr>
          <p:cNvCxnSpPr>
            <a:cxnSpLocks/>
          </p:cNvCxnSpPr>
          <p:nvPr/>
        </p:nvCxnSpPr>
        <p:spPr>
          <a:xfrm flipH="1">
            <a:off x="7468346" y="3091838"/>
            <a:ext cx="615443" cy="393188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E62944DE-C3FE-494F-A8B8-1C0F8040C95C}"/>
              </a:ext>
            </a:extLst>
          </p:cNvPr>
          <p:cNvSpPr/>
          <p:nvPr/>
        </p:nvSpPr>
        <p:spPr>
          <a:xfrm>
            <a:off x="10135648" y="3131288"/>
            <a:ext cx="395785" cy="38213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1" name="Straight Arrow Connector 50">
            <a:extLst>
              <a:ext uri="{FF2B5EF4-FFF2-40B4-BE49-F238E27FC236}">
                <a16:creationId xmlns:a16="http://schemas.microsoft.com/office/drawing/2014/main" id="{DCFDEAD1-F363-4061-8862-D3D61338C37C}"/>
              </a:ext>
            </a:extLst>
          </p:cNvPr>
          <p:cNvCxnSpPr>
            <a:cxnSpLocks/>
          </p:cNvCxnSpPr>
          <p:nvPr/>
        </p:nvCxnSpPr>
        <p:spPr>
          <a:xfrm flipH="1">
            <a:off x="9284140" y="3513425"/>
            <a:ext cx="1026413" cy="361013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051ADFA1-EC00-4721-911A-0C5B51567C85}"/>
              </a:ext>
            </a:extLst>
          </p:cNvPr>
          <p:cNvPicPr>
            <a:picLocks noChangeAspect="1"/>
          </p:cNvPicPr>
          <p:nvPr/>
        </p:nvPicPr>
        <p:blipFill>
          <a:blip r:embed="rId7"/>
          <a:stretch>
            <a:fillRect/>
          </a:stretch>
        </p:blipFill>
        <p:spPr>
          <a:xfrm>
            <a:off x="8672442" y="7309933"/>
            <a:ext cx="1533525" cy="847725"/>
          </a:xfrm>
          <a:prstGeom prst="rect">
            <a:avLst/>
          </a:prstGeom>
        </p:spPr>
      </p:pic>
      <p:pic>
        <p:nvPicPr>
          <p:cNvPr id="54" name="Picture 53">
            <a:extLst>
              <a:ext uri="{FF2B5EF4-FFF2-40B4-BE49-F238E27FC236}">
                <a16:creationId xmlns:a16="http://schemas.microsoft.com/office/drawing/2014/main" id="{7A1E6035-267E-4464-BBC5-709FD5D473BD}"/>
              </a:ext>
            </a:extLst>
          </p:cNvPr>
          <p:cNvPicPr>
            <a:picLocks noChangeAspect="1"/>
          </p:cNvPicPr>
          <p:nvPr/>
        </p:nvPicPr>
        <p:blipFill>
          <a:blip r:embed="rId8"/>
          <a:stretch>
            <a:fillRect/>
          </a:stretch>
        </p:blipFill>
        <p:spPr>
          <a:xfrm>
            <a:off x="6357242" y="6901896"/>
            <a:ext cx="1755129" cy="1312531"/>
          </a:xfrm>
          <a:prstGeom prst="rect">
            <a:avLst/>
          </a:prstGeom>
        </p:spPr>
      </p:pic>
      <p:sp>
        <p:nvSpPr>
          <p:cNvPr id="55" name="TextBox 54">
            <a:extLst>
              <a:ext uri="{FF2B5EF4-FFF2-40B4-BE49-F238E27FC236}">
                <a16:creationId xmlns:a16="http://schemas.microsoft.com/office/drawing/2014/main" id="{4D7CDB60-1DF0-4DF0-8181-437D2B362EFF}"/>
              </a:ext>
            </a:extLst>
          </p:cNvPr>
          <p:cNvSpPr txBox="1"/>
          <p:nvPr/>
        </p:nvSpPr>
        <p:spPr>
          <a:xfrm>
            <a:off x="9950134" y="7305020"/>
            <a:ext cx="1193804" cy="646331"/>
          </a:xfrm>
          <a:prstGeom prst="rect">
            <a:avLst/>
          </a:prstGeom>
          <a:noFill/>
        </p:spPr>
        <p:txBody>
          <a:bodyPr wrap="square" rtlCol="0">
            <a:spAutoFit/>
          </a:bodyPr>
          <a:lstStyle/>
          <a:p>
            <a:pPr algn="ctr"/>
            <a:r>
              <a:rPr lang="en-CA" sz="3600" b="1" dirty="0">
                <a:solidFill>
                  <a:srgbClr val="00B050"/>
                </a:solidFill>
                <a:latin typeface="Times New Roman" panose="02020603050405020304" pitchFamily="18" charset="0"/>
                <a:cs typeface="Times New Roman" panose="02020603050405020304" pitchFamily="18" charset="0"/>
              </a:rPr>
              <a:t>P-Q</a:t>
            </a:r>
          </a:p>
        </p:txBody>
      </p:sp>
      <p:sp>
        <p:nvSpPr>
          <p:cNvPr id="56" name="TextBox 55">
            <a:extLst>
              <a:ext uri="{FF2B5EF4-FFF2-40B4-BE49-F238E27FC236}">
                <a16:creationId xmlns:a16="http://schemas.microsoft.com/office/drawing/2014/main" id="{92CEFE3A-381D-42C4-AF2A-439A95418761}"/>
              </a:ext>
            </a:extLst>
          </p:cNvPr>
          <p:cNvSpPr txBox="1"/>
          <p:nvPr/>
        </p:nvSpPr>
        <p:spPr>
          <a:xfrm>
            <a:off x="9915082" y="7364260"/>
            <a:ext cx="1193804" cy="646331"/>
          </a:xfrm>
          <a:prstGeom prst="rect">
            <a:avLst/>
          </a:prstGeom>
          <a:noFill/>
        </p:spPr>
        <p:txBody>
          <a:bodyPr wrap="square" rtlCol="0">
            <a:spAutoFit/>
          </a:bodyPr>
          <a:lstStyle/>
          <a:p>
            <a:pPr algn="ctr"/>
            <a:r>
              <a:rPr lang="en-CA" sz="3600" b="1" dirty="0">
                <a:solidFill>
                  <a:srgbClr val="00B050"/>
                </a:solidFill>
                <a:latin typeface="Times New Roman" panose="02020603050405020304" pitchFamily="18" charset="0"/>
                <a:cs typeface="Times New Roman" panose="02020603050405020304" pitchFamily="18" charset="0"/>
              </a:rPr>
              <a:t>V-f</a:t>
            </a:r>
          </a:p>
        </p:txBody>
      </p:sp>
      <p:sp>
        <p:nvSpPr>
          <p:cNvPr id="57" name="TextBox 56">
            <a:extLst>
              <a:ext uri="{FF2B5EF4-FFF2-40B4-BE49-F238E27FC236}">
                <a16:creationId xmlns:a16="http://schemas.microsoft.com/office/drawing/2014/main" id="{E99A8EB8-0FF6-4884-B8B2-8EE4B2748922}"/>
              </a:ext>
            </a:extLst>
          </p:cNvPr>
          <p:cNvSpPr txBox="1"/>
          <p:nvPr/>
        </p:nvSpPr>
        <p:spPr>
          <a:xfrm>
            <a:off x="4795120" y="1736208"/>
            <a:ext cx="3317251" cy="461665"/>
          </a:xfrm>
          <a:prstGeom prst="rect">
            <a:avLst/>
          </a:prstGeom>
          <a:noFill/>
        </p:spPr>
        <p:txBody>
          <a:bodyPr wrap="square" rtlCol="0">
            <a:spAutoFit/>
          </a:bodyPr>
          <a:lstStyle/>
          <a:p>
            <a:pPr algn="ctr"/>
            <a:r>
              <a:rPr lang="en-CA" sz="2400" b="1" dirty="0">
                <a:solidFill>
                  <a:srgbClr val="FF0000"/>
                </a:solidFill>
                <a:latin typeface="Times New Roman" panose="02020603050405020304" pitchFamily="18" charset="0"/>
                <a:cs typeface="Times New Roman" panose="02020603050405020304" pitchFamily="18" charset="0"/>
              </a:rPr>
              <a:t>non-blocking</a:t>
            </a:r>
            <a:endParaRPr lang="en-CA" sz="3600" b="1" dirty="0">
              <a:solidFill>
                <a:srgbClr val="FF0000"/>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2FB857E7-F7D3-4CC9-B21A-BFFFE4966DF0}"/>
              </a:ext>
            </a:extLst>
          </p:cNvPr>
          <p:cNvSpPr txBox="1"/>
          <p:nvPr/>
        </p:nvSpPr>
        <p:spPr>
          <a:xfrm>
            <a:off x="4757113" y="6077977"/>
            <a:ext cx="3317251" cy="461665"/>
          </a:xfrm>
          <a:prstGeom prst="rect">
            <a:avLst/>
          </a:prstGeom>
          <a:noFill/>
        </p:spPr>
        <p:txBody>
          <a:bodyPr wrap="square" rtlCol="0">
            <a:spAutoFit/>
          </a:bodyPr>
          <a:lstStyle/>
          <a:p>
            <a:pPr algn="ctr"/>
            <a:r>
              <a:rPr lang="en-CA" sz="2400" b="1" dirty="0">
                <a:solidFill>
                  <a:srgbClr val="FF0000"/>
                </a:solidFill>
                <a:latin typeface="Times New Roman" panose="02020603050405020304" pitchFamily="18" charset="0"/>
                <a:cs typeface="Times New Roman" panose="02020603050405020304" pitchFamily="18" charset="0"/>
              </a:rPr>
              <a:t>non-blocking</a:t>
            </a:r>
            <a:endParaRPr lang="en-CA" sz="3600" b="1" dirty="0">
              <a:solidFill>
                <a:srgbClr val="FF0000"/>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7387D913-9AAE-4296-8DFD-3BD31C876BFE}"/>
              </a:ext>
            </a:extLst>
          </p:cNvPr>
          <p:cNvSpPr txBox="1"/>
          <p:nvPr/>
        </p:nvSpPr>
        <p:spPr>
          <a:xfrm>
            <a:off x="8740984" y="6110043"/>
            <a:ext cx="3317251" cy="461665"/>
          </a:xfrm>
          <a:prstGeom prst="rect">
            <a:avLst/>
          </a:prstGeom>
          <a:noFill/>
        </p:spPr>
        <p:txBody>
          <a:bodyPr wrap="square" rtlCol="0">
            <a:spAutoFit/>
          </a:bodyPr>
          <a:lstStyle/>
          <a:p>
            <a:pPr algn="ctr"/>
            <a:r>
              <a:rPr lang="en-CA" sz="2400" b="1" dirty="0">
                <a:solidFill>
                  <a:srgbClr val="FF0000"/>
                </a:solidFill>
                <a:latin typeface="Times New Roman" panose="02020603050405020304" pitchFamily="18" charset="0"/>
                <a:cs typeface="Times New Roman" panose="02020603050405020304" pitchFamily="18" charset="0"/>
              </a:rPr>
              <a:t>non-blocking</a:t>
            </a:r>
            <a:endParaRPr lang="en-CA" sz="3600" b="1" dirty="0">
              <a:solidFill>
                <a:srgbClr val="FF0000"/>
              </a:solidFill>
              <a:latin typeface="Times New Roman" panose="02020603050405020304" pitchFamily="18" charset="0"/>
              <a:cs typeface="Times New Roman" panose="02020603050405020304" pitchFamily="18" charset="0"/>
            </a:endParaRPr>
          </a:p>
        </p:txBody>
      </p:sp>
      <p:cxnSp>
        <p:nvCxnSpPr>
          <p:cNvPr id="69" name="Connector: Elbow 68">
            <a:extLst>
              <a:ext uri="{FF2B5EF4-FFF2-40B4-BE49-F238E27FC236}">
                <a16:creationId xmlns:a16="http://schemas.microsoft.com/office/drawing/2014/main" id="{5D44D3C5-10E4-424C-B77A-84F71A2E2E0F}"/>
              </a:ext>
            </a:extLst>
          </p:cNvPr>
          <p:cNvCxnSpPr/>
          <p:nvPr/>
        </p:nvCxnSpPr>
        <p:spPr>
          <a:xfrm rot="5400000">
            <a:off x="5373921" y="5862410"/>
            <a:ext cx="485704" cy="206998"/>
          </a:xfrm>
          <a:prstGeom prst="bentConnector3">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B0598BE1-DF93-4D8A-BE28-C7F27BE332A1}"/>
              </a:ext>
            </a:extLst>
          </p:cNvPr>
          <p:cNvCxnSpPr/>
          <p:nvPr/>
        </p:nvCxnSpPr>
        <p:spPr>
          <a:xfrm rot="5400000">
            <a:off x="12067769" y="5848049"/>
            <a:ext cx="485704" cy="206998"/>
          </a:xfrm>
          <a:prstGeom prst="bentConnector3">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5459C113-26FD-450F-B63D-48D9BF4AE9A6}"/>
              </a:ext>
            </a:extLst>
          </p:cNvPr>
          <p:cNvCxnSpPr>
            <a:cxnSpLocks/>
          </p:cNvCxnSpPr>
          <p:nvPr/>
        </p:nvCxnSpPr>
        <p:spPr>
          <a:xfrm rot="10800000">
            <a:off x="8427450" y="8925772"/>
            <a:ext cx="676791" cy="189706"/>
          </a:xfrm>
          <a:prstGeom prst="bentConnector3">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43F422E-AA48-47D9-924C-95AEF3DB63D1}"/>
              </a:ext>
            </a:extLst>
          </p:cNvPr>
          <p:cNvSpPr txBox="1"/>
          <p:nvPr/>
        </p:nvSpPr>
        <p:spPr>
          <a:xfrm>
            <a:off x="2772866" y="5574889"/>
            <a:ext cx="3317251" cy="461665"/>
          </a:xfrm>
          <a:prstGeom prst="rect">
            <a:avLst/>
          </a:prstGeom>
          <a:noFill/>
        </p:spPr>
        <p:txBody>
          <a:bodyPr wrap="square" rtlCol="0">
            <a:spAutoFit/>
          </a:bodyPr>
          <a:lstStyle/>
          <a:p>
            <a:pPr algn="ctr"/>
            <a:r>
              <a:rPr lang="en-CA" sz="2400" b="1" dirty="0">
                <a:solidFill>
                  <a:srgbClr val="00B050"/>
                </a:solidFill>
                <a:latin typeface="Times New Roman" panose="02020603050405020304" pitchFamily="18" charset="0"/>
                <a:cs typeface="Times New Roman" panose="02020603050405020304" pitchFamily="18" charset="0"/>
              </a:rPr>
              <a:t>non-conflicting</a:t>
            </a:r>
            <a:endParaRPr lang="en-CA" sz="3600" b="1" dirty="0">
              <a:solidFill>
                <a:srgbClr val="00B050"/>
              </a:solidFill>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C1842A23-1B1A-418D-AAA5-9ED0990E48A0}"/>
              </a:ext>
            </a:extLst>
          </p:cNvPr>
          <p:cNvSpPr txBox="1"/>
          <p:nvPr/>
        </p:nvSpPr>
        <p:spPr>
          <a:xfrm>
            <a:off x="7045761" y="9099350"/>
            <a:ext cx="3317251" cy="461665"/>
          </a:xfrm>
          <a:prstGeom prst="rect">
            <a:avLst/>
          </a:prstGeom>
          <a:noFill/>
        </p:spPr>
        <p:txBody>
          <a:bodyPr wrap="square" rtlCol="0">
            <a:spAutoFit/>
          </a:bodyPr>
          <a:lstStyle/>
          <a:p>
            <a:pPr algn="ctr"/>
            <a:r>
              <a:rPr lang="en-CA" sz="2400" b="1" dirty="0">
                <a:solidFill>
                  <a:srgbClr val="00B050"/>
                </a:solidFill>
                <a:latin typeface="Times New Roman" panose="02020603050405020304" pitchFamily="18" charset="0"/>
                <a:cs typeface="Times New Roman" panose="02020603050405020304" pitchFamily="18" charset="0"/>
              </a:rPr>
              <a:t>non-conflicting</a:t>
            </a:r>
            <a:endParaRPr lang="en-CA" sz="3600" b="1" dirty="0">
              <a:solidFill>
                <a:srgbClr val="00B050"/>
              </a:solidFill>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503847DF-2FAF-40E1-8B9F-239AE4221946}"/>
              </a:ext>
            </a:extLst>
          </p:cNvPr>
          <p:cNvSpPr txBox="1"/>
          <p:nvPr/>
        </p:nvSpPr>
        <p:spPr>
          <a:xfrm>
            <a:off x="11882648" y="5492384"/>
            <a:ext cx="3317251" cy="461665"/>
          </a:xfrm>
          <a:prstGeom prst="rect">
            <a:avLst/>
          </a:prstGeom>
          <a:noFill/>
        </p:spPr>
        <p:txBody>
          <a:bodyPr wrap="square" rtlCol="0">
            <a:spAutoFit/>
          </a:bodyPr>
          <a:lstStyle/>
          <a:p>
            <a:pPr algn="ctr"/>
            <a:r>
              <a:rPr lang="en-CA" sz="2400" b="1" dirty="0">
                <a:solidFill>
                  <a:srgbClr val="00B050"/>
                </a:solidFill>
                <a:latin typeface="Times New Roman" panose="02020603050405020304" pitchFamily="18" charset="0"/>
                <a:cs typeface="Times New Roman" panose="02020603050405020304" pitchFamily="18" charset="0"/>
              </a:rPr>
              <a:t>non-conflicting</a:t>
            </a:r>
            <a:endParaRPr lang="en-CA" sz="3600" b="1" dirty="0">
              <a:solidFill>
                <a:srgbClr val="00B05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D2FD23C-9840-4614-A18D-502DC14779D0}"/>
              </a:ext>
            </a:extLst>
          </p:cNvPr>
          <p:cNvCxnSpPr/>
          <p:nvPr/>
        </p:nvCxnSpPr>
        <p:spPr>
          <a:xfrm flipV="1">
            <a:off x="6582495" y="7434109"/>
            <a:ext cx="0" cy="276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5E1B9CC-A947-41D1-86A6-EE062CDDFC60}"/>
              </a:ext>
            </a:extLst>
          </p:cNvPr>
          <p:cNvSpPr txBox="1"/>
          <p:nvPr/>
        </p:nvSpPr>
        <p:spPr>
          <a:xfrm>
            <a:off x="11823102" y="2998884"/>
            <a:ext cx="6619164" cy="1569660"/>
          </a:xfrm>
          <a:prstGeom prst="rect">
            <a:avLst/>
          </a:prstGeom>
          <a:noFill/>
        </p:spPr>
        <p:txBody>
          <a:bodyPr wrap="square" rtlCol="0">
            <a:spAutoFit/>
          </a:bodyPr>
          <a:lstStyle/>
          <a:p>
            <a:pPr algn="ctr"/>
            <a:r>
              <a:rPr lang="en-US" sz="4800" b="1" dirty="0">
                <a:solidFill>
                  <a:srgbClr val="00B0F0"/>
                </a:solidFill>
                <a:latin typeface="Times New Roman" panose="02020603050405020304" pitchFamily="18" charset="0"/>
                <a:cs typeface="Times New Roman" panose="02020603050405020304" pitchFamily="18" charset="0"/>
              </a:rPr>
              <a:t>48 decentralized </a:t>
            </a:r>
          </a:p>
          <a:p>
            <a:pPr algn="ctr"/>
            <a:r>
              <a:rPr lang="en-US" sz="4800" b="1" dirty="0">
                <a:solidFill>
                  <a:srgbClr val="00B0F0"/>
                </a:solidFill>
                <a:latin typeface="Times New Roman" panose="02020603050405020304" pitchFamily="18" charset="0"/>
                <a:cs typeface="Times New Roman" panose="02020603050405020304" pitchFamily="18" charset="0"/>
              </a:rPr>
              <a:t>supervisors</a:t>
            </a:r>
          </a:p>
        </p:txBody>
      </p:sp>
      <p:cxnSp>
        <p:nvCxnSpPr>
          <p:cNvPr id="33" name="Straight Connector 32">
            <a:extLst>
              <a:ext uri="{FF2B5EF4-FFF2-40B4-BE49-F238E27FC236}">
                <a16:creationId xmlns:a16="http://schemas.microsoft.com/office/drawing/2014/main" id="{247B8EBA-928D-46BC-93CF-2B4D7096E322}"/>
              </a:ext>
            </a:extLst>
          </p:cNvPr>
          <p:cNvCxnSpPr/>
          <p:nvPr/>
        </p:nvCxnSpPr>
        <p:spPr>
          <a:xfrm>
            <a:off x="12207122" y="1083965"/>
            <a:ext cx="2766178"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202E9B-8A35-4D29-AFF6-EFC9E60D9361}"/>
              </a:ext>
            </a:extLst>
          </p:cNvPr>
          <p:cNvCxnSpPr/>
          <p:nvPr/>
        </p:nvCxnSpPr>
        <p:spPr>
          <a:xfrm>
            <a:off x="14973300" y="1080562"/>
            <a:ext cx="0" cy="1772956"/>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424F316-6A91-4069-8C46-2ED86A344834}"/>
              </a:ext>
            </a:extLst>
          </p:cNvPr>
          <p:cNvPicPr>
            <a:picLocks noChangeAspect="1"/>
          </p:cNvPicPr>
          <p:nvPr/>
        </p:nvPicPr>
        <p:blipFill>
          <a:blip r:embed="rId9"/>
          <a:stretch>
            <a:fillRect/>
          </a:stretch>
        </p:blipFill>
        <p:spPr>
          <a:xfrm>
            <a:off x="8630904" y="7329646"/>
            <a:ext cx="1343025" cy="1333500"/>
          </a:xfrm>
          <a:prstGeom prst="rect">
            <a:avLst/>
          </a:prstGeom>
        </p:spPr>
      </p:pic>
      <p:pic>
        <p:nvPicPr>
          <p:cNvPr id="5" name="Picture 4">
            <a:extLst>
              <a:ext uri="{FF2B5EF4-FFF2-40B4-BE49-F238E27FC236}">
                <a16:creationId xmlns:a16="http://schemas.microsoft.com/office/drawing/2014/main" id="{865A98C7-BF28-470C-9D43-0EAAECBDD9B8}"/>
              </a:ext>
            </a:extLst>
          </p:cNvPr>
          <p:cNvPicPr>
            <a:picLocks noChangeAspect="1"/>
          </p:cNvPicPr>
          <p:nvPr/>
        </p:nvPicPr>
        <p:blipFill>
          <a:blip r:embed="rId10"/>
          <a:stretch>
            <a:fillRect/>
          </a:stretch>
        </p:blipFill>
        <p:spPr>
          <a:xfrm>
            <a:off x="8630490" y="7335294"/>
            <a:ext cx="1333500" cy="1343025"/>
          </a:xfrm>
          <a:prstGeom prst="rect">
            <a:avLst/>
          </a:prstGeom>
        </p:spPr>
      </p:pic>
      <p:graphicFrame>
        <p:nvGraphicFramePr>
          <p:cNvPr id="16" name="Content Placeholder 5">
            <a:extLst>
              <a:ext uri="{FF2B5EF4-FFF2-40B4-BE49-F238E27FC236}">
                <a16:creationId xmlns:a16="http://schemas.microsoft.com/office/drawing/2014/main" id="{F6785330-DD49-4B17-AA84-1D470A6A0E5A}"/>
              </a:ext>
            </a:extLst>
          </p:cNvPr>
          <p:cNvGraphicFramePr>
            <a:graphicFrameLocks/>
          </p:cNvGraphicFramePr>
          <p:nvPr>
            <p:extLst>
              <p:ext uri="{D42A27DB-BD31-4B8C-83A1-F6EECF244321}">
                <p14:modId xmlns:p14="http://schemas.microsoft.com/office/powerpoint/2010/main" val="1271327489"/>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814204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500" tmFilter="0, 0; .2, .5; .8, .5; 1, 0"/>
                                        <p:tgtEl>
                                          <p:spTgt spid="28"/>
                                        </p:tgtEl>
                                      </p:cBhvr>
                                    </p:animEffect>
                                    <p:animScale>
                                      <p:cBhvr>
                                        <p:cTn id="31" dur="250" autoRev="1" fill="hold"/>
                                        <p:tgtEl>
                                          <p:spTgt spid="28"/>
                                        </p:tgtEl>
                                      </p:cBhvr>
                                      <p:by x="105000" y="105000"/>
                                    </p:animScale>
                                  </p:childTnLst>
                                </p:cTn>
                              </p:par>
                              <p:par>
                                <p:cTn id="32" presetID="26" presetClass="emph" presetSubtype="0" repeatCount="indefinite" fill="hold" nodeType="withEffect">
                                  <p:stCondLst>
                                    <p:cond delay="0"/>
                                  </p:stCondLst>
                                  <p:endCondLst>
                                    <p:cond evt="onNext" delay="0">
                                      <p:tgtEl>
                                        <p:sldTgt/>
                                      </p:tgtEl>
                                    </p:cond>
                                  </p:endCondLst>
                                  <p:childTnLst>
                                    <p:animEffect transition="out" filter="fade">
                                      <p:cBhvr>
                                        <p:cTn id="33" dur="500" tmFilter="0, 0; .2, .5; .8, .5; 1, 0"/>
                                        <p:tgtEl>
                                          <p:spTgt spid="28"/>
                                        </p:tgtEl>
                                      </p:cBhvr>
                                    </p:animEffect>
                                    <p:animScale>
                                      <p:cBhvr>
                                        <p:cTn id="34" dur="250" autoRev="1" fill="hold"/>
                                        <p:tgtEl>
                                          <p:spTgt spid="2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500"/>
                                        <p:tgtEl>
                                          <p:spTgt spid="40"/>
                                        </p:tgtEl>
                                      </p:cBhvr>
                                    </p:animEffect>
                                  </p:childTnLst>
                                </p:cTn>
                              </p:par>
                              <p:par>
                                <p:cTn id="100" presetID="10" presetClass="entr" presetSubtype="0"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par>
                                <p:cTn id="103" presetID="10" presetClass="entr" presetSubtype="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fade">
                                      <p:cBhvr>
                                        <p:cTn id="105" dur="500"/>
                                        <p:tgtEl>
                                          <p:spTgt spid="54"/>
                                        </p:tgtEl>
                                      </p:cBhvr>
                                    </p:animEffect>
                                  </p:childTnLst>
                                </p:cTn>
                              </p:par>
                              <p:par>
                                <p:cTn id="106" presetID="10" presetClass="entr" presetSubtype="0" fill="hold"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childTnLst>
                          </p:cTn>
                        </p:par>
                        <p:par>
                          <p:cTn id="109" fill="hold">
                            <p:stCondLst>
                              <p:cond delay="500"/>
                            </p:stCondLst>
                            <p:childTnLst>
                              <p:par>
                                <p:cTn id="110" presetID="8" presetClass="emph" presetSubtype="0" fill="hold" nodeType="afterEffect">
                                  <p:stCondLst>
                                    <p:cond delay="0"/>
                                  </p:stCondLst>
                                  <p:childTnLst>
                                    <p:animRot by="5400000">
                                      <p:cBhvr>
                                        <p:cTn id="111" dur="2000" fill="hold"/>
                                        <p:tgtEl>
                                          <p:spTgt spid="29"/>
                                        </p:tgtEl>
                                        <p:attrNameLst>
                                          <p:attrName>r</p:attrName>
                                        </p:attrNameLst>
                                      </p:cBhvr>
                                    </p:animRo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par>
                                <p:cTn id="117" presetID="10" presetClass="entr" presetSubtype="0" fill="hold" nodeType="with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fade">
                                      <p:cBhvr>
                                        <p:cTn id="119" dur="500"/>
                                        <p:tgtEl>
                                          <p:spTgt spid="51"/>
                                        </p:tgtEl>
                                      </p:cBhvr>
                                    </p:animEffect>
                                  </p:childTnLst>
                                </p:cTn>
                              </p:par>
                              <p:par>
                                <p:cTn id="120" presetID="10" presetClass="entr" presetSubtype="0" fill="hold" nodeType="with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500"/>
                                        <p:tgtEl>
                                          <p:spTgt spid="55"/>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55"/>
                                        </p:tgtEl>
                                      </p:cBhvr>
                                    </p:animEffect>
                                    <p:set>
                                      <p:cBhvr>
                                        <p:cTn id="130" dur="1" fill="hold">
                                          <p:stCondLst>
                                            <p:cond delay="499"/>
                                          </p:stCondLst>
                                        </p:cTn>
                                        <p:tgtEl>
                                          <p:spTgt spid="55"/>
                                        </p:tgtEl>
                                        <p:attrNameLst>
                                          <p:attrName>style.visibility</p:attrName>
                                        </p:attrNameLst>
                                      </p:cBhvr>
                                      <p:to>
                                        <p:strVal val="hidden"/>
                                      </p:to>
                                    </p:set>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56"/>
                                        </p:tgtEl>
                                      </p:cBhvr>
                                    </p:animEffect>
                                    <p:set>
                                      <p:cBhvr>
                                        <p:cTn id="139" dur="1" fill="hold">
                                          <p:stCondLst>
                                            <p:cond delay="499"/>
                                          </p:stCondLst>
                                        </p:cTn>
                                        <p:tgtEl>
                                          <p:spTgt spid="5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49"/>
                                        </p:tgtEl>
                                      </p:cBhvr>
                                    </p:animEffect>
                                    <p:set>
                                      <p:cBhvr>
                                        <p:cTn id="142" dur="1" fill="hold">
                                          <p:stCondLst>
                                            <p:cond delay="499"/>
                                          </p:stCondLst>
                                        </p:cTn>
                                        <p:tgtEl>
                                          <p:spTgt spid="49"/>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51"/>
                                        </p:tgtEl>
                                      </p:cBhvr>
                                    </p:animEffect>
                                    <p:set>
                                      <p:cBhvr>
                                        <p:cTn id="145" dur="1" fill="hold">
                                          <p:stCondLst>
                                            <p:cond delay="499"/>
                                          </p:stCondLst>
                                        </p:cTn>
                                        <p:tgtEl>
                                          <p:spTgt spid="5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40"/>
                                        </p:tgtEl>
                                      </p:cBhvr>
                                    </p:animEffect>
                                    <p:set>
                                      <p:cBhvr>
                                        <p:cTn id="148" dur="1" fill="hold">
                                          <p:stCondLst>
                                            <p:cond delay="499"/>
                                          </p:stCondLst>
                                        </p:cTn>
                                        <p:tgtEl>
                                          <p:spTgt spid="40"/>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53"/>
                                        </p:tgtEl>
                                      </p:cBhvr>
                                    </p:animEffect>
                                    <p:set>
                                      <p:cBhvr>
                                        <p:cTn id="151" dur="1" fill="hold">
                                          <p:stCondLst>
                                            <p:cond delay="499"/>
                                          </p:stCondLst>
                                        </p:cTn>
                                        <p:tgtEl>
                                          <p:spTgt spid="53"/>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41"/>
                                        </p:tgtEl>
                                      </p:cBhvr>
                                    </p:animEffect>
                                    <p:set>
                                      <p:cBhvr>
                                        <p:cTn id="154" dur="1" fill="hold">
                                          <p:stCondLst>
                                            <p:cond delay="499"/>
                                          </p:stCondLst>
                                        </p:cTn>
                                        <p:tgtEl>
                                          <p:spTgt spid="41"/>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54"/>
                                        </p:tgtEl>
                                      </p:cBhvr>
                                    </p:animEffect>
                                    <p:set>
                                      <p:cBhvr>
                                        <p:cTn id="157" dur="1" fill="hold">
                                          <p:stCondLst>
                                            <p:cond delay="499"/>
                                          </p:stCondLst>
                                        </p:cTn>
                                        <p:tgtEl>
                                          <p:spTgt spid="54"/>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29"/>
                                        </p:tgtEl>
                                      </p:cBhvr>
                                    </p:animEffect>
                                    <p:set>
                                      <p:cBhvr>
                                        <p:cTn id="160" dur="1" fill="hold">
                                          <p:stCondLst>
                                            <p:cond delay="499"/>
                                          </p:stCondLst>
                                        </p:cTn>
                                        <p:tgtEl>
                                          <p:spTgt spid="29"/>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42" presetClass="path" presetSubtype="0" accel="50000" decel="50000" fill="hold" nodeType="clickEffect">
                                  <p:stCondLst>
                                    <p:cond delay="0"/>
                                  </p:stCondLst>
                                  <p:childTnLst>
                                    <p:animMotion origin="layout" path="M -4.36235E-6 4.47917E-6 L 0.00476 -0.08025 " pathEditMode="relative" rAng="0" ptsTypes="AA">
                                      <p:cBhvr>
                                        <p:cTn id="164" dur="2000" fill="hold"/>
                                        <p:tgtEl>
                                          <p:spTgt spid="2"/>
                                        </p:tgtEl>
                                        <p:attrNameLst>
                                          <p:attrName>ppt_x</p:attrName>
                                          <p:attrName>ppt_y</p:attrName>
                                        </p:attrNameLst>
                                      </p:cBhvr>
                                      <p:rCtr x="238" y="-4020"/>
                                    </p:animMotion>
                                  </p:childTnLst>
                                </p:cTn>
                              </p:par>
                            </p:childTnLst>
                          </p:cTn>
                        </p:par>
                        <p:par>
                          <p:cTn id="165" fill="hold">
                            <p:stCondLst>
                              <p:cond delay="2000"/>
                            </p:stCondLst>
                            <p:childTnLst>
                              <p:par>
                                <p:cTn id="166" presetID="42" presetClass="entr" presetSubtype="0" fill="hold" nodeType="afterEffect">
                                  <p:stCondLst>
                                    <p:cond delay="0"/>
                                  </p:stCondLst>
                                  <p:childTnLst>
                                    <p:set>
                                      <p:cBhvr>
                                        <p:cTn id="167" dur="1" fill="hold">
                                          <p:stCondLst>
                                            <p:cond delay="0"/>
                                          </p:stCondLst>
                                        </p:cTn>
                                        <p:tgtEl>
                                          <p:spTgt spid="11"/>
                                        </p:tgtEl>
                                        <p:attrNameLst>
                                          <p:attrName>style.visibility</p:attrName>
                                        </p:attrNameLst>
                                      </p:cBhvr>
                                      <p:to>
                                        <p:strVal val="visible"/>
                                      </p:to>
                                    </p:set>
                                    <p:animEffect transition="in" filter="fade">
                                      <p:cBhvr>
                                        <p:cTn id="168" dur="1000"/>
                                        <p:tgtEl>
                                          <p:spTgt spid="11"/>
                                        </p:tgtEl>
                                      </p:cBhvr>
                                    </p:animEffect>
                                    <p:anim calcmode="lin" valueType="num">
                                      <p:cBhvr>
                                        <p:cTn id="169" dur="1000" fill="hold"/>
                                        <p:tgtEl>
                                          <p:spTgt spid="11"/>
                                        </p:tgtEl>
                                        <p:attrNameLst>
                                          <p:attrName>ppt_x</p:attrName>
                                        </p:attrNameLst>
                                      </p:cBhvr>
                                      <p:tavLst>
                                        <p:tav tm="0">
                                          <p:val>
                                            <p:strVal val="#ppt_x"/>
                                          </p:val>
                                        </p:tav>
                                        <p:tav tm="100000">
                                          <p:val>
                                            <p:strVal val="#ppt_x"/>
                                          </p:val>
                                        </p:tav>
                                      </p:tavLst>
                                    </p:anim>
                                    <p:anim calcmode="lin" valueType="num">
                                      <p:cBhvr>
                                        <p:cTn id="170" dur="1000" fill="hold"/>
                                        <p:tgtEl>
                                          <p:spTgt spid="11"/>
                                        </p:tgtEl>
                                        <p:attrNameLst>
                                          <p:attrName>ppt_y</p:attrName>
                                        </p:attrNameLst>
                                      </p:cBhvr>
                                      <p:tavLst>
                                        <p:tav tm="0">
                                          <p:val>
                                            <p:strVal val="#ppt_y+.1"/>
                                          </p:val>
                                        </p:tav>
                                        <p:tav tm="100000">
                                          <p:val>
                                            <p:strVal val="#ppt_y"/>
                                          </p:val>
                                        </p:tav>
                                      </p:tavLst>
                                    </p:anim>
                                  </p:childTnLst>
                                </p:cTn>
                              </p:par>
                              <p:par>
                                <p:cTn id="171" presetID="42" presetClass="entr" presetSubtype="0" fill="hold" nodeType="withEffect">
                                  <p:stCondLst>
                                    <p:cond delay="0"/>
                                  </p:stCondLst>
                                  <p:childTnLst>
                                    <p:set>
                                      <p:cBhvr>
                                        <p:cTn id="172" dur="1" fill="hold">
                                          <p:stCondLst>
                                            <p:cond delay="0"/>
                                          </p:stCondLst>
                                        </p:cTn>
                                        <p:tgtEl>
                                          <p:spTgt spid="14"/>
                                        </p:tgtEl>
                                        <p:attrNameLst>
                                          <p:attrName>style.visibility</p:attrName>
                                        </p:attrNameLst>
                                      </p:cBhvr>
                                      <p:to>
                                        <p:strVal val="visible"/>
                                      </p:to>
                                    </p:set>
                                    <p:animEffect transition="in" filter="fade">
                                      <p:cBhvr>
                                        <p:cTn id="173" dur="1000"/>
                                        <p:tgtEl>
                                          <p:spTgt spid="14"/>
                                        </p:tgtEl>
                                      </p:cBhvr>
                                    </p:animEffect>
                                    <p:anim calcmode="lin" valueType="num">
                                      <p:cBhvr>
                                        <p:cTn id="174" dur="1000" fill="hold"/>
                                        <p:tgtEl>
                                          <p:spTgt spid="14"/>
                                        </p:tgtEl>
                                        <p:attrNameLst>
                                          <p:attrName>ppt_x</p:attrName>
                                        </p:attrNameLst>
                                      </p:cBhvr>
                                      <p:tavLst>
                                        <p:tav tm="0">
                                          <p:val>
                                            <p:strVal val="#ppt_x"/>
                                          </p:val>
                                        </p:tav>
                                        <p:tav tm="100000">
                                          <p:val>
                                            <p:strVal val="#ppt_x"/>
                                          </p:val>
                                        </p:tav>
                                      </p:tavLst>
                                    </p:anim>
                                    <p:anim calcmode="lin" valueType="num">
                                      <p:cBhvr>
                                        <p:cTn id="1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63"/>
                                        </p:tgtEl>
                                        <p:attrNameLst>
                                          <p:attrName>style.visibility</p:attrName>
                                        </p:attrNameLst>
                                      </p:cBhvr>
                                      <p:to>
                                        <p:strVal val="visible"/>
                                      </p:to>
                                    </p:set>
                                    <p:animEffect transition="in" filter="fade">
                                      <p:cBhvr>
                                        <p:cTn id="180" dur="500"/>
                                        <p:tgtEl>
                                          <p:spTgt spid="63"/>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fade">
                                      <p:cBhvr>
                                        <p:cTn id="183" dur="500"/>
                                        <p:tgtEl>
                                          <p:spTgt spid="61"/>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57"/>
                                        </p:tgtEl>
                                        <p:attrNameLst>
                                          <p:attrName>style.visibility</p:attrName>
                                        </p:attrNameLst>
                                      </p:cBhvr>
                                      <p:to>
                                        <p:strVal val="visible"/>
                                      </p:to>
                                    </p:set>
                                    <p:animEffect transition="in" filter="fade">
                                      <p:cBhvr>
                                        <p:cTn id="186" dur="500"/>
                                        <p:tgtEl>
                                          <p:spTgt spid="57"/>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73"/>
                                        </p:tgtEl>
                                        <p:attrNameLst>
                                          <p:attrName>style.visibility</p:attrName>
                                        </p:attrNameLst>
                                      </p:cBhvr>
                                      <p:to>
                                        <p:strVal val="visible"/>
                                      </p:to>
                                    </p:set>
                                    <p:animEffect transition="in" filter="fade">
                                      <p:cBhvr>
                                        <p:cTn id="191" dur="500"/>
                                        <p:tgtEl>
                                          <p:spTgt spid="73"/>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74"/>
                                        </p:tgtEl>
                                        <p:attrNameLst>
                                          <p:attrName>style.visibility</p:attrName>
                                        </p:attrNameLst>
                                      </p:cBhvr>
                                      <p:to>
                                        <p:strVal val="visible"/>
                                      </p:to>
                                    </p:set>
                                    <p:animEffect transition="in" filter="fade">
                                      <p:cBhvr>
                                        <p:cTn id="194" dur="500"/>
                                        <p:tgtEl>
                                          <p:spTgt spid="7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75"/>
                                        </p:tgtEl>
                                        <p:attrNameLst>
                                          <p:attrName>style.visibility</p:attrName>
                                        </p:attrNameLst>
                                      </p:cBhvr>
                                      <p:to>
                                        <p:strVal val="visible"/>
                                      </p:to>
                                    </p:set>
                                    <p:animEffect transition="in" filter="fade">
                                      <p:cBhvr>
                                        <p:cTn id="197" dur="500"/>
                                        <p:tgtEl>
                                          <p:spTgt spid="75"/>
                                        </p:tgtEl>
                                      </p:cBhvr>
                                    </p:animEffect>
                                  </p:childTnLst>
                                </p:cTn>
                              </p:par>
                              <p:par>
                                <p:cTn id="198" presetID="10" presetClass="entr" presetSubtype="0" fill="hold" nodeType="withEffect">
                                  <p:stCondLst>
                                    <p:cond delay="0"/>
                                  </p:stCondLst>
                                  <p:childTnLst>
                                    <p:set>
                                      <p:cBhvr>
                                        <p:cTn id="199" dur="1" fill="hold">
                                          <p:stCondLst>
                                            <p:cond delay="0"/>
                                          </p:stCondLst>
                                        </p:cTn>
                                        <p:tgtEl>
                                          <p:spTgt spid="70"/>
                                        </p:tgtEl>
                                        <p:attrNameLst>
                                          <p:attrName>style.visibility</p:attrName>
                                        </p:attrNameLst>
                                      </p:cBhvr>
                                      <p:to>
                                        <p:strVal val="visible"/>
                                      </p:to>
                                    </p:set>
                                    <p:animEffect transition="in" filter="fade">
                                      <p:cBhvr>
                                        <p:cTn id="200" dur="500"/>
                                        <p:tgtEl>
                                          <p:spTgt spid="70"/>
                                        </p:tgtEl>
                                      </p:cBhvr>
                                    </p:animEffect>
                                  </p:childTnLst>
                                </p:cTn>
                              </p:par>
                              <p:par>
                                <p:cTn id="201" presetID="10" presetClass="entr" presetSubtype="0" fill="hold" nodeType="withEffect">
                                  <p:stCondLst>
                                    <p:cond delay="0"/>
                                  </p:stCondLst>
                                  <p:childTnLst>
                                    <p:set>
                                      <p:cBhvr>
                                        <p:cTn id="202" dur="1" fill="hold">
                                          <p:stCondLst>
                                            <p:cond delay="0"/>
                                          </p:stCondLst>
                                        </p:cTn>
                                        <p:tgtEl>
                                          <p:spTgt spid="71"/>
                                        </p:tgtEl>
                                        <p:attrNameLst>
                                          <p:attrName>style.visibility</p:attrName>
                                        </p:attrNameLst>
                                      </p:cBhvr>
                                      <p:to>
                                        <p:strVal val="visible"/>
                                      </p:to>
                                    </p:set>
                                    <p:animEffect transition="in" filter="fade">
                                      <p:cBhvr>
                                        <p:cTn id="203" dur="500"/>
                                        <p:tgtEl>
                                          <p:spTgt spid="71"/>
                                        </p:tgtEl>
                                      </p:cBhvr>
                                    </p:animEffect>
                                  </p:childTnLst>
                                </p:cTn>
                              </p:par>
                              <p:par>
                                <p:cTn id="204" presetID="10" presetClass="entr" presetSubtype="0" fill="hold" nodeType="withEffect">
                                  <p:stCondLst>
                                    <p:cond delay="0"/>
                                  </p:stCondLst>
                                  <p:childTnLst>
                                    <p:set>
                                      <p:cBhvr>
                                        <p:cTn id="205" dur="1" fill="hold">
                                          <p:stCondLst>
                                            <p:cond delay="0"/>
                                          </p:stCondLst>
                                        </p:cTn>
                                        <p:tgtEl>
                                          <p:spTgt spid="69"/>
                                        </p:tgtEl>
                                        <p:attrNameLst>
                                          <p:attrName>style.visibility</p:attrName>
                                        </p:attrNameLst>
                                      </p:cBhvr>
                                      <p:to>
                                        <p:strVal val="visible"/>
                                      </p:to>
                                    </p:set>
                                    <p:animEffect transition="in" filter="fade">
                                      <p:cBhvr>
                                        <p:cTn id="206" dur="500"/>
                                        <p:tgtEl>
                                          <p:spTgt spid="69"/>
                                        </p:tgtEl>
                                      </p:cBhvr>
                                    </p:animEffect>
                                  </p:childTnLst>
                                </p:cTn>
                              </p:par>
                            </p:childTnLst>
                          </p:cTn>
                        </p:par>
                      </p:childTnLst>
                    </p:cTn>
                  </p:par>
                  <p:par>
                    <p:cTn id="207" fill="hold">
                      <p:stCondLst>
                        <p:cond delay="indefinite"/>
                      </p:stCondLst>
                      <p:childTnLst>
                        <p:par>
                          <p:cTn id="208" fill="hold">
                            <p:stCondLst>
                              <p:cond delay="0"/>
                            </p:stCondLst>
                            <p:childTnLst>
                              <p:par>
                                <p:cTn id="209" presetID="16" presetClass="entr" presetSubtype="21" fill="hold" nodeType="clickEffect">
                                  <p:stCondLst>
                                    <p:cond delay="0"/>
                                  </p:stCondLst>
                                  <p:childTnLst>
                                    <p:set>
                                      <p:cBhvr>
                                        <p:cTn id="210" dur="1" fill="hold">
                                          <p:stCondLst>
                                            <p:cond delay="0"/>
                                          </p:stCondLst>
                                        </p:cTn>
                                        <p:tgtEl>
                                          <p:spTgt spid="33"/>
                                        </p:tgtEl>
                                        <p:attrNameLst>
                                          <p:attrName>style.visibility</p:attrName>
                                        </p:attrNameLst>
                                      </p:cBhvr>
                                      <p:to>
                                        <p:strVal val="visible"/>
                                      </p:to>
                                    </p:set>
                                    <p:animEffect transition="in" filter="barn(inVertical)">
                                      <p:cBhvr>
                                        <p:cTn id="211" dur="500"/>
                                        <p:tgtEl>
                                          <p:spTgt spid="33"/>
                                        </p:tgtEl>
                                      </p:cBhvr>
                                    </p:animEffect>
                                  </p:childTnLst>
                                </p:cTn>
                              </p:par>
                              <p:par>
                                <p:cTn id="212" presetID="16" presetClass="entr" presetSubtype="21" fill="hold" nodeType="withEffect">
                                  <p:stCondLst>
                                    <p:cond delay="0"/>
                                  </p:stCondLst>
                                  <p:childTnLst>
                                    <p:set>
                                      <p:cBhvr>
                                        <p:cTn id="213" dur="1" fill="hold">
                                          <p:stCondLst>
                                            <p:cond delay="0"/>
                                          </p:stCondLst>
                                        </p:cTn>
                                        <p:tgtEl>
                                          <p:spTgt spid="37"/>
                                        </p:tgtEl>
                                        <p:attrNameLst>
                                          <p:attrName>style.visibility</p:attrName>
                                        </p:attrNameLst>
                                      </p:cBhvr>
                                      <p:to>
                                        <p:strVal val="visible"/>
                                      </p:to>
                                    </p:set>
                                    <p:animEffect transition="in" filter="barn(inVertical)">
                                      <p:cBhvr>
                                        <p:cTn id="214" dur="500"/>
                                        <p:tgtEl>
                                          <p:spTgt spid="37"/>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31"/>
                                        </p:tgtEl>
                                        <p:attrNameLst>
                                          <p:attrName>style.visibility</p:attrName>
                                        </p:attrNameLst>
                                      </p:cBhvr>
                                      <p:to>
                                        <p:strVal val="visible"/>
                                      </p:to>
                                    </p:set>
                                    <p:animEffect transition="in" filter="fade">
                                      <p:cBhvr>
                                        <p:cTn id="2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p:bldP spid="24" grpId="1"/>
      <p:bldP spid="27" grpId="0"/>
      <p:bldP spid="27" grpId="1"/>
      <p:bldP spid="27" grpId="2"/>
      <p:bldP spid="20" grpId="0" animBg="1"/>
      <p:bldP spid="20" grpId="1" animBg="1"/>
      <p:bldP spid="40" grpId="0" animBg="1"/>
      <p:bldP spid="40" grpId="1" animBg="1"/>
      <p:bldP spid="49" grpId="0" animBg="1"/>
      <p:bldP spid="49" grpId="1" animBg="1"/>
      <p:bldP spid="55" grpId="0"/>
      <p:bldP spid="55" grpId="1"/>
      <p:bldP spid="56" grpId="0"/>
      <p:bldP spid="56" grpId="1"/>
      <p:bldP spid="57" grpId="0"/>
      <p:bldP spid="61" grpId="0"/>
      <p:bldP spid="63" grpId="0"/>
      <p:bldP spid="73" grpId="0"/>
      <p:bldP spid="74" grpId="0"/>
      <p:bldP spid="75"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9A5D5C-3A1C-491B-B8D1-E428307B1A8F}"/>
              </a:ext>
            </a:extLst>
          </p:cNvPr>
          <p:cNvSpPr txBox="1"/>
          <p:nvPr/>
        </p:nvSpPr>
        <p:spPr>
          <a:xfrm>
            <a:off x="1637735" y="656588"/>
            <a:ext cx="13757609"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Verification of </a:t>
            </a:r>
            <a:r>
              <a:rPr lang="en-US" sz="4000" b="1" dirty="0" err="1">
                <a:latin typeface="Times New Roman" panose="02020603050405020304" pitchFamily="18" charset="0"/>
                <a:cs typeface="Times New Roman" panose="02020603050405020304" pitchFamily="18" charset="0"/>
              </a:rPr>
              <a:t>PLCnext</a:t>
            </a:r>
            <a:r>
              <a:rPr lang="en-US" sz="4000" b="1" dirty="0">
                <a:latin typeface="Times New Roman" panose="02020603050405020304" pitchFamily="18" charset="0"/>
                <a:cs typeface="Times New Roman" panose="02020603050405020304" pitchFamily="18" charset="0"/>
              </a:rPr>
              <a:t> performance?</a:t>
            </a:r>
          </a:p>
        </p:txBody>
      </p:sp>
      <p:graphicFrame>
        <p:nvGraphicFramePr>
          <p:cNvPr id="8" name="Diagram 7">
            <a:extLst>
              <a:ext uri="{FF2B5EF4-FFF2-40B4-BE49-F238E27FC236}">
                <a16:creationId xmlns:a16="http://schemas.microsoft.com/office/drawing/2014/main" id="{E8B27685-FAA7-4C2B-9FFC-61989AFB1140}"/>
              </a:ext>
            </a:extLst>
          </p:cNvPr>
          <p:cNvGraphicFramePr/>
          <p:nvPr>
            <p:extLst>
              <p:ext uri="{D42A27DB-BD31-4B8C-83A1-F6EECF244321}">
                <p14:modId xmlns:p14="http://schemas.microsoft.com/office/powerpoint/2010/main" val="1816057009"/>
              </p:ext>
            </p:extLst>
          </p:nvPr>
        </p:nvGraphicFramePr>
        <p:xfrm>
          <a:off x="-841568" y="551247"/>
          <a:ext cx="5826073" cy="8570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1">
            <a:extLst>
              <a:ext uri="{FF2B5EF4-FFF2-40B4-BE49-F238E27FC236}">
                <a16:creationId xmlns:a16="http://schemas.microsoft.com/office/drawing/2014/main" id="{168A1DD3-C82D-414B-8B13-96395CA8AFA8}"/>
              </a:ext>
            </a:extLst>
          </p:cNvPr>
          <p:cNvSpPr>
            <a:spLocks noChangeArrowheads="1"/>
          </p:cNvSpPr>
          <p:nvPr/>
        </p:nvSpPr>
        <p:spPr bwMode="auto">
          <a:xfrm>
            <a:off x="10996291" y="3041204"/>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4">
            <a:extLst>
              <a:ext uri="{FF2B5EF4-FFF2-40B4-BE49-F238E27FC236}">
                <a16:creationId xmlns:a16="http://schemas.microsoft.com/office/drawing/2014/main" id="{A6F322AD-4167-400E-871C-A1AF58058FB9}"/>
              </a:ext>
            </a:extLst>
          </p:cNvPr>
          <p:cNvSpPr>
            <a:spLocks noChangeArrowheads="1"/>
          </p:cNvSpPr>
          <p:nvPr/>
        </p:nvSpPr>
        <p:spPr bwMode="auto">
          <a:xfrm>
            <a:off x="11291566" y="300469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2A14AFF3-7E81-457F-909B-37A557C41262}"/>
              </a:ext>
            </a:extLst>
          </p:cNvPr>
          <p:cNvSpPr>
            <a:spLocks noChangeArrowheads="1"/>
          </p:cNvSpPr>
          <p:nvPr/>
        </p:nvSpPr>
        <p:spPr bwMode="auto">
          <a:xfrm>
            <a:off x="11810678" y="2869754"/>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1">
            <a:extLst>
              <a:ext uri="{FF2B5EF4-FFF2-40B4-BE49-F238E27FC236}">
                <a16:creationId xmlns:a16="http://schemas.microsoft.com/office/drawing/2014/main" id="{30D39B67-0B12-4365-B8BF-D81E5A38D54C}"/>
              </a:ext>
            </a:extLst>
          </p:cNvPr>
          <p:cNvSpPr>
            <a:spLocks noChangeArrowheads="1"/>
          </p:cNvSpPr>
          <p:nvPr/>
        </p:nvSpPr>
        <p:spPr bwMode="auto">
          <a:xfrm>
            <a:off x="5657851" y="4399110"/>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nvGrpSpPr>
          <p:cNvPr id="103" name="Group 102">
            <a:extLst>
              <a:ext uri="{FF2B5EF4-FFF2-40B4-BE49-F238E27FC236}">
                <a16:creationId xmlns:a16="http://schemas.microsoft.com/office/drawing/2014/main" id="{A8038E44-7F69-44F0-BB45-011FB36ACF58}"/>
              </a:ext>
            </a:extLst>
          </p:cNvPr>
          <p:cNvGrpSpPr/>
          <p:nvPr/>
        </p:nvGrpSpPr>
        <p:grpSpPr>
          <a:xfrm>
            <a:off x="4235074" y="1816369"/>
            <a:ext cx="4662115" cy="2848751"/>
            <a:chOff x="4176418" y="2235152"/>
            <a:chExt cx="4662115" cy="2848751"/>
          </a:xfrm>
        </p:grpSpPr>
        <p:grpSp>
          <p:nvGrpSpPr>
            <p:cNvPr id="102" name="Group 101">
              <a:extLst>
                <a:ext uri="{FF2B5EF4-FFF2-40B4-BE49-F238E27FC236}">
                  <a16:creationId xmlns:a16="http://schemas.microsoft.com/office/drawing/2014/main" id="{1A3A4259-6A90-420E-AB81-87B728BAC924}"/>
                </a:ext>
              </a:extLst>
            </p:cNvPr>
            <p:cNvGrpSpPr/>
            <p:nvPr/>
          </p:nvGrpSpPr>
          <p:grpSpPr>
            <a:xfrm>
              <a:off x="4176418" y="2235152"/>
              <a:ext cx="4662115" cy="2848751"/>
              <a:chOff x="4176418" y="2235152"/>
              <a:chExt cx="4662115" cy="2848751"/>
            </a:xfrm>
          </p:grpSpPr>
          <p:sp>
            <p:nvSpPr>
              <p:cNvPr id="33" name="Rectangle 6">
                <a:extLst>
                  <a:ext uri="{FF2B5EF4-FFF2-40B4-BE49-F238E27FC236}">
                    <a16:creationId xmlns:a16="http://schemas.microsoft.com/office/drawing/2014/main" id="{5E87FA71-1916-4F2B-BCCA-A160C2DDDBC1}"/>
                  </a:ext>
                </a:extLst>
              </p:cNvPr>
              <p:cNvSpPr>
                <a:spLocks noChangeArrowheads="1"/>
              </p:cNvSpPr>
              <p:nvPr/>
            </p:nvSpPr>
            <p:spPr bwMode="auto">
              <a:xfrm>
                <a:off x="4176418" y="2235152"/>
                <a:ext cx="4616450" cy="2848751"/>
              </a:xfrm>
              <a:prstGeom prst="rect">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p>
            </p:txBody>
          </p:sp>
          <p:sp>
            <p:nvSpPr>
              <p:cNvPr id="35" name="Rectangle 7">
                <a:extLst>
                  <a:ext uri="{FF2B5EF4-FFF2-40B4-BE49-F238E27FC236}">
                    <a16:creationId xmlns:a16="http://schemas.microsoft.com/office/drawing/2014/main" id="{67A7A127-9D17-41A1-B20D-D587541ED6E2}"/>
                  </a:ext>
                </a:extLst>
              </p:cNvPr>
              <p:cNvSpPr>
                <a:spLocks noChangeArrowheads="1"/>
              </p:cNvSpPr>
              <p:nvPr/>
            </p:nvSpPr>
            <p:spPr bwMode="auto">
              <a:xfrm>
                <a:off x="5728680" y="2710055"/>
                <a:ext cx="1367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rPr>
                  <a:t>PSCAD</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37" name="Rectangle 8">
                <a:extLst>
                  <a:ext uri="{FF2B5EF4-FFF2-40B4-BE49-F238E27FC236}">
                    <a16:creationId xmlns:a16="http://schemas.microsoft.com/office/drawing/2014/main" id="{B524648B-C04A-434E-A1EE-D00011C9AB7C}"/>
                  </a:ext>
                </a:extLst>
              </p:cNvPr>
              <p:cNvSpPr>
                <a:spLocks noChangeArrowheads="1"/>
              </p:cNvSpPr>
              <p:nvPr/>
            </p:nvSpPr>
            <p:spPr bwMode="auto">
              <a:xfrm>
                <a:off x="7120776" y="2694135"/>
                <a:ext cx="1138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39" name="Rectangle 9">
                <a:extLst>
                  <a:ext uri="{FF2B5EF4-FFF2-40B4-BE49-F238E27FC236}">
                    <a16:creationId xmlns:a16="http://schemas.microsoft.com/office/drawing/2014/main" id="{5C0A1984-6A69-412C-91D2-0C2293E05E8B}"/>
                  </a:ext>
                </a:extLst>
              </p:cNvPr>
              <p:cNvSpPr>
                <a:spLocks noChangeArrowheads="1"/>
              </p:cNvSpPr>
              <p:nvPr/>
            </p:nvSpPr>
            <p:spPr bwMode="auto">
              <a:xfrm>
                <a:off x="7262148" y="2694135"/>
                <a:ext cx="15763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rPr>
                  <a:t>EMTDC</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43" name="Rectangle 12">
                <a:extLst>
                  <a:ext uri="{FF2B5EF4-FFF2-40B4-BE49-F238E27FC236}">
                    <a16:creationId xmlns:a16="http://schemas.microsoft.com/office/drawing/2014/main" id="{E50D4020-176C-4210-8184-444FF1AC3D28}"/>
                  </a:ext>
                </a:extLst>
              </p:cNvPr>
              <p:cNvSpPr>
                <a:spLocks noChangeArrowheads="1"/>
              </p:cNvSpPr>
              <p:nvPr/>
            </p:nvSpPr>
            <p:spPr bwMode="auto">
              <a:xfrm>
                <a:off x="4405025" y="3731716"/>
                <a:ext cx="419537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0000"/>
                    </a:solidFill>
                    <a:effectLst/>
                    <a:latin typeface="Times New Roman" panose="02020603050405020304" pitchFamily="18" charset="0"/>
                  </a:rPr>
                  <a:t>Multiple microgrid</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000" b="1" dirty="0">
                    <a:solidFill>
                      <a:srgbClr val="000000"/>
                    </a:solidFill>
                    <a:latin typeface="Times New Roman" panose="02020603050405020304" pitchFamily="18" charset="0"/>
                  </a:rPr>
                  <a:t>and local control</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pSp>
        <p:pic>
          <p:nvPicPr>
            <p:cNvPr id="45" name="Picture 15">
              <a:extLst>
                <a:ext uri="{FF2B5EF4-FFF2-40B4-BE49-F238E27FC236}">
                  <a16:creationId xmlns:a16="http://schemas.microsoft.com/office/drawing/2014/main" id="{9E45347A-3687-4962-BA21-2F18E54201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031" y="2254177"/>
              <a:ext cx="1576387" cy="15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Group 103">
            <a:extLst>
              <a:ext uri="{FF2B5EF4-FFF2-40B4-BE49-F238E27FC236}">
                <a16:creationId xmlns:a16="http://schemas.microsoft.com/office/drawing/2014/main" id="{89F824D8-5731-44F4-83EF-37C9F8585405}"/>
              </a:ext>
            </a:extLst>
          </p:cNvPr>
          <p:cNvGrpSpPr/>
          <p:nvPr/>
        </p:nvGrpSpPr>
        <p:grpSpPr>
          <a:xfrm>
            <a:off x="11434198" y="1301200"/>
            <a:ext cx="4632325" cy="4135436"/>
            <a:chOff x="14049648" y="1621788"/>
            <a:chExt cx="4632325" cy="4135436"/>
          </a:xfrm>
        </p:grpSpPr>
        <p:pic>
          <p:nvPicPr>
            <p:cNvPr id="47" name="Picture 36">
              <a:extLst>
                <a:ext uri="{FF2B5EF4-FFF2-40B4-BE49-F238E27FC236}">
                  <a16:creationId xmlns:a16="http://schemas.microsoft.com/office/drawing/2014/main" id="{14765901-7094-481E-A27B-51AA46472F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49648" y="1621788"/>
              <a:ext cx="4632325" cy="413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37">
              <a:extLst>
                <a:ext uri="{FF2B5EF4-FFF2-40B4-BE49-F238E27FC236}">
                  <a16:creationId xmlns:a16="http://schemas.microsoft.com/office/drawing/2014/main" id="{CE5F27C8-5277-4E15-AD73-1F83F1216F09}"/>
                </a:ext>
              </a:extLst>
            </p:cNvPr>
            <p:cNvSpPr>
              <a:spLocks noChangeArrowheads="1"/>
            </p:cNvSpPr>
            <p:nvPr/>
          </p:nvSpPr>
          <p:spPr bwMode="auto">
            <a:xfrm>
              <a:off x="14264741" y="2018282"/>
              <a:ext cx="21073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rPr>
                <a:t>MATLAB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51" name="Rectangle 38">
              <a:extLst>
                <a:ext uri="{FF2B5EF4-FFF2-40B4-BE49-F238E27FC236}">
                  <a16:creationId xmlns:a16="http://schemas.microsoft.com/office/drawing/2014/main" id="{5FE68D1B-C821-48BA-92DC-F4DB21857399}"/>
                </a:ext>
              </a:extLst>
            </p:cNvPr>
            <p:cNvSpPr>
              <a:spLocks noChangeArrowheads="1"/>
            </p:cNvSpPr>
            <p:nvPr/>
          </p:nvSpPr>
          <p:spPr bwMode="auto">
            <a:xfrm>
              <a:off x="16350883" y="2018282"/>
              <a:ext cx="2308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DA3C06FC-40E7-47D6-94BB-4E5605A20D2F}"/>
                </a:ext>
              </a:extLst>
            </p:cNvPr>
            <p:cNvSpPr>
              <a:spLocks noChangeArrowheads="1"/>
            </p:cNvSpPr>
            <p:nvPr/>
          </p:nvSpPr>
          <p:spPr bwMode="auto">
            <a:xfrm>
              <a:off x="16658527" y="1990986"/>
              <a:ext cx="18466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000000"/>
                  </a:solidFill>
                  <a:effectLst/>
                  <a:latin typeface="Times New Roman" panose="02020603050405020304" pitchFamily="18" charset="0"/>
                </a:rPr>
                <a:t>Stateflow</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55" name="Rectangle 40">
              <a:extLst>
                <a:ext uri="{FF2B5EF4-FFF2-40B4-BE49-F238E27FC236}">
                  <a16:creationId xmlns:a16="http://schemas.microsoft.com/office/drawing/2014/main" id="{D1EBC21D-42B1-4421-BD96-95E149BAC0F0}"/>
                </a:ext>
              </a:extLst>
            </p:cNvPr>
            <p:cNvSpPr>
              <a:spLocks noChangeArrowheads="1"/>
            </p:cNvSpPr>
            <p:nvPr/>
          </p:nvSpPr>
          <p:spPr bwMode="auto">
            <a:xfrm>
              <a:off x="14515539" y="4774634"/>
              <a:ext cx="39029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rPr>
                <a:t>Supervisory control</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sp>
        <p:nvSpPr>
          <p:cNvPr id="57" name="Rectangle 45">
            <a:extLst>
              <a:ext uri="{FF2B5EF4-FFF2-40B4-BE49-F238E27FC236}">
                <a16:creationId xmlns:a16="http://schemas.microsoft.com/office/drawing/2014/main" id="{E068EF4C-C166-4B28-BEFA-C581A1D4FE7E}"/>
              </a:ext>
            </a:extLst>
          </p:cNvPr>
          <p:cNvSpPr>
            <a:spLocks noChangeArrowheads="1"/>
          </p:cNvSpPr>
          <p:nvPr/>
        </p:nvSpPr>
        <p:spPr bwMode="auto">
          <a:xfrm>
            <a:off x="4217741" y="5073257"/>
            <a:ext cx="4636502" cy="4319070"/>
          </a:xfrm>
          <a:prstGeom prst="rect">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Rectangle 46">
            <a:extLst>
              <a:ext uri="{FF2B5EF4-FFF2-40B4-BE49-F238E27FC236}">
                <a16:creationId xmlns:a16="http://schemas.microsoft.com/office/drawing/2014/main" id="{89602E8C-5BEB-402C-A039-ADA85EADEE69}"/>
              </a:ext>
            </a:extLst>
          </p:cNvPr>
          <p:cNvSpPr>
            <a:spLocks noChangeArrowheads="1"/>
          </p:cNvSpPr>
          <p:nvPr/>
        </p:nvSpPr>
        <p:spPr bwMode="auto">
          <a:xfrm>
            <a:off x="7519897" y="5162279"/>
            <a:ext cx="12148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rPr>
              <a:t>RTDS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65" name="Rectangle 12">
            <a:extLst>
              <a:ext uri="{FF2B5EF4-FFF2-40B4-BE49-F238E27FC236}">
                <a16:creationId xmlns:a16="http://schemas.microsoft.com/office/drawing/2014/main" id="{A0A87D11-130A-4C69-8B7C-DE38528E7C3A}"/>
              </a:ext>
            </a:extLst>
          </p:cNvPr>
          <p:cNvSpPr>
            <a:spLocks noChangeArrowheads="1"/>
          </p:cNvSpPr>
          <p:nvPr/>
        </p:nvSpPr>
        <p:spPr bwMode="auto">
          <a:xfrm>
            <a:off x="4366072" y="8152183"/>
            <a:ext cx="419537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0000"/>
                </a:solidFill>
                <a:effectLst/>
                <a:latin typeface="Times New Roman" panose="02020603050405020304" pitchFamily="18" charset="0"/>
              </a:rPr>
              <a:t>Multiple microgrid</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000" b="1" dirty="0">
                <a:solidFill>
                  <a:srgbClr val="000000"/>
                </a:solidFill>
                <a:latin typeface="Times New Roman" panose="02020603050405020304" pitchFamily="18" charset="0"/>
              </a:rPr>
              <a:t>a</a:t>
            </a:r>
            <a:r>
              <a:rPr kumimoji="0" lang="en-US" altLang="en-US" sz="4000" b="1" i="0" u="none" strike="noStrike" cap="none" normalizeH="0" baseline="0" dirty="0">
                <a:ln>
                  <a:noFill/>
                </a:ln>
                <a:solidFill>
                  <a:srgbClr val="000000"/>
                </a:solidFill>
                <a:effectLst/>
                <a:latin typeface="Times New Roman" panose="02020603050405020304" pitchFamily="18" charset="0"/>
              </a:rPr>
              <a:t>nd local control</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67" name="Picture 2" descr="Image result for RTDS rack&quot;">
            <a:extLst>
              <a:ext uri="{FF2B5EF4-FFF2-40B4-BE49-F238E27FC236}">
                <a16:creationId xmlns:a16="http://schemas.microsoft.com/office/drawing/2014/main" id="{AC86E846-5912-4DC7-97F4-B4D8EC8A9F4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9244" y="5162279"/>
            <a:ext cx="1990484" cy="3099223"/>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3CD1BD51-039B-4E23-B417-287E6151D60C}"/>
              </a:ext>
            </a:extLst>
          </p:cNvPr>
          <p:cNvGrpSpPr/>
          <p:nvPr/>
        </p:nvGrpSpPr>
        <p:grpSpPr>
          <a:xfrm>
            <a:off x="11433595" y="5472009"/>
            <a:ext cx="1716087" cy="3725191"/>
            <a:chOff x="13951499" y="6104130"/>
            <a:chExt cx="1716087" cy="3725191"/>
          </a:xfrm>
        </p:grpSpPr>
        <p:sp>
          <p:nvSpPr>
            <p:cNvPr id="61" name="Rectangle 74">
              <a:extLst>
                <a:ext uri="{FF2B5EF4-FFF2-40B4-BE49-F238E27FC236}">
                  <a16:creationId xmlns:a16="http://schemas.microsoft.com/office/drawing/2014/main" id="{B4F44ACD-A091-4699-B23E-0FCDDB6E2452}"/>
                </a:ext>
              </a:extLst>
            </p:cNvPr>
            <p:cNvSpPr>
              <a:spLocks noChangeArrowheads="1"/>
            </p:cNvSpPr>
            <p:nvPr/>
          </p:nvSpPr>
          <p:spPr bwMode="auto">
            <a:xfrm>
              <a:off x="13951499" y="6104130"/>
              <a:ext cx="1716087" cy="3725191"/>
            </a:xfrm>
            <a:prstGeom prst="rect">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9" name="Picture 68">
              <a:extLst>
                <a:ext uri="{FF2B5EF4-FFF2-40B4-BE49-F238E27FC236}">
                  <a16:creationId xmlns:a16="http://schemas.microsoft.com/office/drawing/2014/main" id="{6B937D7F-D379-4084-B2FE-DB606F26E629}"/>
                </a:ext>
              </a:extLst>
            </p:cNvPr>
            <p:cNvPicPr>
              <a:picLocks noChangeAspect="1"/>
            </p:cNvPicPr>
            <p:nvPr/>
          </p:nvPicPr>
          <p:blipFill>
            <a:blip r:embed="rId11"/>
            <a:stretch>
              <a:fillRect/>
            </a:stretch>
          </p:blipFill>
          <p:spPr>
            <a:xfrm>
              <a:off x="13989026" y="6607722"/>
              <a:ext cx="1622690" cy="3072373"/>
            </a:xfrm>
            <a:prstGeom prst="rect">
              <a:avLst/>
            </a:prstGeom>
          </p:spPr>
        </p:pic>
        <p:sp>
          <p:nvSpPr>
            <p:cNvPr id="71" name="Rectangle 75">
              <a:extLst>
                <a:ext uri="{FF2B5EF4-FFF2-40B4-BE49-F238E27FC236}">
                  <a16:creationId xmlns:a16="http://schemas.microsoft.com/office/drawing/2014/main" id="{08652E4E-B7B4-4BCA-844A-09C80D351BA9}"/>
                </a:ext>
              </a:extLst>
            </p:cNvPr>
            <p:cNvSpPr>
              <a:spLocks noChangeArrowheads="1"/>
            </p:cNvSpPr>
            <p:nvPr/>
          </p:nvSpPr>
          <p:spPr bwMode="auto">
            <a:xfrm>
              <a:off x="14072856" y="6161470"/>
              <a:ext cx="157638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0" u="none" strike="noStrike" cap="none" normalizeH="0" baseline="0" dirty="0" err="1">
                  <a:ln>
                    <a:noFill/>
                  </a:ln>
                  <a:solidFill>
                    <a:srgbClr val="000000"/>
                  </a:solidFill>
                  <a:effectLst/>
                  <a:latin typeface="Times New Roman" panose="02020603050405020304" pitchFamily="18" charset="0"/>
                </a:rPr>
                <a:t>PLCNext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93" name="Rectangle 32">
            <a:extLst>
              <a:ext uri="{FF2B5EF4-FFF2-40B4-BE49-F238E27FC236}">
                <a16:creationId xmlns:a16="http://schemas.microsoft.com/office/drawing/2014/main" id="{FA7D4205-53A6-45CB-B34B-B9BC8B69CC7F}"/>
              </a:ext>
            </a:extLst>
          </p:cNvPr>
          <p:cNvSpPr>
            <a:spLocks noChangeArrowheads="1"/>
          </p:cNvSpPr>
          <p:nvPr/>
        </p:nvSpPr>
        <p:spPr bwMode="auto">
          <a:xfrm>
            <a:off x="9572168" y="6758368"/>
            <a:ext cx="1269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HIL</a:t>
            </a:r>
            <a:endPar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97" name="Rectangle 26">
            <a:extLst>
              <a:ext uri="{FF2B5EF4-FFF2-40B4-BE49-F238E27FC236}">
                <a16:creationId xmlns:a16="http://schemas.microsoft.com/office/drawing/2014/main" id="{9F274F94-D964-4025-83DF-F6E23D7FD8EC}"/>
              </a:ext>
            </a:extLst>
          </p:cNvPr>
          <p:cNvSpPr>
            <a:spLocks noChangeArrowheads="1"/>
          </p:cNvSpPr>
          <p:nvPr/>
        </p:nvSpPr>
        <p:spPr bwMode="auto">
          <a:xfrm>
            <a:off x="9536463" y="1685524"/>
            <a:ext cx="11798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MMT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9" name="Rectangle 32">
            <a:extLst>
              <a:ext uri="{FF2B5EF4-FFF2-40B4-BE49-F238E27FC236}">
                <a16:creationId xmlns:a16="http://schemas.microsoft.com/office/drawing/2014/main" id="{3042C53A-89AF-4DB2-B09D-BCECBE1B0DDA}"/>
              </a:ext>
            </a:extLst>
          </p:cNvPr>
          <p:cNvSpPr>
            <a:spLocks noChangeArrowheads="1"/>
          </p:cNvSpPr>
          <p:nvPr/>
        </p:nvSpPr>
        <p:spPr bwMode="auto">
          <a:xfrm>
            <a:off x="9598151" y="3280917"/>
            <a:ext cx="1102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CMD</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107" name="Straight Arrow Connector 106">
            <a:extLst>
              <a:ext uri="{FF2B5EF4-FFF2-40B4-BE49-F238E27FC236}">
                <a16:creationId xmlns:a16="http://schemas.microsoft.com/office/drawing/2014/main" id="{EECCBF01-3162-4228-A0C2-7F945F39AB66}"/>
              </a:ext>
            </a:extLst>
          </p:cNvPr>
          <p:cNvCxnSpPr/>
          <p:nvPr/>
        </p:nvCxnSpPr>
        <p:spPr>
          <a:xfrm>
            <a:off x="8851524" y="2291272"/>
            <a:ext cx="2582674" cy="0"/>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1CCFCCC-CCC1-40D9-814E-CA2D058FC1B1}"/>
              </a:ext>
            </a:extLst>
          </p:cNvPr>
          <p:cNvCxnSpPr>
            <a:cxnSpLocks/>
          </p:cNvCxnSpPr>
          <p:nvPr/>
        </p:nvCxnSpPr>
        <p:spPr>
          <a:xfrm flipH="1">
            <a:off x="8897189" y="3882958"/>
            <a:ext cx="2537009" cy="0"/>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110" name="Rectangle 26">
            <a:extLst>
              <a:ext uri="{FF2B5EF4-FFF2-40B4-BE49-F238E27FC236}">
                <a16:creationId xmlns:a16="http://schemas.microsoft.com/office/drawing/2014/main" id="{73FBE81E-8B18-4185-B592-559599296C07}"/>
              </a:ext>
            </a:extLst>
          </p:cNvPr>
          <p:cNvSpPr>
            <a:spLocks noChangeArrowheads="1"/>
          </p:cNvSpPr>
          <p:nvPr/>
        </p:nvSpPr>
        <p:spPr bwMode="auto">
          <a:xfrm>
            <a:off x="9535860" y="5811464"/>
            <a:ext cx="11798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MMT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1" name="Rectangle 32">
            <a:extLst>
              <a:ext uri="{FF2B5EF4-FFF2-40B4-BE49-F238E27FC236}">
                <a16:creationId xmlns:a16="http://schemas.microsoft.com/office/drawing/2014/main" id="{2800EE93-5238-48C0-9C52-399B03FBF4DF}"/>
              </a:ext>
            </a:extLst>
          </p:cNvPr>
          <p:cNvSpPr>
            <a:spLocks noChangeArrowheads="1"/>
          </p:cNvSpPr>
          <p:nvPr/>
        </p:nvSpPr>
        <p:spPr bwMode="auto">
          <a:xfrm>
            <a:off x="9537840" y="8016968"/>
            <a:ext cx="1102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CMD</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112" name="Straight Arrow Connector 111">
            <a:extLst>
              <a:ext uri="{FF2B5EF4-FFF2-40B4-BE49-F238E27FC236}">
                <a16:creationId xmlns:a16="http://schemas.microsoft.com/office/drawing/2014/main" id="{BBB0D5C1-72BE-497B-A0BB-D0D21EEF7CE3}"/>
              </a:ext>
            </a:extLst>
          </p:cNvPr>
          <p:cNvCxnSpPr>
            <a:cxnSpLocks/>
          </p:cNvCxnSpPr>
          <p:nvPr/>
        </p:nvCxnSpPr>
        <p:spPr>
          <a:xfrm>
            <a:off x="8850921" y="6417212"/>
            <a:ext cx="2582674" cy="0"/>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62F86C4-6F84-4AED-947F-37AA3E4B0C4E}"/>
              </a:ext>
            </a:extLst>
          </p:cNvPr>
          <p:cNvCxnSpPr>
            <a:cxnSpLocks/>
          </p:cNvCxnSpPr>
          <p:nvPr/>
        </p:nvCxnSpPr>
        <p:spPr>
          <a:xfrm flipH="1">
            <a:off x="8896586" y="8008898"/>
            <a:ext cx="2537009" cy="0"/>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2C4B965-06A3-4CA8-8408-43229F0240DE}"/>
              </a:ext>
            </a:extLst>
          </p:cNvPr>
          <p:cNvCxnSpPr>
            <a:cxnSpLocks/>
            <a:stCxn id="2" idx="1"/>
          </p:cNvCxnSpPr>
          <p:nvPr/>
        </p:nvCxnSpPr>
        <p:spPr>
          <a:xfrm flipH="1">
            <a:off x="13149684" y="7361198"/>
            <a:ext cx="2336904" cy="0"/>
          </a:xfrm>
          <a:prstGeom prst="straightConnector1">
            <a:avLst/>
          </a:prstGeom>
          <a:ln w="762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9502863B-B5C2-4B56-9C79-5C0418A46B98}"/>
              </a:ext>
            </a:extLst>
          </p:cNvPr>
          <p:cNvGrpSpPr/>
          <p:nvPr/>
        </p:nvGrpSpPr>
        <p:grpSpPr>
          <a:xfrm>
            <a:off x="177799" y="8914684"/>
            <a:ext cx="711200" cy="694026"/>
            <a:chOff x="177799" y="8914684"/>
            <a:chExt cx="711200" cy="694026"/>
          </a:xfrm>
        </p:grpSpPr>
        <p:sp>
          <p:nvSpPr>
            <p:cNvPr id="120" name="Oval 119">
              <a:extLst>
                <a:ext uri="{FF2B5EF4-FFF2-40B4-BE49-F238E27FC236}">
                  <a16:creationId xmlns:a16="http://schemas.microsoft.com/office/drawing/2014/main" id="{E773898B-E01E-488A-B3E0-3496E7D8E697}"/>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1" name="TextBox 120">
              <a:extLst>
                <a:ext uri="{FF2B5EF4-FFF2-40B4-BE49-F238E27FC236}">
                  <a16:creationId xmlns:a16="http://schemas.microsoft.com/office/drawing/2014/main" id="{D2C63B49-5220-4C24-9484-685BD43FC65D}"/>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16</a:t>
              </a:r>
              <a:endParaRPr lang="en-CA" sz="3600" b="1"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F4B25A48-EA5E-45C7-8175-0A1C851F0505}"/>
              </a:ext>
            </a:extLst>
          </p:cNvPr>
          <p:cNvPicPr>
            <a:picLocks noChangeAspect="1"/>
          </p:cNvPicPr>
          <p:nvPr/>
        </p:nvPicPr>
        <p:blipFill>
          <a:blip r:embed="rId12"/>
          <a:stretch>
            <a:fillRect/>
          </a:stretch>
        </p:blipFill>
        <p:spPr>
          <a:xfrm>
            <a:off x="15486588" y="6608723"/>
            <a:ext cx="1504950" cy="1504950"/>
          </a:xfrm>
          <a:prstGeom prst="rect">
            <a:avLst/>
          </a:prstGeom>
        </p:spPr>
      </p:pic>
      <p:sp>
        <p:nvSpPr>
          <p:cNvPr id="9" name="Rectangle 32">
            <a:extLst>
              <a:ext uri="{FF2B5EF4-FFF2-40B4-BE49-F238E27FC236}">
                <a16:creationId xmlns:a16="http://schemas.microsoft.com/office/drawing/2014/main" id="{D5229F10-FB56-465C-ABEF-56B15945A5D1}"/>
              </a:ext>
            </a:extLst>
          </p:cNvPr>
          <p:cNvSpPr>
            <a:spLocks noChangeArrowheads="1"/>
          </p:cNvSpPr>
          <p:nvPr/>
        </p:nvSpPr>
        <p:spPr bwMode="auto">
          <a:xfrm>
            <a:off x="15264438" y="8100687"/>
            <a:ext cx="19492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SC</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latin typeface="Times New Roman" panose="02020603050405020304" pitchFamily="18" charset="0"/>
                <a:cs typeface="Times New Roman" panose="02020603050405020304" pitchFamily="18" charset="0"/>
              </a:rPr>
              <a:t>algorithm</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 name="Content Placeholder 5">
            <a:extLst>
              <a:ext uri="{FF2B5EF4-FFF2-40B4-BE49-F238E27FC236}">
                <a16:creationId xmlns:a16="http://schemas.microsoft.com/office/drawing/2014/main" id="{44FC61B2-43AE-4206-8FA8-06BB3115D2B7}"/>
              </a:ext>
            </a:extLst>
          </p:cNvPr>
          <p:cNvGraphicFramePr>
            <a:graphicFrameLocks/>
          </p:cNvGraphicFramePr>
          <p:nvPr>
            <p:extLst>
              <p:ext uri="{D42A27DB-BD31-4B8C-83A1-F6EECF244321}">
                <p14:modId xmlns:p14="http://schemas.microsoft.com/office/powerpoint/2010/main" val="3934574058"/>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36770146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7A2BBCF-8ACA-4E4E-A15B-CE619CBD2369}"/>
              </a:ext>
            </a:extLst>
          </p:cNvPr>
          <p:cNvGrpSpPr/>
          <p:nvPr/>
        </p:nvGrpSpPr>
        <p:grpSpPr>
          <a:xfrm>
            <a:off x="9645233" y="2565365"/>
            <a:ext cx="7464694" cy="5666307"/>
            <a:chOff x="9645233" y="2565365"/>
            <a:chExt cx="7464694" cy="5666307"/>
          </a:xfrm>
        </p:grpSpPr>
        <p:pic>
          <p:nvPicPr>
            <p:cNvPr id="13" name="Picture 12" descr="A picture containing computer, table&#10;&#10;Description automatically generated">
              <a:extLst>
                <a:ext uri="{FF2B5EF4-FFF2-40B4-BE49-F238E27FC236}">
                  <a16:creationId xmlns:a16="http://schemas.microsoft.com/office/drawing/2014/main" id="{0B00924C-93FE-4140-82DA-9181DCA69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233" y="2565365"/>
              <a:ext cx="7464694" cy="4813300"/>
            </a:xfrm>
            <a:prstGeom prst="rect">
              <a:avLst/>
            </a:prstGeom>
          </p:spPr>
        </p:pic>
        <p:sp>
          <p:nvSpPr>
            <p:cNvPr id="16" name="Rectangle 32">
              <a:extLst>
                <a:ext uri="{FF2B5EF4-FFF2-40B4-BE49-F238E27FC236}">
                  <a16:creationId xmlns:a16="http://schemas.microsoft.com/office/drawing/2014/main" id="{6382AE54-1504-4C88-8214-9A8324A582FB}"/>
                </a:ext>
              </a:extLst>
            </p:cNvPr>
            <p:cNvSpPr>
              <a:spLocks noChangeArrowheads="1"/>
            </p:cNvSpPr>
            <p:nvPr/>
          </p:nvSpPr>
          <p:spPr bwMode="auto">
            <a:xfrm>
              <a:off x="13134277" y="7400675"/>
              <a:ext cx="1269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HIL</a:t>
              </a:r>
              <a:endPar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pSp>
      <p:grpSp>
        <p:nvGrpSpPr>
          <p:cNvPr id="53" name="Group 52">
            <a:extLst>
              <a:ext uri="{FF2B5EF4-FFF2-40B4-BE49-F238E27FC236}">
                <a16:creationId xmlns:a16="http://schemas.microsoft.com/office/drawing/2014/main" id="{8B054ED9-97D7-4B76-BEFA-27ABF542FCF3}"/>
              </a:ext>
            </a:extLst>
          </p:cNvPr>
          <p:cNvGrpSpPr/>
          <p:nvPr/>
        </p:nvGrpSpPr>
        <p:grpSpPr>
          <a:xfrm>
            <a:off x="177799" y="8914684"/>
            <a:ext cx="711200" cy="694026"/>
            <a:chOff x="177799" y="8914684"/>
            <a:chExt cx="711200" cy="694026"/>
          </a:xfrm>
        </p:grpSpPr>
        <p:sp>
          <p:nvSpPr>
            <p:cNvPr id="54" name="Oval 53">
              <a:extLst>
                <a:ext uri="{FF2B5EF4-FFF2-40B4-BE49-F238E27FC236}">
                  <a16:creationId xmlns:a16="http://schemas.microsoft.com/office/drawing/2014/main" id="{24D864A5-27C3-4497-AE5D-CA2EF67A29FB}"/>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TextBox 54">
              <a:extLst>
                <a:ext uri="{FF2B5EF4-FFF2-40B4-BE49-F238E27FC236}">
                  <a16:creationId xmlns:a16="http://schemas.microsoft.com/office/drawing/2014/main" id="{F115D1A7-CA02-4A35-BEA2-84D0D6C688A4}"/>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17</a:t>
              </a:r>
              <a:endParaRPr lang="en-CA" sz="3600" b="1" dirty="0">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93376FEB-FE94-481E-8353-E65018638F79}"/>
              </a:ext>
            </a:extLst>
          </p:cNvPr>
          <p:cNvPicPr>
            <a:picLocks noChangeAspect="1"/>
          </p:cNvPicPr>
          <p:nvPr/>
        </p:nvPicPr>
        <p:blipFill>
          <a:blip r:embed="rId4"/>
          <a:stretch>
            <a:fillRect/>
          </a:stretch>
        </p:blipFill>
        <p:spPr>
          <a:xfrm>
            <a:off x="8879469" y="1576769"/>
            <a:ext cx="8230458" cy="6201708"/>
          </a:xfrm>
          <a:prstGeom prst="rect">
            <a:avLst/>
          </a:prstGeom>
        </p:spPr>
      </p:pic>
      <p:pic>
        <p:nvPicPr>
          <p:cNvPr id="22" name="Picture 21" descr="A close up of a sign&#10;&#10;Description automatically generated">
            <a:extLst>
              <a:ext uri="{FF2B5EF4-FFF2-40B4-BE49-F238E27FC236}">
                <a16:creationId xmlns:a16="http://schemas.microsoft.com/office/drawing/2014/main" id="{EF03D8C8-3D78-4676-B5F1-D548D8C75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99" y="2055059"/>
            <a:ext cx="7972518" cy="6727246"/>
          </a:xfrm>
          <a:prstGeom prst="rect">
            <a:avLst/>
          </a:prstGeom>
        </p:spPr>
      </p:pic>
      <p:sp>
        <p:nvSpPr>
          <p:cNvPr id="23" name="TextBox 22">
            <a:extLst>
              <a:ext uri="{FF2B5EF4-FFF2-40B4-BE49-F238E27FC236}">
                <a16:creationId xmlns:a16="http://schemas.microsoft.com/office/drawing/2014/main" id="{CA9A9404-5A69-4707-B9E9-AD1A1003C1CD}"/>
              </a:ext>
            </a:extLst>
          </p:cNvPr>
          <p:cNvSpPr txBox="1"/>
          <p:nvPr/>
        </p:nvSpPr>
        <p:spPr>
          <a:xfrm>
            <a:off x="558215" y="580602"/>
            <a:ext cx="8321254" cy="1569660"/>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Real-time simulation of roughly 600 electrical nodes and 18 distributed resource </a:t>
            </a:r>
          </a:p>
          <a:p>
            <a:pPr algn="ctr"/>
            <a:r>
              <a:rPr lang="el-GR" sz="3200" b="1" dirty="0">
                <a:latin typeface="Times New Roman" panose="02020603050405020304" pitchFamily="18" charset="0"/>
                <a:cs typeface="Times New Roman" panose="02020603050405020304" pitchFamily="18" charset="0"/>
              </a:rPr>
              <a:t>Δ</a:t>
            </a:r>
            <a:r>
              <a:rPr lang="en-US" sz="3200" b="1" dirty="0">
                <a:latin typeface="Times New Roman" panose="02020603050405020304" pitchFamily="18" charset="0"/>
                <a:cs typeface="Times New Roman" panose="02020603050405020304" pitchFamily="18" charset="0"/>
              </a:rPr>
              <a:t>t = 80 us</a:t>
            </a:r>
            <a:endParaRPr lang="en-CA" sz="3200" b="1" dirty="0">
              <a:latin typeface="Times New Roman" panose="02020603050405020304" pitchFamily="18" charset="0"/>
              <a:cs typeface="Times New Roman" panose="02020603050405020304" pitchFamily="18" charset="0"/>
            </a:endParaRPr>
          </a:p>
        </p:txBody>
      </p:sp>
      <p:graphicFrame>
        <p:nvGraphicFramePr>
          <p:cNvPr id="2" name="Content Placeholder 5">
            <a:extLst>
              <a:ext uri="{FF2B5EF4-FFF2-40B4-BE49-F238E27FC236}">
                <a16:creationId xmlns:a16="http://schemas.microsoft.com/office/drawing/2014/main" id="{F3007364-E3EC-4507-AA98-CE919CBD0906}"/>
              </a:ext>
            </a:extLst>
          </p:cNvPr>
          <p:cNvGraphicFramePr>
            <a:graphicFrameLocks/>
          </p:cNvGraphicFramePr>
          <p:nvPr>
            <p:extLst>
              <p:ext uri="{D42A27DB-BD31-4B8C-83A1-F6EECF244321}">
                <p14:modId xmlns:p14="http://schemas.microsoft.com/office/powerpoint/2010/main" val="3203853878"/>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325646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939799" y="515222"/>
            <a:ext cx="3360965" cy="1275478"/>
          </a:xfrm>
          <a:prstGeom prst="rect">
            <a:avLst/>
          </a:prstGeom>
        </p:spPr>
        <p:txBody>
          <a:bodyPr anchor="ctr">
            <a:normAutofit/>
          </a:bodyPr>
          <a:lstStyle/>
          <a:p>
            <a:pPr algn="ctr">
              <a:defRPr sz="3100" b="1">
                <a:solidFill>
                  <a:srgbClr val="013D75"/>
                </a:solidFill>
                <a:latin typeface="Helvetica"/>
                <a:ea typeface="Helvetica"/>
                <a:cs typeface="Helvetica"/>
                <a:sym typeface="Helvetica"/>
              </a:defRPr>
            </a:pPr>
            <a:r>
              <a:rPr lang="en-CA" sz="6600" dirty="0">
                <a:latin typeface="Times New Roman" panose="02020603050405020304" pitchFamily="18" charset="0"/>
                <a:cs typeface="Times New Roman" panose="02020603050405020304" pitchFamily="18" charset="0"/>
              </a:rPr>
              <a:t>Preface:</a:t>
            </a:r>
            <a:endParaRPr sz="3200" dirty="0">
              <a:latin typeface="Times New Roman" panose="02020603050405020304" pitchFamily="18" charset="0"/>
              <a:cs typeface="Times New Roman" panose="02020603050405020304" pitchFamily="18" charset="0"/>
            </a:endParaRPr>
          </a:p>
        </p:txBody>
      </p:sp>
      <p:sp>
        <p:nvSpPr>
          <p:cNvPr id="120" name="Shape 120"/>
          <p:cNvSpPr>
            <a:spLocks noGrp="1"/>
          </p:cNvSpPr>
          <p:nvPr>
            <p:ph type="body" sz="quarter" idx="1"/>
          </p:nvPr>
        </p:nvSpPr>
        <p:spPr>
          <a:xfrm>
            <a:off x="681830" y="2274030"/>
            <a:ext cx="16310770" cy="4533169"/>
          </a:xfrm>
          <a:prstGeom prst="rect">
            <a:avLst/>
          </a:prstGeom>
          <a:ln>
            <a:noFill/>
          </a:ln>
        </p:spPr>
        <p:txBody>
          <a:bodyPr anchor="ctr">
            <a:normAutofit/>
          </a:bodyPr>
          <a:lstStyle/>
          <a:p>
            <a:pPr marL="571500" lvl="1" indent="-571500" algn="l">
              <a:buFont typeface="Wingdings" panose="05000000000000000000" pitchFamily="2" charset="2"/>
              <a:buChar char="q"/>
              <a:defRPr sz="2400">
                <a:solidFill>
                  <a:srgbClr val="013D75"/>
                </a:solidFill>
              </a:defRPr>
            </a:pPr>
            <a:r>
              <a:rPr lang="en-US" sz="4000" b="1" dirty="0">
                <a:latin typeface="Times New Roman" panose="02020603050405020304" pitchFamily="18" charset="0"/>
                <a:cs typeface="Times New Roman" panose="02020603050405020304" pitchFamily="18" charset="0"/>
              </a:rPr>
              <a:t>The work in this presentation is part of my Ph.D. dissertation under the supervision of Professor Reza </a:t>
            </a:r>
            <a:r>
              <a:rPr lang="en-US" sz="4000" b="1" dirty="0" err="1">
                <a:latin typeface="Times New Roman" panose="02020603050405020304" pitchFamily="18" charset="0"/>
                <a:cs typeface="Times New Roman" panose="02020603050405020304" pitchFamily="18" charset="0"/>
              </a:rPr>
              <a:t>Iravani</a:t>
            </a:r>
            <a:r>
              <a:rPr lang="en-US" sz="4000" b="1" dirty="0">
                <a:latin typeface="Times New Roman" panose="02020603050405020304" pitchFamily="18" charset="0"/>
                <a:cs typeface="Times New Roman" panose="02020603050405020304" pitchFamily="18" charset="0"/>
              </a:rPr>
              <a:t>.</a:t>
            </a:r>
          </a:p>
          <a:p>
            <a:pPr marL="571500" lvl="1" indent="-571500" algn="l">
              <a:buFont typeface="Wingdings" panose="05000000000000000000" pitchFamily="2" charset="2"/>
              <a:buChar char="q"/>
              <a:defRPr sz="2400">
                <a:solidFill>
                  <a:srgbClr val="013D75"/>
                </a:solidFill>
              </a:defRPr>
            </a:pPr>
            <a:endParaRPr lang="en-US" sz="4000" b="1" dirty="0">
              <a:latin typeface="Times New Roman" panose="02020603050405020304" pitchFamily="18" charset="0"/>
              <a:cs typeface="Times New Roman" panose="02020603050405020304" pitchFamily="18" charset="0"/>
            </a:endParaRPr>
          </a:p>
          <a:p>
            <a:pPr marL="571500" lvl="1" indent="-571500" algn="l">
              <a:buFont typeface="Wingdings" panose="05000000000000000000" pitchFamily="2" charset="2"/>
              <a:buChar char="q"/>
              <a:defRPr sz="2400">
                <a:solidFill>
                  <a:srgbClr val="013D75"/>
                </a:solidFill>
              </a:defRPr>
            </a:pPr>
            <a:endParaRPr lang="en-US" sz="4000" b="1" dirty="0">
              <a:latin typeface="Times New Roman" panose="02020603050405020304" pitchFamily="18" charset="0"/>
              <a:cs typeface="Times New Roman" panose="02020603050405020304" pitchFamily="18" charset="0"/>
            </a:endParaRPr>
          </a:p>
          <a:p>
            <a:pPr marL="571500" lvl="1" indent="-571500" algn="l">
              <a:buFont typeface="Wingdings" panose="05000000000000000000" pitchFamily="2" charset="2"/>
              <a:buChar char="q"/>
              <a:defRPr sz="2400">
                <a:solidFill>
                  <a:srgbClr val="013D75"/>
                </a:solidFill>
              </a:defRPr>
            </a:pPr>
            <a:r>
              <a:rPr lang="en-US" sz="4000" b="1" dirty="0">
                <a:latin typeface="Times New Roman" panose="02020603050405020304" pitchFamily="18" charset="0"/>
                <a:cs typeface="Times New Roman" panose="02020603050405020304" pitchFamily="18" charset="0"/>
              </a:rPr>
              <a:t>The RTDS simulation platform used in the work is a property of Center of Applied Power Electronics (CAPE) at University of Toronto.</a:t>
            </a:r>
          </a:p>
          <a:p>
            <a:pPr marL="571500" lvl="1" indent="-571500" algn="l">
              <a:buFont typeface="Wingdings" panose="05000000000000000000" pitchFamily="2" charset="2"/>
              <a:buChar char="q"/>
              <a:defRPr sz="2400">
                <a:solidFill>
                  <a:srgbClr val="013D75"/>
                </a:solidFill>
              </a:defRPr>
            </a:pPr>
            <a:endParaRPr sz="4000" dirty="0">
              <a:latin typeface="Times New Roman" panose="02020603050405020304" pitchFamily="18" charset="0"/>
              <a:cs typeface="Times New Roman" panose="02020603050405020304" pitchFamily="18" charset="0"/>
            </a:endParaRPr>
          </a:p>
        </p:txBody>
      </p:sp>
      <p:pic>
        <p:nvPicPr>
          <p:cNvPr id="2" name="Picture 1" descr="A close up of a sign&#10;&#10;Description automatically generated">
            <a:extLst>
              <a:ext uri="{FF2B5EF4-FFF2-40B4-BE49-F238E27FC236}">
                <a16:creationId xmlns:a16="http://schemas.microsoft.com/office/drawing/2014/main" id="{35167173-1A5D-4AE7-8770-89726E422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695" y="6931658"/>
            <a:ext cx="4904242" cy="1783084"/>
          </a:xfrm>
          <a:prstGeom prst="rect">
            <a:avLst/>
          </a:prstGeom>
        </p:spPr>
      </p:pic>
      <p:pic>
        <p:nvPicPr>
          <p:cNvPr id="3" name="Picture 2" descr="A close up of a logo&#10;&#10;Description automatically generated">
            <a:extLst>
              <a:ext uri="{FF2B5EF4-FFF2-40B4-BE49-F238E27FC236}">
                <a16:creationId xmlns:a16="http://schemas.microsoft.com/office/drawing/2014/main" id="{C8E672AE-CBCA-4B3C-9FF8-D301DF3F3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45" y="6123614"/>
            <a:ext cx="5312380" cy="2951322"/>
          </a:xfrm>
          <a:prstGeom prst="rect">
            <a:avLst/>
          </a:prstGeom>
        </p:spPr>
      </p:pic>
    </p:spTree>
    <p:extLst>
      <p:ext uri="{BB962C8B-B14F-4D97-AF65-F5344CB8AC3E}">
        <p14:creationId xmlns:p14="http://schemas.microsoft.com/office/powerpoint/2010/main" val="53936059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3FA9B-34E9-4D4B-84E9-18170D00B3D7}"/>
              </a:ext>
            </a:extLst>
          </p:cNvPr>
          <p:cNvPicPr>
            <a:picLocks noChangeAspect="1"/>
          </p:cNvPicPr>
          <p:nvPr/>
        </p:nvPicPr>
        <p:blipFill>
          <a:blip r:embed="rId3"/>
          <a:stretch>
            <a:fillRect/>
          </a:stretch>
        </p:blipFill>
        <p:spPr>
          <a:xfrm>
            <a:off x="5567424" y="2078995"/>
            <a:ext cx="1112409" cy="2010031"/>
          </a:xfrm>
          <a:prstGeom prst="rect">
            <a:avLst/>
          </a:prstGeom>
        </p:spPr>
      </p:pic>
      <p:pic>
        <p:nvPicPr>
          <p:cNvPr id="7" name="Picture 6">
            <a:extLst>
              <a:ext uri="{FF2B5EF4-FFF2-40B4-BE49-F238E27FC236}">
                <a16:creationId xmlns:a16="http://schemas.microsoft.com/office/drawing/2014/main" id="{AC88A24F-E785-4134-BC17-F5B53B750592}"/>
              </a:ext>
            </a:extLst>
          </p:cNvPr>
          <p:cNvPicPr>
            <a:picLocks noChangeAspect="1"/>
          </p:cNvPicPr>
          <p:nvPr/>
        </p:nvPicPr>
        <p:blipFill>
          <a:blip r:embed="rId4"/>
          <a:stretch>
            <a:fillRect/>
          </a:stretch>
        </p:blipFill>
        <p:spPr>
          <a:xfrm>
            <a:off x="5733879" y="6714646"/>
            <a:ext cx="895761" cy="2146446"/>
          </a:xfrm>
          <a:prstGeom prst="rect">
            <a:avLst/>
          </a:prstGeom>
        </p:spPr>
      </p:pic>
      <p:pic>
        <p:nvPicPr>
          <p:cNvPr id="8" name="Picture 7">
            <a:extLst>
              <a:ext uri="{FF2B5EF4-FFF2-40B4-BE49-F238E27FC236}">
                <a16:creationId xmlns:a16="http://schemas.microsoft.com/office/drawing/2014/main" id="{E49E2B6E-BC35-488F-9183-8A56405E4D36}"/>
              </a:ext>
            </a:extLst>
          </p:cNvPr>
          <p:cNvPicPr>
            <a:picLocks noChangeAspect="1"/>
          </p:cNvPicPr>
          <p:nvPr/>
        </p:nvPicPr>
        <p:blipFill>
          <a:blip r:embed="rId5"/>
          <a:stretch>
            <a:fillRect/>
          </a:stretch>
        </p:blipFill>
        <p:spPr>
          <a:xfrm>
            <a:off x="3337223" y="6194419"/>
            <a:ext cx="2176180" cy="2122219"/>
          </a:xfrm>
          <a:prstGeom prst="rect">
            <a:avLst/>
          </a:prstGeom>
        </p:spPr>
      </p:pic>
      <p:pic>
        <p:nvPicPr>
          <p:cNvPr id="11" name="Picture 10">
            <a:extLst>
              <a:ext uri="{FF2B5EF4-FFF2-40B4-BE49-F238E27FC236}">
                <a16:creationId xmlns:a16="http://schemas.microsoft.com/office/drawing/2014/main" id="{D75794A8-9283-4732-A1DB-4D7FABB87811}"/>
              </a:ext>
            </a:extLst>
          </p:cNvPr>
          <p:cNvPicPr>
            <a:picLocks noChangeAspect="1"/>
          </p:cNvPicPr>
          <p:nvPr/>
        </p:nvPicPr>
        <p:blipFill>
          <a:blip r:embed="rId5"/>
          <a:stretch>
            <a:fillRect/>
          </a:stretch>
        </p:blipFill>
        <p:spPr>
          <a:xfrm rot="10800000" flipH="1">
            <a:off x="3315693" y="2594341"/>
            <a:ext cx="2205741" cy="1899066"/>
          </a:xfrm>
          <a:prstGeom prst="rect">
            <a:avLst/>
          </a:prstGeom>
        </p:spPr>
      </p:pic>
      <p:sp>
        <p:nvSpPr>
          <p:cNvPr id="9" name="TextBox 8">
            <a:extLst>
              <a:ext uri="{FF2B5EF4-FFF2-40B4-BE49-F238E27FC236}">
                <a16:creationId xmlns:a16="http://schemas.microsoft.com/office/drawing/2014/main" id="{AC37A119-0216-4F3F-AE52-6C8C4B382188}"/>
              </a:ext>
            </a:extLst>
          </p:cNvPr>
          <p:cNvSpPr txBox="1"/>
          <p:nvPr/>
        </p:nvSpPr>
        <p:spPr>
          <a:xfrm>
            <a:off x="1940466" y="1100873"/>
            <a:ext cx="257809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RTDS (80 us)</a:t>
            </a:r>
            <a:endParaRPr lang="en-US" sz="2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B23DA58-7B6F-40AC-8488-B2458E3B525B}"/>
              </a:ext>
            </a:extLst>
          </p:cNvPr>
          <p:cNvSpPr txBox="1"/>
          <p:nvPr/>
        </p:nvSpPr>
        <p:spPr>
          <a:xfrm>
            <a:off x="5156870" y="1709093"/>
            <a:ext cx="203035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Analog Cards</a:t>
            </a:r>
            <a:endParaRPr lang="en-US" sz="24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8C55DF5-0FA2-40AE-9C44-3C526D2D65AB}"/>
              </a:ext>
            </a:extLst>
          </p:cNvPr>
          <p:cNvSpPr txBox="1"/>
          <p:nvPr/>
        </p:nvSpPr>
        <p:spPr>
          <a:xfrm>
            <a:off x="5170812" y="6314536"/>
            <a:ext cx="212537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Digital Cards</a:t>
            </a:r>
            <a:endParaRPr lang="en-US" b="1" dirty="0">
              <a:latin typeface="Times New Roman" panose="02020603050405020304" pitchFamily="18" charset="0"/>
              <a:cs typeface="Times New Roman" panose="02020603050405020304" pitchFamily="18" charset="0"/>
            </a:endParaRPr>
          </a:p>
        </p:txBody>
      </p:sp>
      <p:pic>
        <p:nvPicPr>
          <p:cNvPr id="12" name="Picture 11" descr="A screenshot of a video game&#10;&#10;Description automatically generated">
            <a:extLst>
              <a:ext uri="{FF2B5EF4-FFF2-40B4-BE49-F238E27FC236}">
                <a16:creationId xmlns:a16="http://schemas.microsoft.com/office/drawing/2014/main" id="{E46C5D56-FA49-4EC2-BC96-011CECA47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1943" y="2801610"/>
            <a:ext cx="6790476" cy="4285714"/>
          </a:xfrm>
          <a:prstGeom prst="rect">
            <a:avLst/>
          </a:prstGeom>
        </p:spPr>
      </p:pic>
      <p:sp>
        <p:nvSpPr>
          <p:cNvPr id="18" name="TextBox 17">
            <a:extLst>
              <a:ext uri="{FF2B5EF4-FFF2-40B4-BE49-F238E27FC236}">
                <a16:creationId xmlns:a16="http://schemas.microsoft.com/office/drawing/2014/main" id="{9E88B222-DCD6-4726-94A9-4DB2ED20A03E}"/>
              </a:ext>
            </a:extLst>
          </p:cNvPr>
          <p:cNvSpPr txBox="1"/>
          <p:nvPr/>
        </p:nvSpPr>
        <p:spPr>
          <a:xfrm>
            <a:off x="3307451" y="3020463"/>
            <a:ext cx="1728065"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Fiber Connection</a:t>
            </a:r>
          </a:p>
        </p:txBody>
      </p:sp>
      <p:sp>
        <p:nvSpPr>
          <p:cNvPr id="21" name="TextBox 20">
            <a:extLst>
              <a:ext uri="{FF2B5EF4-FFF2-40B4-BE49-F238E27FC236}">
                <a16:creationId xmlns:a16="http://schemas.microsoft.com/office/drawing/2014/main" id="{4BC42E6B-A8A1-4D73-BE99-6D4734D19303}"/>
              </a:ext>
            </a:extLst>
          </p:cNvPr>
          <p:cNvSpPr txBox="1"/>
          <p:nvPr/>
        </p:nvSpPr>
        <p:spPr>
          <a:xfrm>
            <a:off x="13688846" y="2633236"/>
            <a:ext cx="3364956" cy="584775"/>
          </a:xfrm>
          <a:prstGeom prst="rect">
            <a:avLst/>
          </a:prstGeom>
          <a:noFill/>
          <a:ln>
            <a:no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a:t>
            </a:r>
            <a:r>
              <a:rPr lang="en-US" sz="3200" b="1" dirty="0">
                <a:solidFill>
                  <a:srgbClr val="00B050"/>
                </a:solidFill>
                <a:latin typeface="Times New Roman" panose="02020603050405020304" pitchFamily="18" charset="0"/>
                <a:cs typeface="Times New Roman" panose="02020603050405020304" pitchFamily="18" charset="0"/>
              </a:rPr>
              <a:t>1 </a:t>
            </a:r>
            <a:r>
              <a:rPr lang="en-US" sz="3200" b="1" dirty="0" err="1">
                <a:solidFill>
                  <a:srgbClr val="00B050"/>
                </a:solidFill>
                <a:latin typeface="Times New Roman" panose="02020603050405020304" pitchFamily="18" charset="0"/>
                <a:cs typeface="Times New Roman" panose="02020603050405020304" pitchFamily="18" charset="0"/>
              </a:rPr>
              <a:t>ms</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PLCNext</a:t>
            </a:r>
            <a:r>
              <a:rPr lang="en-US" sz="32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1A567B2-909D-4B25-9C20-00841854281D}"/>
              </a:ext>
            </a:extLst>
          </p:cNvPr>
          <p:cNvSpPr txBox="1"/>
          <p:nvPr/>
        </p:nvSpPr>
        <p:spPr>
          <a:xfrm>
            <a:off x="13807181" y="3683042"/>
            <a:ext cx="1564143"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Digital Modules</a:t>
            </a:r>
          </a:p>
        </p:txBody>
      </p:sp>
      <p:sp>
        <p:nvSpPr>
          <p:cNvPr id="24" name="TextBox 23">
            <a:extLst>
              <a:ext uri="{FF2B5EF4-FFF2-40B4-BE49-F238E27FC236}">
                <a16:creationId xmlns:a16="http://schemas.microsoft.com/office/drawing/2014/main" id="{8B35165E-1730-4DD2-AB47-681F6C743971}"/>
              </a:ext>
            </a:extLst>
          </p:cNvPr>
          <p:cNvSpPr txBox="1"/>
          <p:nvPr/>
        </p:nvSpPr>
        <p:spPr>
          <a:xfrm>
            <a:off x="12419934" y="4150711"/>
            <a:ext cx="1564143" cy="954107"/>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Analog Modules</a:t>
            </a:r>
          </a:p>
        </p:txBody>
      </p:sp>
      <p:grpSp>
        <p:nvGrpSpPr>
          <p:cNvPr id="10" name="Group 9">
            <a:extLst>
              <a:ext uri="{FF2B5EF4-FFF2-40B4-BE49-F238E27FC236}">
                <a16:creationId xmlns:a16="http://schemas.microsoft.com/office/drawing/2014/main" id="{63EDAB1E-5F0D-4C6C-A190-588D3076E46C}"/>
              </a:ext>
            </a:extLst>
          </p:cNvPr>
          <p:cNvGrpSpPr/>
          <p:nvPr/>
        </p:nvGrpSpPr>
        <p:grpSpPr>
          <a:xfrm>
            <a:off x="6811345" y="7279851"/>
            <a:ext cx="7673700" cy="830641"/>
            <a:chOff x="6340235" y="7571951"/>
            <a:chExt cx="7673700" cy="830641"/>
          </a:xfrm>
        </p:grpSpPr>
        <p:cxnSp>
          <p:nvCxnSpPr>
            <p:cNvPr id="43" name="Straight Connector 42">
              <a:extLst>
                <a:ext uri="{FF2B5EF4-FFF2-40B4-BE49-F238E27FC236}">
                  <a16:creationId xmlns:a16="http://schemas.microsoft.com/office/drawing/2014/main" id="{3F391EA5-3FCC-4A93-AABE-D6D10749F9E4}"/>
                </a:ext>
              </a:extLst>
            </p:cNvPr>
            <p:cNvCxnSpPr>
              <a:cxnSpLocks/>
            </p:cNvCxnSpPr>
            <p:nvPr/>
          </p:nvCxnSpPr>
          <p:spPr>
            <a:xfrm>
              <a:off x="6340235" y="8402592"/>
              <a:ext cx="7673700"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7DCAD46-6B43-4C3C-9BA2-D1CFA4E42AF8}"/>
                </a:ext>
              </a:extLst>
            </p:cNvPr>
            <p:cNvCxnSpPr>
              <a:cxnSpLocks/>
            </p:cNvCxnSpPr>
            <p:nvPr/>
          </p:nvCxnSpPr>
          <p:spPr>
            <a:xfrm>
              <a:off x="14013935" y="7571951"/>
              <a:ext cx="0" cy="787422"/>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F087EF7D-3C55-4EEA-BBA1-05104A0588B6}"/>
              </a:ext>
            </a:extLst>
          </p:cNvPr>
          <p:cNvSpPr txBox="1"/>
          <p:nvPr/>
        </p:nvSpPr>
        <p:spPr>
          <a:xfrm>
            <a:off x="7849732" y="7470657"/>
            <a:ext cx="5133238" cy="584775"/>
          </a:xfrm>
          <a:prstGeom prst="rect">
            <a:avLst/>
          </a:prstGeom>
          <a:noFill/>
          <a:ln>
            <a:noFill/>
          </a:ln>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Digital to RTDS # 31</a:t>
            </a:r>
          </a:p>
        </p:txBody>
      </p:sp>
      <p:sp>
        <p:nvSpPr>
          <p:cNvPr id="63" name="Rectangle 62">
            <a:extLst>
              <a:ext uri="{FF2B5EF4-FFF2-40B4-BE49-F238E27FC236}">
                <a16:creationId xmlns:a16="http://schemas.microsoft.com/office/drawing/2014/main" id="{88858F71-7E21-43F8-ADA5-DD85F12F2FC3}"/>
              </a:ext>
            </a:extLst>
          </p:cNvPr>
          <p:cNvSpPr/>
          <p:nvPr/>
        </p:nvSpPr>
        <p:spPr>
          <a:xfrm>
            <a:off x="997648" y="1730357"/>
            <a:ext cx="5793040" cy="723584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Isosceles Triangle 71">
            <a:extLst>
              <a:ext uri="{FF2B5EF4-FFF2-40B4-BE49-F238E27FC236}">
                <a16:creationId xmlns:a16="http://schemas.microsoft.com/office/drawing/2014/main" id="{35EE426C-10B0-47AF-928A-E610C31BDE7F}"/>
              </a:ext>
            </a:extLst>
          </p:cNvPr>
          <p:cNvSpPr/>
          <p:nvPr/>
        </p:nvSpPr>
        <p:spPr>
          <a:xfrm rot="16200000">
            <a:off x="6760372" y="7950408"/>
            <a:ext cx="302882" cy="304406"/>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7" name="Picture 2" descr="Image result for RTDS rack&quot;">
            <a:extLst>
              <a:ext uri="{FF2B5EF4-FFF2-40B4-BE49-F238E27FC236}">
                <a16:creationId xmlns:a16="http://schemas.microsoft.com/office/drawing/2014/main" id="{16A4F973-F787-4031-8FE9-EF497F1E45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4987" y="1758049"/>
            <a:ext cx="1129164" cy="1758131"/>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19B188C5-D5EF-4D1B-98BB-18214B795479}"/>
              </a:ext>
            </a:extLst>
          </p:cNvPr>
          <p:cNvGrpSpPr/>
          <p:nvPr/>
        </p:nvGrpSpPr>
        <p:grpSpPr>
          <a:xfrm>
            <a:off x="1080064" y="3683043"/>
            <a:ext cx="2197810" cy="3596807"/>
            <a:chOff x="1638217" y="6103331"/>
            <a:chExt cx="1674987" cy="2919044"/>
          </a:xfrm>
        </p:grpSpPr>
        <p:pic>
          <p:nvPicPr>
            <p:cNvPr id="58" name="Picture 57">
              <a:extLst>
                <a:ext uri="{FF2B5EF4-FFF2-40B4-BE49-F238E27FC236}">
                  <a16:creationId xmlns:a16="http://schemas.microsoft.com/office/drawing/2014/main" id="{E048F2B8-FEAD-47F5-B3AA-69C6036CAD97}"/>
                </a:ext>
              </a:extLst>
            </p:cNvPr>
            <p:cNvPicPr>
              <a:picLocks noChangeAspect="1"/>
            </p:cNvPicPr>
            <p:nvPr/>
          </p:nvPicPr>
          <p:blipFill>
            <a:blip r:embed="rId8"/>
            <a:stretch>
              <a:fillRect/>
            </a:stretch>
          </p:blipFill>
          <p:spPr>
            <a:xfrm>
              <a:off x="1638217" y="6568244"/>
              <a:ext cx="1674987" cy="2454131"/>
            </a:xfrm>
            <a:prstGeom prst="rect">
              <a:avLst/>
            </a:prstGeom>
          </p:spPr>
        </p:pic>
        <p:sp>
          <p:nvSpPr>
            <p:cNvPr id="60" name="TextBox 59">
              <a:extLst>
                <a:ext uri="{FF2B5EF4-FFF2-40B4-BE49-F238E27FC236}">
                  <a16:creationId xmlns:a16="http://schemas.microsoft.com/office/drawing/2014/main" id="{3446B7A0-4C06-453C-9A42-6BE2AE8DF77C}"/>
                </a:ext>
              </a:extLst>
            </p:cNvPr>
            <p:cNvSpPr txBox="1"/>
            <p:nvPr/>
          </p:nvSpPr>
          <p:spPr>
            <a:xfrm>
              <a:off x="1780463" y="6103331"/>
              <a:ext cx="1168344" cy="7743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PB5 # 19</a:t>
              </a:r>
              <a:endParaRPr lang="en-US" sz="3600" b="1" dirty="0">
                <a:latin typeface="Times New Roman" panose="02020603050405020304" pitchFamily="18" charset="0"/>
                <a:cs typeface="Times New Roman" panose="02020603050405020304" pitchFamily="18" charset="0"/>
              </a:endParaRPr>
            </a:p>
          </p:txBody>
        </p:sp>
      </p:grpSp>
      <p:grpSp>
        <p:nvGrpSpPr>
          <p:cNvPr id="62" name="Group 61">
            <a:extLst>
              <a:ext uri="{FF2B5EF4-FFF2-40B4-BE49-F238E27FC236}">
                <a16:creationId xmlns:a16="http://schemas.microsoft.com/office/drawing/2014/main" id="{A5F310E1-4364-4113-896F-19F4A288C666}"/>
              </a:ext>
            </a:extLst>
          </p:cNvPr>
          <p:cNvGrpSpPr/>
          <p:nvPr/>
        </p:nvGrpSpPr>
        <p:grpSpPr>
          <a:xfrm>
            <a:off x="6814915" y="7279850"/>
            <a:ext cx="8039851" cy="1302821"/>
            <a:chOff x="6340235" y="7571951"/>
            <a:chExt cx="7673700" cy="830641"/>
          </a:xfrm>
        </p:grpSpPr>
        <p:cxnSp>
          <p:nvCxnSpPr>
            <p:cNvPr id="64" name="Straight Connector 63">
              <a:extLst>
                <a:ext uri="{FF2B5EF4-FFF2-40B4-BE49-F238E27FC236}">
                  <a16:creationId xmlns:a16="http://schemas.microsoft.com/office/drawing/2014/main" id="{86B9AC92-B627-4C3D-B692-0B46F98BA6F4}"/>
                </a:ext>
              </a:extLst>
            </p:cNvPr>
            <p:cNvCxnSpPr>
              <a:cxnSpLocks/>
            </p:cNvCxnSpPr>
            <p:nvPr/>
          </p:nvCxnSpPr>
          <p:spPr>
            <a:xfrm>
              <a:off x="6340235" y="8402592"/>
              <a:ext cx="7673700"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B7AD0A2-1E46-4C2C-9407-98D54FB40571}"/>
                </a:ext>
              </a:extLst>
            </p:cNvPr>
            <p:cNvCxnSpPr>
              <a:cxnSpLocks/>
            </p:cNvCxnSpPr>
            <p:nvPr/>
          </p:nvCxnSpPr>
          <p:spPr>
            <a:xfrm>
              <a:off x="14013935" y="7571951"/>
              <a:ext cx="0" cy="787422"/>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66" name="Isosceles Triangle 65">
            <a:extLst>
              <a:ext uri="{FF2B5EF4-FFF2-40B4-BE49-F238E27FC236}">
                <a16:creationId xmlns:a16="http://schemas.microsoft.com/office/drawing/2014/main" id="{4A7DC30D-5E05-4489-9138-ED01A98EBE2D}"/>
              </a:ext>
            </a:extLst>
          </p:cNvPr>
          <p:cNvSpPr/>
          <p:nvPr/>
        </p:nvSpPr>
        <p:spPr>
          <a:xfrm>
            <a:off x="14693156" y="7207280"/>
            <a:ext cx="302882" cy="304406"/>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163FEBF0-2B10-4BF9-8DB2-8B2F247F20E9}"/>
              </a:ext>
            </a:extLst>
          </p:cNvPr>
          <p:cNvSpPr txBox="1"/>
          <p:nvPr/>
        </p:nvSpPr>
        <p:spPr>
          <a:xfrm>
            <a:off x="8095222" y="8579719"/>
            <a:ext cx="5133238" cy="584775"/>
          </a:xfrm>
          <a:prstGeom prst="rect">
            <a:avLst/>
          </a:prstGeom>
          <a:noFill/>
          <a:ln>
            <a:noFill/>
          </a:ln>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Digital to </a:t>
            </a:r>
            <a:r>
              <a:rPr lang="en-US" sz="3200" b="1" dirty="0" err="1">
                <a:solidFill>
                  <a:srgbClr val="00B050"/>
                </a:solidFill>
                <a:latin typeface="Times New Roman" panose="02020603050405020304" pitchFamily="18" charset="0"/>
                <a:cs typeface="Times New Roman" panose="02020603050405020304" pitchFamily="18" charset="0"/>
              </a:rPr>
              <a:t>PLCnext</a:t>
            </a:r>
            <a:r>
              <a:rPr lang="en-US" sz="3200" b="1" dirty="0">
                <a:solidFill>
                  <a:srgbClr val="00B050"/>
                </a:solidFill>
                <a:latin typeface="Times New Roman" panose="02020603050405020304" pitchFamily="18" charset="0"/>
                <a:cs typeface="Times New Roman" panose="02020603050405020304" pitchFamily="18" charset="0"/>
              </a:rPr>
              <a:t> # 5</a:t>
            </a:r>
          </a:p>
        </p:txBody>
      </p:sp>
      <p:cxnSp>
        <p:nvCxnSpPr>
          <p:cNvPr id="73" name="Straight Connector 72">
            <a:extLst>
              <a:ext uri="{FF2B5EF4-FFF2-40B4-BE49-F238E27FC236}">
                <a16:creationId xmlns:a16="http://schemas.microsoft.com/office/drawing/2014/main" id="{006C6B57-0791-47ED-B02C-751322DF3144}"/>
              </a:ext>
            </a:extLst>
          </p:cNvPr>
          <p:cNvCxnSpPr>
            <a:cxnSpLocks/>
          </p:cNvCxnSpPr>
          <p:nvPr/>
        </p:nvCxnSpPr>
        <p:spPr>
          <a:xfrm>
            <a:off x="6875638" y="2349500"/>
            <a:ext cx="6295917"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EF288F-DB00-4B02-AA42-F716241E06C2}"/>
              </a:ext>
            </a:extLst>
          </p:cNvPr>
          <p:cNvCxnSpPr>
            <a:cxnSpLocks/>
          </p:cNvCxnSpPr>
          <p:nvPr/>
        </p:nvCxnSpPr>
        <p:spPr>
          <a:xfrm>
            <a:off x="13171555" y="2338015"/>
            <a:ext cx="0" cy="1075036"/>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75" name="Isosceles Triangle 74">
            <a:extLst>
              <a:ext uri="{FF2B5EF4-FFF2-40B4-BE49-F238E27FC236}">
                <a16:creationId xmlns:a16="http://schemas.microsoft.com/office/drawing/2014/main" id="{DF50276D-6C8E-43CF-BA5E-C13024459C51}"/>
              </a:ext>
            </a:extLst>
          </p:cNvPr>
          <p:cNvSpPr/>
          <p:nvPr/>
        </p:nvSpPr>
        <p:spPr>
          <a:xfrm rot="16200000">
            <a:off x="6858983" y="2192771"/>
            <a:ext cx="302882" cy="304406"/>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latin typeface="Times New Roman" panose="02020603050405020304" pitchFamily="18" charset="0"/>
              <a:cs typeface="Times New Roman" panose="02020603050405020304" pitchFamily="18" charset="0"/>
            </a:endParaRPr>
          </a:p>
        </p:txBody>
      </p:sp>
      <p:cxnSp>
        <p:nvCxnSpPr>
          <p:cNvPr id="77" name="Straight Connector 76">
            <a:extLst>
              <a:ext uri="{FF2B5EF4-FFF2-40B4-BE49-F238E27FC236}">
                <a16:creationId xmlns:a16="http://schemas.microsoft.com/office/drawing/2014/main" id="{DD575B79-62FA-47E0-9110-341F96DB2605}"/>
              </a:ext>
            </a:extLst>
          </p:cNvPr>
          <p:cNvCxnSpPr>
            <a:cxnSpLocks/>
          </p:cNvCxnSpPr>
          <p:nvPr/>
        </p:nvCxnSpPr>
        <p:spPr>
          <a:xfrm>
            <a:off x="6791783" y="1768073"/>
            <a:ext cx="6675506"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8EBCEB4-0168-4268-9E65-6911D8ED47C6}"/>
              </a:ext>
            </a:extLst>
          </p:cNvPr>
          <p:cNvCxnSpPr>
            <a:cxnSpLocks/>
            <a:endCxn id="82" idx="3"/>
          </p:cNvCxnSpPr>
          <p:nvPr/>
        </p:nvCxnSpPr>
        <p:spPr>
          <a:xfrm>
            <a:off x="13446879" y="1768073"/>
            <a:ext cx="0" cy="1252391"/>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82" name="Isosceles Triangle 81">
            <a:extLst>
              <a:ext uri="{FF2B5EF4-FFF2-40B4-BE49-F238E27FC236}">
                <a16:creationId xmlns:a16="http://schemas.microsoft.com/office/drawing/2014/main" id="{5A4311A1-9AEE-4E2C-A88B-709FD4BD0872}"/>
              </a:ext>
            </a:extLst>
          </p:cNvPr>
          <p:cNvSpPr/>
          <p:nvPr/>
        </p:nvSpPr>
        <p:spPr>
          <a:xfrm rot="10800000">
            <a:off x="13295438" y="3020464"/>
            <a:ext cx="302882" cy="304406"/>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6F38BA65-6731-48E0-9FF7-BC487816BF74}"/>
              </a:ext>
            </a:extLst>
          </p:cNvPr>
          <p:cNvSpPr txBox="1"/>
          <p:nvPr/>
        </p:nvSpPr>
        <p:spPr>
          <a:xfrm>
            <a:off x="7895202" y="1108404"/>
            <a:ext cx="5537163" cy="584775"/>
          </a:xfrm>
          <a:prstGeom prst="rect">
            <a:avLst/>
          </a:prstGeom>
          <a:noFill/>
          <a:ln>
            <a:noFill/>
          </a:ln>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Analog to </a:t>
            </a:r>
            <a:r>
              <a:rPr lang="en-US" sz="3200" b="1" dirty="0" err="1">
                <a:solidFill>
                  <a:srgbClr val="00B050"/>
                </a:solidFill>
                <a:latin typeface="Times New Roman" panose="02020603050405020304" pitchFamily="18" charset="0"/>
                <a:cs typeface="Times New Roman" panose="02020603050405020304" pitchFamily="18" charset="0"/>
              </a:rPr>
              <a:t>PLCnext</a:t>
            </a:r>
            <a:r>
              <a:rPr lang="en-US" sz="3200" b="1" dirty="0">
                <a:solidFill>
                  <a:srgbClr val="00B050"/>
                </a:solidFill>
                <a:latin typeface="Times New Roman" panose="02020603050405020304" pitchFamily="18" charset="0"/>
                <a:cs typeface="Times New Roman" panose="02020603050405020304" pitchFamily="18" charset="0"/>
              </a:rPr>
              <a:t> # 26</a:t>
            </a:r>
          </a:p>
        </p:txBody>
      </p:sp>
      <p:sp>
        <p:nvSpPr>
          <p:cNvPr id="84" name="TextBox 83">
            <a:extLst>
              <a:ext uri="{FF2B5EF4-FFF2-40B4-BE49-F238E27FC236}">
                <a16:creationId xmlns:a16="http://schemas.microsoft.com/office/drawing/2014/main" id="{578B88CD-0DBE-46ED-8694-ACA06181E1D8}"/>
              </a:ext>
            </a:extLst>
          </p:cNvPr>
          <p:cNvSpPr txBox="1"/>
          <p:nvPr/>
        </p:nvSpPr>
        <p:spPr>
          <a:xfrm>
            <a:off x="8131321" y="1753240"/>
            <a:ext cx="5537163" cy="584775"/>
          </a:xfrm>
          <a:prstGeom prst="rect">
            <a:avLst/>
          </a:prstGeom>
          <a:noFill/>
          <a:ln>
            <a:noFill/>
          </a:ln>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Analog to RTDS # 4</a:t>
            </a:r>
          </a:p>
        </p:txBody>
      </p:sp>
      <p:cxnSp>
        <p:nvCxnSpPr>
          <p:cNvPr id="85" name="Straight Connector 84">
            <a:extLst>
              <a:ext uri="{FF2B5EF4-FFF2-40B4-BE49-F238E27FC236}">
                <a16:creationId xmlns:a16="http://schemas.microsoft.com/office/drawing/2014/main" id="{80BBC6C7-33CA-4154-8738-AC355A58EBE2}"/>
              </a:ext>
            </a:extLst>
          </p:cNvPr>
          <p:cNvCxnSpPr>
            <a:cxnSpLocks/>
            <a:stCxn id="86" idx="3"/>
          </p:cNvCxnSpPr>
          <p:nvPr/>
        </p:nvCxnSpPr>
        <p:spPr>
          <a:xfrm>
            <a:off x="7140354" y="5123837"/>
            <a:ext cx="3572134" cy="0"/>
          </a:xfrm>
          <a:prstGeom prst="line">
            <a:avLst/>
          </a:prstGeom>
          <a:ln w="76200">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86" name="Isosceles Triangle 85">
            <a:extLst>
              <a:ext uri="{FF2B5EF4-FFF2-40B4-BE49-F238E27FC236}">
                <a16:creationId xmlns:a16="http://schemas.microsoft.com/office/drawing/2014/main" id="{B3B76DF3-0269-4226-8BF3-A8FE95BA2581}"/>
              </a:ext>
            </a:extLst>
          </p:cNvPr>
          <p:cNvSpPr/>
          <p:nvPr/>
        </p:nvSpPr>
        <p:spPr>
          <a:xfrm rot="16200000">
            <a:off x="6836710" y="4971634"/>
            <a:ext cx="302882" cy="304406"/>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2DB8B275-BDCA-428F-992A-2C0B8FD97069}"/>
              </a:ext>
            </a:extLst>
          </p:cNvPr>
          <p:cNvSpPr txBox="1"/>
          <p:nvPr/>
        </p:nvSpPr>
        <p:spPr>
          <a:xfrm>
            <a:off x="7220098" y="4389941"/>
            <a:ext cx="3203521" cy="58477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MODBUS-TCP</a:t>
            </a:r>
          </a:p>
        </p:txBody>
      </p:sp>
      <p:sp>
        <p:nvSpPr>
          <p:cNvPr id="44" name="TextBox 43">
            <a:extLst>
              <a:ext uri="{FF2B5EF4-FFF2-40B4-BE49-F238E27FC236}">
                <a16:creationId xmlns:a16="http://schemas.microsoft.com/office/drawing/2014/main" id="{0624F062-1B39-4756-8693-E3B2441C11CF}"/>
              </a:ext>
            </a:extLst>
          </p:cNvPr>
          <p:cNvSpPr txBox="1"/>
          <p:nvPr/>
        </p:nvSpPr>
        <p:spPr>
          <a:xfrm>
            <a:off x="11039437" y="7087324"/>
            <a:ext cx="3380953" cy="553998"/>
          </a:xfrm>
          <a:prstGeom prst="rect">
            <a:avLst/>
          </a:prstGeom>
          <a:noFill/>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Source: https://www.phoenixcontact.com/online/portal/ca?1dmy&amp;urile=wcm:path:/caen/web/home</a:t>
            </a:r>
          </a:p>
        </p:txBody>
      </p:sp>
      <p:sp>
        <p:nvSpPr>
          <p:cNvPr id="4" name="Rectangle 32">
            <a:extLst>
              <a:ext uri="{FF2B5EF4-FFF2-40B4-BE49-F238E27FC236}">
                <a16:creationId xmlns:a16="http://schemas.microsoft.com/office/drawing/2014/main" id="{C3FB9F48-7EE1-43DF-AC75-5164C87B79E0}"/>
              </a:ext>
            </a:extLst>
          </p:cNvPr>
          <p:cNvSpPr>
            <a:spLocks noChangeArrowheads="1"/>
          </p:cNvSpPr>
          <p:nvPr/>
        </p:nvSpPr>
        <p:spPr bwMode="auto">
          <a:xfrm>
            <a:off x="7660211" y="453396"/>
            <a:ext cx="1269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HIL</a:t>
            </a:r>
            <a:endPar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pSp>
        <p:nvGrpSpPr>
          <p:cNvPr id="49" name="Group 48">
            <a:extLst>
              <a:ext uri="{FF2B5EF4-FFF2-40B4-BE49-F238E27FC236}">
                <a16:creationId xmlns:a16="http://schemas.microsoft.com/office/drawing/2014/main" id="{B97FF100-26AF-4D5C-BE0C-3BF90AE8D4E8}"/>
              </a:ext>
            </a:extLst>
          </p:cNvPr>
          <p:cNvGrpSpPr/>
          <p:nvPr/>
        </p:nvGrpSpPr>
        <p:grpSpPr>
          <a:xfrm>
            <a:off x="163609" y="8886538"/>
            <a:ext cx="711200" cy="694026"/>
            <a:chOff x="177799" y="8914684"/>
            <a:chExt cx="711200" cy="694026"/>
          </a:xfrm>
        </p:grpSpPr>
        <p:sp>
          <p:nvSpPr>
            <p:cNvPr id="50" name="Oval 49">
              <a:extLst>
                <a:ext uri="{FF2B5EF4-FFF2-40B4-BE49-F238E27FC236}">
                  <a16:creationId xmlns:a16="http://schemas.microsoft.com/office/drawing/2014/main" id="{EA94CF80-37B2-4683-8759-3FD903C8296D}"/>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TextBox 50">
              <a:extLst>
                <a:ext uri="{FF2B5EF4-FFF2-40B4-BE49-F238E27FC236}">
                  <a16:creationId xmlns:a16="http://schemas.microsoft.com/office/drawing/2014/main" id="{C4406734-F5C2-4032-9E5F-1DB582049C27}"/>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18</a:t>
              </a:r>
              <a:endParaRPr lang="en-CA" sz="3600" b="1" dirty="0">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id="{3A9507A5-334B-4433-91CB-9D8FFA973B8D}"/>
              </a:ext>
            </a:extLst>
          </p:cNvPr>
          <p:cNvSpPr txBox="1"/>
          <p:nvPr/>
        </p:nvSpPr>
        <p:spPr>
          <a:xfrm>
            <a:off x="1595968" y="8989511"/>
            <a:ext cx="3380953" cy="246221"/>
          </a:xfrm>
          <a:prstGeom prst="rect">
            <a:avLst/>
          </a:prstGeom>
          <a:noFill/>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https://www.rtd.com/manuals.htm</a:t>
            </a:r>
          </a:p>
        </p:txBody>
      </p:sp>
      <p:graphicFrame>
        <p:nvGraphicFramePr>
          <p:cNvPr id="6" name="Content Placeholder 5">
            <a:extLst>
              <a:ext uri="{FF2B5EF4-FFF2-40B4-BE49-F238E27FC236}">
                <a16:creationId xmlns:a16="http://schemas.microsoft.com/office/drawing/2014/main" id="{3829FEF3-7637-41C2-B936-B6C7CD9C1523}"/>
              </a:ext>
            </a:extLst>
          </p:cNvPr>
          <p:cNvGraphicFramePr>
            <a:graphicFrameLocks/>
          </p:cNvGraphicFramePr>
          <p:nvPr>
            <p:extLst>
              <p:ext uri="{D42A27DB-BD31-4B8C-83A1-F6EECF244321}">
                <p14:modId xmlns:p14="http://schemas.microsoft.com/office/powerpoint/2010/main" val="3501046866"/>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Picture 4">
            <a:extLst>
              <a:ext uri="{FF2B5EF4-FFF2-40B4-BE49-F238E27FC236}">
                <a16:creationId xmlns:a16="http://schemas.microsoft.com/office/drawing/2014/main" id="{9C1E5B58-B9D8-4882-9BB7-ED909B5B13FF}"/>
              </a:ext>
            </a:extLst>
          </p:cNvPr>
          <p:cNvPicPr>
            <a:picLocks noChangeAspect="1"/>
          </p:cNvPicPr>
          <p:nvPr/>
        </p:nvPicPr>
        <p:blipFill>
          <a:blip r:embed="rId14"/>
          <a:stretch>
            <a:fillRect/>
          </a:stretch>
        </p:blipFill>
        <p:spPr>
          <a:xfrm>
            <a:off x="5185901" y="4538116"/>
            <a:ext cx="1590691" cy="1792957"/>
          </a:xfrm>
          <a:prstGeom prst="rect">
            <a:avLst/>
          </a:prstGeom>
        </p:spPr>
      </p:pic>
      <p:pic>
        <p:nvPicPr>
          <p:cNvPr id="19" name="Picture 18">
            <a:extLst>
              <a:ext uri="{FF2B5EF4-FFF2-40B4-BE49-F238E27FC236}">
                <a16:creationId xmlns:a16="http://schemas.microsoft.com/office/drawing/2014/main" id="{C9A267AA-A948-4BEF-A802-65EAD84181EA}"/>
              </a:ext>
            </a:extLst>
          </p:cNvPr>
          <p:cNvPicPr>
            <a:picLocks noChangeAspect="1"/>
          </p:cNvPicPr>
          <p:nvPr/>
        </p:nvPicPr>
        <p:blipFill>
          <a:blip r:embed="rId15"/>
          <a:stretch>
            <a:fillRect/>
          </a:stretch>
        </p:blipFill>
        <p:spPr>
          <a:xfrm>
            <a:off x="3163787" y="5317142"/>
            <a:ext cx="2073994" cy="393898"/>
          </a:xfrm>
          <a:prstGeom prst="rect">
            <a:avLst/>
          </a:prstGeom>
        </p:spPr>
      </p:pic>
      <p:sp>
        <p:nvSpPr>
          <p:cNvPr id="25" name="TextBox 24">
            <a:extLst>
              <a:ext uri="{FF2B5EF4-FFF2-40B4-BE49-F238E27FC236}">
                <a16:creationId xmlns:a16="http://schemas.microsoft.com/office/drawing/2014/main" id="{962A984D-20DC-406B-B128-AA89F6D1DC0C}"/>
              </a:ext>
            </a:extLst>
          </p:cNvPr>
          <p:cNvSpPr txBox="1"/>
          <p:nvPr/>
        </p:nvSpPr>
        <p:spPr>
          <a:xfrm>
            <a:off x="5106541" y="4215015"/>
            <a:ext cx="203035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GTNET Card</a:t>
            </a:r>
            <a:endParaRPr lang="en-US" sz="2400" b="1" dirty="0">
              <a:latin typeface="Times New Roman" panose="02020603050405020304" pitchFamily="18" charset="0"/>
              <a:cs typeface="Times New Roman" panose="02020603050405020304" pitchFamily="18" charset="0"/>
            </a:endParaRPr>
          </a:p>
        </p:txBody>
      </p:sp>
      <p:sp>
        <p:nvSpPr>
          <p:cNvPr id="26" name="Isosceles Triangle 25">
            <a:extLst>
              <a:ext uri="{FF2B5EF4-FFF2-40B4-BE49-F238E27FC236}">
                <a16:creationId xmlns:a16="http://schemas.microsoft.com/office/drawing/2014/main" id="{A2159522-D526-4FEF-B8AA-3F004BEBC5F9}"/>
              </a:ext>
            </a:extLst>
          </p:cNvPr>
          <p:cNvSpPr/>
          <p:nvPr/>
        </p:nvSpPr>
        <p:spPr>
          <a:xfrm rot="5400000">
            <a:off x="10424381" y="4971001"/>
            <a:ext cx="302882" cy="304406"/>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28828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E2063C-3D02-4FB2-B87C-C3A6B2EAF5CD}"/>
              </a:ext>
            </a:extLst>
          </p:cNvPr>
          <p:cNvPicPr>
            <a:picLocks noChangeAspect="1"/>
          </p:cNvPicPr>
          <p:nvPr/>
        </p:nvPicPr>
        <p:blipFill>
          <a:blip r:embed="rId3"/>
          <a:stretch>
            <a:fillRect/>
          </a:stretch>
        </p:blipFill>
        <p:spPr>
          <a:xfrm>
            <a:off x="7960991" y="846549"/>
            <a:ext cx="8958443" cy="6946353"/>
          </a:xfrm>
          <a:prstGeom prst="rect">
            <a:avLst/>
          </a:prstGeom>
        </p:spPr>
      </p:pic>
      <p:cxnSp>
        <p:nvCxnSpPr>
          <p:cNvPr id="38" name="Straight Connector 37">
            <a:extLst>
              <a:ext uri="{FF2B5EF4-FFF2-40B4-BE49-F238E27FC236}">
                <a16:creationId xmlns:a16="http://schemas.microsoft.com/office/drawing/2014/main" id="{B5DD21E3-4F7E-465C-9E98-D241767D7090}"/>
              </a:ext>
            </a:extLst>
          </p:cNvPr>
          <p:cNvCxnSpPr>
            <a:cxnSpLocks/>
          </p:cNvCxnSpPr>
          <p:nvPr/>
        </p:nvCxnSpPr>
        <p:spPr>
          <a:xfrm>
            <a:off x="8717332" y="5383521"/>
            <a:ext cx="7469748" cy="1766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32C00B35-59EE-4829-B4A9-F89209A27910}"/>
              </a:ext>
            </a:extLst>
          </p:cNvPr>
          <p:cNvPicPr>
            <a:picLocks noChangeAspect="1"/>
          </p:cNvPicPr>
          <p:nvPr/>
        </p:nvPicPr>
        <p:blipFill>
          <a:blip r:embed="rId4"/>
          <a:stretch>
            <a:fillRect/>
          </a:stretch>
        </p:blipFill>
        <p:spPr>
          <a:xfrm>
            <a:off x="861140" y="1104372"/>
            <a:ext cx="6544802" cy="6685048"/>
          </a:xfrm>
          <a:prstGeom prst="rect">
            <a:avLst/>
          </a:prstGeom>
        </p:spPr>
      </p:pic>
      <p:sp>
        <p:nvSpPr>
          <p:cNvPr id="32" name="Rectangle 32">
            <a:extLst>
              <a:ext uri="{FF2B5EF4-FFF2-40B4-BE49-F238E27FC236}">
                <a16:creationId xmlns:a16="http://schemas.microsoft.com/office/drawing/2014/main" id="{41C07AC1-4FC3-49CC-8407-69814CB28AED}"/>
              </a:ext>
            </a:extLst>
          </p:cNvPr>
          <p:cNvSpPr>
            <a:spLocks noChangeArrowheads="1"/>
          </p:cNvSpPr>
          <p:nvPr/>
        </p:nvSpPr>
        <p:spPr bwMode="auto">
          <a:xfrm>
            <a:off x="533399" y="-82246"/>
            <a:ext cx="73230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5400" b="1" dirty="0">
                <a:latin typeface="Times New Roman" panose="02020603050405020304" pitchFamily="18" charset="0"/>
                <a:cs typeface="Times New Roman" panose="02020603050405020304" pitchFamily="18" charset="0"/>
              </a:rPr>
              <a:t>Voltage support function</a:t>
            </a:r>
            <a:endParaRPr kumimoji="0" lang="en-US" altLang="en-US" sz="54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978BCD96-F2EB-421A-8B66-3A398AF2AE37}"/>
              </a:ext>
            </a:extLst>
          </p:cNvPr>
          <p:cNvCxnSpPr>
            <a:cxnSpLocks/>
          </p:cNvCxnSpPr>
          <p:nvPr/>
        </p:nvCxnSpPr>
        <p:spPr>
          <a:xfrm>
            <a:off x="12442396" y="5031440"/>
            <a:ext cx="0" cy="120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8D1201E-05CD-4117-974F-FEF2E6A2BE2B}"/>
              </a:ext>
            </a:extLst>
          </p:cNvPr>
          <p:cNvGrpSpPr/>
          <p:nvPr/>
        </p:nvGrpSpPr>
        <p:grpSpPr>
          <a:xfrm>
            <a:off x="177799" y="8914684"/>
            <a:ext cx="711200" cy="694026"/>
            <a:chOff x="177799" y="8914684"/>
            <a:chExt cx="711200" cy="694026"/>
          </a:xfrm>
        </p:grpSpPr>
        <p:sp>
          <p:nvSpPr>
            <p:cNvPr id="22" name="Oval 21">
              <a:extLst>
                <a:ext uri="{FF2B5EF4-FFF2-40B4-BE49-F238E27FC236}">
                  <a16:creationId xmlns:a16="http://schemas.microsoft.com/office/drawing/2014/main" id="{F038AE11-FE49-45B3-87D9-5EB1D6C39D54}"/>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F1E9152-14A0-4DA5-BAE5-7C7E6999C58B}"/>
                </a:ext>
              </a:extLst>
            </p:cNvPr>
            <p:cNvSpPr txBox="1"/>
            <p:nvPr/>
          </p:nvSpPr>
          <p:spPr>
            <a:xfrm>
              <a:off x="230336" y="8914684"/>
              <a:ext cx="655758"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19</a:t>
              </a:r>
              <a:endParaRPr lang="en-CA" sz="3600" b="1"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5711CBEE-0618-4E08-A33E-EF5BF684FE86}"/>
              </a:ext>
            </a:extLst>
          </p:cNvPr>
          <p:cNvSpPr txBox="1"/>
          <p:nvPr/>
        </p:nvSpPr>
        <p:spPr>
          <a:xfrm>
            <a:off x="12765712" y="3234662"/>
            <a:ext cx="163481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P,Q request</a:t>
            </a:r>
            <a:endParaRPr lang="en-CA" sz="2000" b="1"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EE87B5AD-2FB7-4734-98B4-A419AC817791}"/>
              </a:ext>
            </a:extLst>
          </p:cNvPr>
          <p:cNvSpPr txBox="1"/>
          <p:nvPr/>
        </p:nvSpPr>
        <p:spPr>
          <a:xfrm>
            <a:off x="11172743" y="-13564"/>
            <a:ext cx="140572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a:t>
            </a:r>
            <a:r>
              <a:rPr lang="en-US" sz="2800" b="1" baseline="-25000" dirty="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,V</a:t>
            </a:r>
            <a:r>
              <a:rPr lang="en-US" sz="2800" b="1" baseline="-25000" dirty="0">
                <a:latin typeface="Times New Roman" panose="02020603050405020304" pitchFamily="18" charset="0"/>
                <a:cs typeface="Times New Roman" panose="02020603050405020304" pitchFamily="18" charset="0"/>
              </a:rPr>
              <a:t>ref1</a:t>
            </a:r>
            <a:endParaRPr lang="en-CA" sz="2800" b="1" baseline="-250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30C6C7C8-5D52-476F-8485-DB0A43105532}"/>
              </a:ext>
            </a:extLst>
          </p:cNvPr>
          <p:cNvSpPr txBox="1"/>
          <p:nvPr/>
        </p:nvSpPr>
        <p:spPr>
          <a:xfrm>
            <a:off x="11187416" y="397500"/>
            <a:ext cx="143302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,V</a:t>
            </a:r>
            <a:r>
              <a:rPr lang="en-US" sz="2800" b="1" baseline="-25000" dirty="0">
                <a:latin typeface="Times New Roman" panose="02020603050405020304" pitchFamily="18" charset="0"/>
                <a:cs typeface="Times New Roman" panose="02020603050405020304" pitchFamily="18" charset="0"/>
              </a:rPr>
              <a:t>ref2</a:t>
            </a:r>
            <a:endParaRPr lang="en-CA" sz="2800" b="1" baseline="-25000"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255AF831-9BD4-4A2F-AD82-E0DDE103D697}"/>
              </a:ext>
            </a:extLst>
          </p:cNvPr>
          <p:cNvSpPr txBox="1"/>
          <p:nvPr/>
        </p:nvSpPr>
        <p:spPr>
          <a:xfrm>
            <a:off x="12503487" y="33498"/>
            <a:ext cx="140572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a:t>
            </a:r>
            <a:r>
              <a:rPr lang="en-US" sz="2800" b="1" baseline="-25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,V</a:t>
            </a:r>
            <a:r>
              <a:rPr lang="en-US" sz="2800" b="1" baseline="-25000" dirty="0">
                <a:latin typeface="Times New Roman" panose="02020603050405020304" pitchFamily="18" charset="0"/>
                <a:cs typeface="Times New Roman" panose="02020603050405020304" pitchFamily="18" charset="0"/>
              </a:rPr>
              <a:t>ref3</a:t>
            </a:r>
            <a:endParaRPr lang="en-CA" sz="2800" b="1" baseline="-25000"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E1794BEB-CCEB-4EB4-8730-9F8AECF4B61C}"/>
              </a:ext>
            </a:extLst>
          </p:cNvPr>
          <p:cNvSpPr txBox="1"/>
          <p:nvPr/>
        </p:nvSpPr>
        <p:spPr>
          <a:xfrm>
            <a:off x="12518160" y="426971"/>
            <a:ext cx="158941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a:t>
            </a:r>
            <a:r>
              <a:rPr lang="en-US" sz="2800" b="1" baseline="-25000" dirty="0">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,V</a:t>
            </a:r>
            <a:r>
              <a:rPr lang="en-US" sz="2800" b="1" baseline="-25000" dirty="0">
                <a:latin typeface="Times New Roman" panose="02020603050405020304" pitchFamily="18" charset="0"/>
                <a:cs typeface="Times New Roman" panose="02020603050405020304" pitchFamily="18" charset="0"/>
              </a:rPr>
              <a:t>ref4</a:t>
            </a:r>
            <a:endParaRPr lang="en-CA" sz="2800" b="1" baseline="-25000"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21E710DE-569A-4031-A79C-E79E118E7DAF}"/>
              </a:ext>
            </a:extLst>
          </p:cNvPr>
          <p:cNvSpPr txBox="1"/>
          <p:nvPr/>
        </p:nvSpPr>
        <p:spPr>
          <a:xfrm>
            <a:off x="8195607" y="5790102"/>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42BA4938-DB45-4DD2-A2E1-A2D445EF42D8}"/>
              </a:ext>
            </a:extLst>
          </p:cNvPr>
          <p:cNvSpPr txBox="1"/>
          <p:nvPr/>
        </p:nvSpPr>
        <p:spPr>
          <a:xfrm>
            <a:off x="10391373" y="5720334"/>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789FBDC1-1E67-487A-91E8-DCF650E7594A}"/>
              </a:ext>
            </a:extLst>
          </p:cNvPr>
          <p:cNvSpPr txBox="1"/>
          <p:nvPr/>
        </p:nvSpPr>
        <p:spPr>
          <a:xfrm>
            <a:off x="13919435" y="5720334"/>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8A322436-BBF7-40A0-AD42-83D7FF3E8844}"/>
              </a:ext>
            </a:extLst>
          </p:cNvPr>
          <p:cNvSpPr txBox="1"/>
          <p:nvPr/>
        </p:nvSpPr>
        <p:spPr>
          <a:xfrm>
            <a:off x="16096578" y="5790102"/>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14D200CE-83FF-453B-8BC9-5247895D0169}"/>
              </a:ext>
            </a:extLst>
          </p:cNvPr>
          <p:cNvSpPr/>
          <p:nvPr/>
        </p:nvSpPr>
        <p:spPr>
          <a:xfrm rot="5400000">
            <a:off x="11486236" y="4504825"/>
            <a:ext cx="523221" cy="38905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TextBox 50">
            <a:extLst>
              <a:ext uri="{FF2B5EF4-FFF2-40B4-BE49-F238E27FC236}">
                <a16:creationId xmlns:a16="http://schemas.microsoft.com/office/drawing/2014/main" id="{CDFBF5BE-66BC-43A8-B0E6-A10B17757DD9}"/>
              </a:ext>
            </a:extLst>
          </p:cNvPr>
          <p:cNvSpPr txBox="1"/>
          <p:nvPr/>
        </p:nvSpPr>
        <p:spPr>
          <a:xfrm>
            <a:off x="11582980" y="4007683"/>
            <a:ext cx="389051"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P</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F6A50BA3-79B3-4D42-BF16-567C1625365E}"/>
              </a:ext>
            </a:extLst>
          </p:cNvPr>
          <p:cNvSpPr txBox="1"/>
          <p:nvPr/>
        </p:nvSpPr>
        <p:spPr>
          <a:xfrm>
            <a:off x="11582980" y="5600562"/>
            <a:ext cx="1946485" cy="461665"/>
          </a:xfrm>
          <a:prstGeom prst="rect">
            <a:avLst/>
          </a:prstGeom>
          <a:noFill/>
        </p:spPr>
        <p:txBody>
          <a:bodyPr wrap="square" rtlCol="0">
            <a:spAutoFit/>
          </a:bodyPr>
          <a:lstStyle/>
          <a:p>
            <a:pPr algn="ctr"/>
            <a:r>
              <a:rPr lang="en-US" sz="2400" b="1" dirty="0">
                <a:solidFill>
                  <a:srgbClr val="00B050"/>
                </a:solidFill>
                <a:latin typeface="Times New Roman" panose="02020603050405020304" pitchFamily="18" charset="0"/>
                <a:cs typeface="Times New Roman" panose="02020603050405020304" pitchFamily="18" charset="0"/>
              </a:rPr>
              <a:t>SCR = 12.2</a:t>
            </a:r>
            <a:endParaRPr lang="en-CA" sz="2400" b="1" dirty="0">
              <a:solidFill>
                <a:srgbClr val="00B050"/>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C7EEF4A9-F350-461B-BF76-921307EC3E0E}"/>
              </a:ext>
            </a:extLst>
          </p:cNvPr>
          <p:cNvSpPr txBox="1"/>
          <p:nvPr/>
        </p:nvSpPr>
        <p:spPr>
          <a:xfrm>
            <a:off x="11501472" y="5606347"/>
            <a:ext cx="1946485"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SCR = 0.1</a:t>
            </a:r>
            <a:endParaRPr lang="en-CA"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4E1BAAD-7229-42DE-BA2A-168EF095304D}"/>
              </a:ext>
            </a:extLst>
          </p:cNvPr>
          <p:cNvSpPr txBox="1"/>
          <p:nvPr/>
        </p:nvSpPr>
        <p:spPr>
          <a:xfrm>
            <a:off x="8930631" y="4647924"/>
            <a:ext cx="1419248"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V</a:t>
            </a:r>
            <a:r>
              <a:rPr lang="en-US" sz="2800" b="1" baseline="-25000" dirty="0">
                <a:latin typeface="Times New Roman" panose="02020603050405020304" pitchFamily="18" charset="0"/>
                <a:cs typeface="Times New Roman" panose="02020603050405020304" pitchFamily="18" charset="0"/>
              </a:rPr>
              <a:t>PCCm</a:t>
            </a:r>
            <a:endParaRPr lang="en-CA" sz="3600" b="1" baseline="-250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ED6666CB-78A3-4547-B204-B40D9701AA17}"/>
              </a:ext>
            </a:extLst>
          </p:cNvPr>
          <p:cNvSpPr/>
          <p:nvPr/>
        </p:nvSpPr>
        <p:spPr>
          <a:xfrm>
            <a:off x="12126339" y="3175696"/>
            <a:ext cx="646634" cy="6477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2693CBD1-5868-4FC8-93CD-3F81E8E848E2}"/>
              </a:ext>
            </a:extLst>
          </p:cNvPr>
          <p:cNvSpPr/>
          <p:nvPr/>
        </p:nvSpPr>
        <p:spPr>
          <a:xfrm>
            <a:off x="12119079" y="3168443"/>
            <a:ext cx="646634"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F9D74C0-868E-4CEF-8DA1-820B2221F3E1}"/>
              </a:ext>
            </a:extLst>
          </p:cNvPr>
          <p:cNvSpPr txBox="1"/>
          <p:nvPr/>
        </p:nvSpPr>
        <p:spPr>
          <a:xfrm>
            <a:off x="11903926" y="3974111"/>
            <a:ext cx="749300"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Q</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29" name="Arrow: Right 28">
            <a:extLst>
              <a:ext uri="{FF2B5EF4-FFF2-40B4-BE49-F238E27FC236}">
                <a16:creationId xmlns:a16="http://schemas.microsoft.com/office/drawing/2014/main" id="{D58D31AA-695C-4D4F-B716-E1B0520E392B}"/>
              </a:ext>
            </a:extLst>
          </p:cNvPr>
          <p:cNvSpPr/>
          <p:nvPr/>
        </p:nvSpPr>
        <p:spPr>
          <a:xfrm rot="5400000">
            <a:off x="11875286" y="4522596"/>
            <a:ext cx="523221" cy="38905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 name="Picture 30">
            <a:extLst>
              <a:ext uri="{FF2B5EF4-FFF2-40B4-BE49-F238E27FC236}">
                <a16:creationId xmlns:a16="http://schemas.microsoft.com/office/drawing/2014/main" id="{6BA00A9E-4AE2-44FD-8019-16F57234EA13}"/>
              </a:ext>
            </a:extLst>
          </p:cNvPr>
          <p:cNvPicPr>
            <a:picLocks noChangeAspect="1"/>
          </p:cNvPicPr>
          <p:nvPr/>
        </p:nvPicPr>
        <p:blipFill>
          <a:blip r:embed="rId5"/>
          <a:stretch>
            <a:fillRect/>
          </a:stretch>
        </p:blipFill>
        <p:spPr>
          <a:xfrm>
            <a:off x="415516" y="1777046"/>
            <a:ext cx="7222202" cy="6946354"/>
          </a:xfrm>
          <a:prstGeom prst="rect">
            <a:avLst/>
          </a:prstGeom>
        </p:spPr>
      </p:pic>
      <p:grpSp>
        <p:nvGrpSpPr>
          <p:cNvPr id="87" name="Group 86">
            <a:extLst>
              <a:ext uri="{FF2B5EF4-FFF2-40B4-BE49-F238E27FC236}">
                <a16:creationId xmlns:a16="http://schemas.microsoft.com/office/drawing/2014/main" id="{880EE7D2-E5F5-423F-9A9A-564C5122CFDA}"/>
              </a:ext>
            </a:extLst>
          </p:cNvPr>
          <p:cNvGrpSpPr/>
          <p:nvPr/>
        </p:nvGrpSpPr>
        <p:grpSpPr>
          <a:xfrm>
            <a:off x="1198271" y="1515436"/>
            <a:ext cx="163467" cy="6995587"/>
            <a:chOff x="1962150" y="1742013"/>
            <a:chExt cx="163467" cy="6995587"/>
          </a:xfrm>
        </p:grpSpPr>
        <p:sp>
          <p:nvSpPr>
            <p:cNvPr id="88" name="Arrow: Down 87">
              <a:extLst>
                <a:ext uri="{FF2B5EF4-FFF2-40B4-BE49-F238E27FC236}">
                  <a16:creationId xmlns:a16="http://schemas.microsoft.com/office/drawing/2014/main" id="{85183799-1CC1-4BFF-ADC8-304909EAEA05}"/>
                </a:ext>
              </a:extLst>
            </p:cNvPr>
            <p:cNvSpPr/>
            <p:nvPr/>
          </p:nvSpPr>
          <p:spPr>
            <a:xfrm>
              <a:off x="1962150" y="1742013"/>
              <a:ext cx="163467" cy="19253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89" name="Straight Connector 88">
              <a:extLst>
                <a:ext uri="{FF2B5EF4-FFF2-40B4-BE49-F238E27FC236}">
                  <a16:creationId xmlns:a16="http://schemas.microsoft.com/office/drawing/2014/main" id="{0A63406A-E5EB-45C6-A3B3-0F8D61AC88B4}"/>
                </a:ext>
              </a:extLst>
            </p:cNvPr>
            <p:cNvCxnSpPr>
              <a:stCxn id="88" idx="2"/>
            </p:cNvCxnSpPr>
            <p:nvPr/>
          </p:nvCxnSpPr>
          <p:spPr>
            <a:xfrm flipH="1">
              <a:off x="2043883" y="1934551"/>
              <a:ext cx="1" cy="6803049"/>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B3FA6743-4F2F-424F-AE2B-4AE730BCFFAF}"/>
              </a:ext>
            </a:extLst>
          </p:cNvPr>
          <p:cNvSpPr txBox="1"/>
          <p:nvPr/>
        </p:nvSpPr>
        <p:spPr>
          <a:xfrm>
            <a:off x="2170790" y="963496"/>
            <a:ext cx="206302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32.000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AF300C3C-9108-4232-A0F5-3148A9CF03BC}"/>
              </a:ext>
            </a:extLst>
          </p:cNvPr>
          <p:cNvSpPr txBox="1"/>
          <p:nvPr/>
        </p:nvSpPr>
        <p:spPr>
          <a:xfrm>
            <a:off x="2315355" y="951092"/>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32.030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6AF6554D-5988-4C60-8522-CA95D17678FD}"/>
              </a:ext>
            </a:extLst>
          </p:cNvPr>
          <p:cNvSpPr txBox="1"/>
          <p:nvPr/>
        </p:nvSpPr>
        <p:spPr>
          <a:xfrm>
            <a:off x="2259445" y="965797"/>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32.031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5D953B42-22BF-4E9A-863A-0684216D510D}"/>
              </a:ext>
            </a:extLst>
          </p:cNvPr>
          <p:cNvSpPr txBox="1"/>
          <p:nvPr/>
        </p:nvSpPr>
        <p:spPr>
          <a:xfrm>
            <a:off x="2418468" y="952046"/>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32.041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34697EA1-A0D3-4FF4-92ED-5FC8C6157772}"/>
              </a:ext>
            </a:extLst>
          </p:cNvPr>
          <p:cNvSpPr txBox="1"/>
          <p:nvPr/>
        </p:nvSpPr>
        <p:spPr>
          <a:xfrm>
            <a:off x="2371265" y="975900"/>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32.040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B49002DD-3A69-460B-932F-8575F4354963}"/>
              </a:ext>
            </a:extLst>
          </p:cNvPr>
          <p:cNvSpPr txBox="1"/>
          <p:nvPr/>
        </p:nvSpPr>
        <p:spPr>
          <a:xfrm>
            <a:off x="2488835" y="951062"/>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32.050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21ED3F51-BB08-4CED-B99F-44162C0871E6}"/>
              </a:ext>
            </a:extLst>
          </p:cNvPr>
          <p:cNvSpPr txBox="1"/>
          <p:nvPr/>
        </p:nvSpPr>
        <p:spPr>
          <a:xfrm>
            <a:off x="774669" y="8102912"/>
            <a:ext cx="6908798"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Complying with IEEE-1547 standard</a:t>
            </a:r>
            <a:endParaRPr lang="en-CA" sz="3200" b="1" dirty="0">
              <a:solidFill>
                <a:srgbClr val="00B050"/>
              </a:solidFill>
              <a:latin typeface="Times New Roman" panose="02020603050405020304" pitchFamily="18" charset="0"/>
              <a:cs typeface="Times New Roman" panose="02020603050405020304" pitchFamily="18" charset="0"/>
            </a:endParaRPr>
          </a:p>
        </p:txBody>
      </p:sp>
      <p:pic>
        <p:nvPicPr>
          <p:cNvPr id="4" name="Picture 2" descr="Image result for RTDS rack&quot;">
            <a:extLst>
              <a:ext uri="{FF2B5EF4-FFF2-40B4-BE49-F238E27FC236}">
                <a16:creationId xmlns:a16="http://schemas.microsoft.com/office/drawing/2014/main" id="{AEFEACCE-A4E9-4919-88A6-D6C65F3F0B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3440" y="7766042"/>
            <a:ext cx="1154591" cy="17977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TDS rack&quot;">
            <a:extLst>
              <a:ext uri="{FF2B5EF4-FFF2-40B4-BE49-F238E27FC236}">
                <a16:creationId xmlns:a16="http://schemas.microsoft.com/office/drawing/2014/main" id="{74A8CA5E-F2B0-4BCB-A233-CE5C4213A4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558" y="7773813"/>
            <a:ext cx="1154591" cy="17977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TDS rack&quot;">
            <a:extLst>
              <a:ext uri="{FF2B5EF4-FFF2-40B4-BE49-F238E27FC236}">
                <a16:creationId xmlns:a16="http://schemas.microsoft.com/office/drawing/2014/main" id="{83B2E1D6-A175-42C7-8605-55EB901CBA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18196" y="7773812"/>
            <a:ext cx="1154591" cy="17977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TDS rack&quot;">
            <a:extLst>
              <a:ext uri="{FF2B5EF4-FFF2-40B4-BE49-F238E27FC236}">
                <a16:creationId xmlns:a16="http://schemas.microsoft.com/office/drawing/2014/main" id="{D8664B16-1DF3-4693-999F-7FB2E5F6BD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91540" y="7825503"/>
            <a:ext cx="1154591" cy="179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623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7.47963E-7 2.60417E-6 L 0.11984 -0.00082 " pathEditMode="relative" rAng="0" ptsTypes="AA">
                                      <p:cBhvr>
                                        <p:cTn id="6" dur="2000" fill="hold"/>
                                        <p:tgtEl>
                                          <p:spTgt spid="87"/>
                                        </p:tgtEl>
                                        <p:attrNameLst>
                                          <p:attrName>ppt_x</p:attrName>
                                          <p:attrName>ppt_y</p:attrName>
                                        </p:attrNameLst>
                                      </p:cBhvr>
                                      <p:rCtr x="5987" y="-49"/>
                                    </p:animMotion>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childTnLst>
                          </p:cTn>
                        </p:par>
                        <p:par>
                          <p:cTn id="11" fill="hold">
                            <p:stCondLst>
                              <p:cond delay="2500"/>
                            </p:stCondLst>
                            <p:childTnLst>
                              <p:par>
                                <p:cTn id="12" presetID="10" presetClass="exit" presetSubtype="0" fill="hold" grpId="0" nodeType="afterEffect">
                                  <p:stCondLst>
                                    <p:cond delay="0"/>
                                  </p:stCondLst>
                                  <p:childTnLst>
                                    <p:animEffect transition="out" filter="fade">
                                      <p:cBhvr>
                                        <p:cTn id="13" dur="500"/>
                                        <p:tgtEl>
                                          <p:spTgt spid="54"/>
                                        </p:tgtEl>
                                      </p:cBhvr>
                                    </p:animEffect>
                                    <p:set>
                                      <p:cBhvr>
                                        <p:cTn id="14" dur="1" fill="hold">
                                          <p:stCondLst>
                                            <p:cond delay="499"/>
                                          </p:stCondLst>
                                        </p:cTn>
                                        <p:tgtEl>
                                          <p:spTgt spid="54"/>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xit" presetSubtype="0" fill="hold" grpId="0" nodeType="withEffect">
                                  <p:stCondLst>
                                    <p:cond delay="0"/>
                                  </p:stCondLst>
                                  <p:childTnLst>
                                    <p:animEffect transition="out" filter="fade">
                                      <p:cBhvr>
                                        <p:cTn id="27" dur="500"/>
                                        <p:tgtEl>
                                          <p:spTgt spid="90"/>
                                        </p:tgtEl>
                                      </p:cBhvr>
                                    </p:animEffect>
                                    <p:set>
                                      <p:cBhvr>
                                        <p:cTn id="28" dur="1" fill="hold">
                                          <p:stCondLst>
                                            <p:cond delay="499"/>
                                          </p:stCondLst>
                                        </p:cTn>
                                        <p:tgtEl>
                                          <p:spTgt spid="90"/>
                                        </p:tgtEl>
                                        <p:attrNameLst>
                                          <p:attrName>style.visibility</p:attrName>
                                        </p:attrNameLst>
                                      </p:cBhvr>
                                      <p:to>
                                        <p:strVal val="hidden"/>
                                      </p:to>
                                    </p:set>
                                  </p:childTnLst>
                                </p:cTn>
                              </p:par>
                            </p:childTnLst>
                          </p:cTn>
                        </p:par>
                        <p:par>
                          <p:cTn id="29" fill="hold">
                            <p:stCondLst>
                              <p:cond delay="500"/>
                            </p:stCondLst>
                            <p:childTnLst>
                              <p:par>
                                <p:cTn id="30" presetID="42" presetClass="path" presetSubtype="0" accel="50000" decel="50000" fill="hold" nodeType="afterEffect">
                                  <p:stCondLst>
                                    <p:cond delay="0"/>
                                  </p:stCondLst>
                                  <p:childTnLst>
                                    <p:animMotion origin="layout" path="M 0.11984 -0.00082 L 0.12268 -0.00114 " pathEditMode="relative" rAng="0" ptsTypes="AA">
                                      <p:cBhvr>
                                        <p:cTn id="31" dur="2000" fill="hold"/>
                                        <p:tgtEl>
                                          <p:spTgt spid="87"/>
                                        </p:tgtEl>
                                        <p:attrNameLst>
                                          <p:attrName>ppt_x</p:attrName>
                                          <p:attrName>ppt_y</p:attrName>
                                        </p:attrNameLst>
                                      </p:cBhvr>
                                      <p:rCtr x="137" y="-16"/>
                                    </p:animMotion>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childTnLst>
                          </p:cTn>
                        </p:par>
                        <p:par>
                          <p:cTn id="36" fill="hold">
                            <p:stCondLst>
                              <p:cond delay="3000"/>
                            </p:stCondLst>
                            <p:childTnLst>
                              <p:par>
                                <p:cTn id="37" presetID="42" presetClass="path" presetSubtype="0" accel="50000" decel="50000" fill="hold" grpId="0" nodeType="afterEffect">
                                  <p:stCondLst>
                                    <p:cond delay="0"/>
                                  </p:stCondLst>
                                  <p:childTnLst>
                                    <p:animMotion origin="layout" path="M -2.78861E-6 4.79167E-6 L 0.16159 -0.40056 " pathEditMode="relative" rAng="0" ptsTypes="AA">
                                      <p:cBhvr>
                                        <p:cTn id="38" dur="2000" fill="hold"/>
                                        <p:tgtEl>
                                          <p:spTgt spid="12"/>
                                        </p:tgtEl>
                                        <p:attrNameLst>
                                          <p:attrName>ppt_x</p:attrName>
                                          <p:attrName>ppt_y</p:attrName>
                                        </p:attrNameLst>
                                      </p:cBhvr>
                                      <p:rCtr x="8075" y="-20036"/>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2"/>
                                        </p:tgtEl>
                                      </p:cBhvr>
                                    </p:animEffect>
                                    <p:set>
                                      <p:cBhvr>
                                        <p:cTn id="43" dur="1" fill="hold">
                                          <p:stCondLst>
                                            <p:cond delay="499"/>
                                          </p:stCondLst>
                                        </p:cTn>
                                        <p:tgtEl>
                                          <p:spTgt spid="9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500"/>
                                        <p:tgtEl>
                                          <p:spTgt spid="95"/>
                                        </p:tgtEl>
                                      </p:cBhvr>
                                    </p:animEffect>
                                  </p:childTnLst>
                                </p:cTn>
                              </p:par>
                            </p:childTnLst>
                          </p:cTn>
                        </p:par>
                        <p:par>
                          <p:cTn id="68" fill="hold">
                            <p:stCondLst>
                              <p:cond delay="500"/>
                            </p:stCondLst>
                            <p:childTnLst>
                              <p:par>
                                <p:cTn id="69" presetID="42" presetClass="path" presetSubtype="0" accel="50000" decel="50000" fill="hold" grpId="1" nodeType="afterEffect">
                                  <p:stCondLst>
                                    <p:cond delay="0"/>
                                  </p:stCondLst>
                                  <p:childTnLst>
                                    <p:animMotion origin="layout" path="M -3.55488E-6 -6.25E-7 L -0.20351 0.40397 " pathEditMode="relative" rAng="0" ptsTypes="AA">
                                      <p:cBhvr>
                                        <p:cTn id="70" dur="2000" fill="hold"/>
                                        <p:tgtEl>
                                          <p:spTgt spid="67"/>
                                        </p:tgtEl>
                                        <p:attrNameLst>
                                          <p:attrName>ppt_x</p:attrName>
                                          <p:attrName>ppt_y</p:attrName>
                                        </p:attrNameLst>
                                      </p:cBhvr>
                                      <p:rCtr x="-10180" y="20199"/>
                                    </p:animMotion>
                                  </p:childTnLst>
                                </p:cTn>
                              </p:par>
                              <p:par>
                                <p:cTn id="71" presetID="42" presetClass="path" presetSubtype="0" accel="50000" decel="50000" fill="hold" grpId="1" nodeType="withEffect">
                                  <p:stCondLst>
                                    <p:cond delay="0"/>
                                  </p:stCondLst>
                                  <p:childTnLst>
                                    <p:animMotion origin="layout" path="M -1.45381E-6 4.42708E-6 L -0.07287 0.35335 " pathEditMode="relative" rAng="0" ptsTypes="AA">
                                      <p:cBhvr>
                                        <p:cTn id="72" dur="2000" fill="hold"/>
                                        <p:tgtEl>
                                          <p:spTgt spid="47"/>
                                        </p:tgtEl>
                                        <p:attrNameLst>
                                          <p:attrName>ppt_x</p:attrName>
                                          <p:attrName>ppt_y</p:attrName>
                                        </p:attrNameLst>
                                      </p:cBhvr>
                                      <p:rCtr x="-3644" y="17660"/>
                                    </p:animMotion>
                                  </p:childTnLst>
                                </p:cTn>
                              </p:par>
                              <p:par>
                                <p:cTn id="73" presetID="42" presetClass="path" presetSubtype="0" accel="50000" decel="50000" fill="hold" grpId="1" nodeType="withEffect">
                                  <p:stCondLst>
                                    <p:cond delay="0"/>
                                  </p:stCondLst>
                                  <p:childTnLst>
                                    <p:animMotion origin="layout" path="M -3.95496E-6 -3.4375E-6 L 0.06885 0.39991 " pathEditMode="relative" rAng="0" ptsTypes="AA">
                                      <p:cBhvr>
                                        <p:cTn id="74" dur="2000" fill="hold"/>
                                        <p:tgtEl>
                                          <p:spTgt spid="70"/>
                                        </p:tgtEl>
                                        <p:attrNameLst>
                                          <p:attrName>ppt_x</p:attrName>
                                          <p:attrName>ppt_y</p:attrName>
                                        </p:attrNameLst>
                                      </p:cBhvr>
                                      <p:rCtr x="3442" y="19987"/>
                                    </p:animMotion>
                                  </p:childTnLst>
                                </p:cTn>
                              </p:par>
                              <p:par>
                                <p:cTn id="75" presetID="42" presetClass="path" presetSubtype="0" accel="50000" decel="50000" fill="hold" grpId="1" nodeType="withEffect">
                                  <p:stCondLst>
                                    <p:cond delay="0"/>
                                  </p:stCondLst>
                                  <p:childTnLst>
                                    <p:animMotion origin="layout" path="M 2.19903E-6 1.97917E-6 L 0.19234 0.35156 " pathEditMode="relative" rAng="0" ptsTypes="AA">
                                      <p:cBhvr>
                                        <p:cTn id="76" dur="2000" fill="hold"/>
                                        <p:tgtEl>
                                          <p:spTgt spid="72"/>
                                        </p:tgtEl>
                                        <p:attrNameLst>
                                          <p:attrName>ppt_x</p:attrName>
                                          <p:attrName>ppt_y</p:attrName>
                                        </p:attrNameLst>
                                      </p:cBhvr>
                                      <p:rCtr x="9613" y="17578"/>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95"/>
                                        </p:tgtEl>
                                      </p:cBhvr>
                                    </p:animEffect>
                                    <p:set>
                                      <p:cBhvr>
                                        <p:cTn id="81" dur="1" fill="hold">
                                          <p:stCondLst>
                                            <p:cond delay="499"/>
                                          </p:stCondLst>
                                        </p:cTn>
                                        <p:tgtEl>
                                          <p:spTgt spid="95"/>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fade">
                                      <p:cBhvr>
                                        <p:cTn id="84" dur="500"/>
                                        <p:tgtEl>
                                          <p:spTgt spid="94"/>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500"/>
                                        <p:tgtEl>
                                          <p:spTgt spid="7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fade">
                                      <p:cBhvr>
                                        <p:cTn id="91" dur="500"/>
                                        <p:tgtEl>
                                          <p:spTgt spid="7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500"/>
                                        <p:tgtEl>
                                          <p:spTgt spid="7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fade">
                                      <p:cBhvr>
                                        <p:cTn id="97" dur="500"/>
                                        <p:tgtEl>
                                          <p:spTgt spid="76"/>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0.12268 -0.00114 L 0.12533 -0.00082 " pathEditMode="relative" rAng="0" ptsTypes="AA">
                                      <p:cBhvr>
                                        <p:cTn id="101" dur="2000" fill="hold"/>
                                        <p:tgtEl>
                                          <p:spTgt spid="87"/>
                                        </p:tgtEl>
                                        <p:attrNameLst>
                                          <p:attrName>ppt_x</p:attrName>
                                          <p:attrName>ppt_y</p:attrName>
                                        </p:attrNameLst>
                                      </p:cBhvr>
                                      <p:rCtr x="0" y="-33"/>
                                    </p:animMotion>
                                  </p:childTnLst>
                                </p:cTn>
                              </p:par>
                            </p:childTnLst>
                          </p:cTn>
                        </p:par>
                        <p:par>
                          <p:cTn id="102" fill="hold">
                            <p:stCondLst>
                              <p:cond delay="2000"/>
                            </p:stCondLst>
                            <p:childTnLst>
                              <p:par>
                                <p:cTn id="103" presetID="10" presetClass="exit" presetSubtype="0" fill="hold" grpId="1" nodeType="afterEffect">
                                  <p:stCondLst>
                                    <p:cond delay="0"/>
                                  </p:stCondLst>
                                  <p:childTnLst>
                                    <p:animEffect transition="out" filter="fade">
                                      <p:cBhvr>
                                        <p:cTn id="104" dur="500"/>
                                        <p:tgtEl>
                                          <p:spTgt spid="94"/>
                                        </p:tgtEl>
                                      </p:cBhvr>
                                    </p:animEffect>
                                    <p:set>
                                      <p:cBhvr>
                                        <p:cTn id="105" dur="1" fill="hold">
                                          <p:stCondLst>
                                            <p:cond delay="499"/>
                                          </p:stCondLst>
                                        </p:cTn>
                                        <p:tgtEl>
                                          <p:spTgt spid="94"/>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96"/>
                                        </p:tgtEl>
                                        <p:attrNameLst>
                                          <p:attrName>style.visibility</p:attrName>
                                        </p:attrNameLst>
                                      </p:cBhvr>
                                      <p:to>
                                        <p:strVal val="visible"/>
                                      </p:to>
                                    </p:set>
                                    <p:animEffect transition="in" filter="fade">
                                      <p:cBhvr>
                                        <p:cTn id="108" dur="500"/>
                                        <p:tgtEl>
                                          <p:spTgt spid="96"/>
                                        </p:tgtEl>
                                      </p:cBhvr>
                                    </p:animEffect>
                                  </p:childTnLst>
                                </p:cTn>
                              </p:par>
                            </p:childTnLst>
                          </p:cTn>
                        </p:par>
                        <p:par>
                          <p:cTn id="109" fill="hold">
                            <p:stCondLst>
                              <p:cond delay="2500"/>
                            </p:stCondLst>
                            <p:childTnLst>
                              <p:par>
                                <p:cTn id="110" presetID="42" presetClass="path" presetSubtype="0" accel="50000" decel="50000" fill="hold" grpId="1" nodeType="afterEffect">
                                  <p:stCondLst>
                                    <p:cond delay="0"/>
                                  </p:stCondLst>
                                  <p:childTnLst>
                                    <p:animMotion origin="layout" path="M -3.27199E-6 4.94792E-6 L 0.00742 0.07942 " pathEditMode="relative" rAng="0" ptsTypes="AA">
                                      <p:cBhvr>
                                        <p:cTn id="111" dur="2000" fill="hold"/>
                                        <p:tgtEl>
                                          <p:spTgt spid="73"/>
                                        </p:tgtEl>
                                        <p:attrNameLst>
                                          <p:attrName>ppt_x</p:attrName>
                                          <p:attrName>ppt_y</p:attrName>
                                        </p:attrNameLst>
                                      </p:cBhvr>
                                      <p:rCtr x="366" y="3971"/>
                                    </p:animMotion>
                                  </p:childTnLst>
                                </p:cTn>
                              </p:par>
                              <p:par>
                                <p:cTn id="112" presetID="42" presetClass="path" presetSubtype="0" accel="50000" decel="50000" fill="hold" grpId="1" nodeType="withEffect">
                                  <p:stCondLst>
                                    <p:cond delay="0"/>
                                  </p:stCondLst>
                                  <p:childTnLst>
                                    <p:animMotion origin="layout" path="M 3.1603E-6 -3.59375E-6 L 0.01309 0.08887 " pathEditMode="relative" rAng="0" ptsTypes="AA">
                                      <p:cBhvr>
                                        <p:cTn id="113" dur="2000" fill="hold"/>
                                        <p:tgtEl>
                                          <p:spTgt spid="74"/>
                                        </p:tgtEl>
                                        <p:attrNameLst>
                                          <p:attrName>ppt_x</p:attrName>
                                          <p:attrName>ppt_y</p:attrName>
                                        </p:attrNameLst>
                                      </p:cBhvr>
                                      <p:rCtr x="650" y="4443"/>
                                    </p:animMotion>
                                  </p:childTnLst>
                                </p:cTn>
                              </p:par>
                              <p:par>
                                <p:cTn id="114" presetID="42" presetClass="path" presetSubtype="0" accel="50000" decel="50000" fill="hold" grpId="1" nodeType="withEffect">
                                  <p:stCondLst>
                                    <p:cond delay="0"/>
                                  </p:stCondLst>
                                  <p:childTnLst>
                                    <p:animMotion origin="layout" path="M -8.0747E-7 -3.59375E-6 L -0.01291 0.08448 " pathEditMode="relative" rAng="0" ptsTypes="AA">
                                      <p:cBhvr>
                                        <p:cTn id="115" dur="2000" fill="hold"/>
                                        <p:tgtEl>
                                          <p:spTgt spid="75"/>
                                        </p:tgtEl>
                                        <p:attrNameLst>
                                          <p:attrName>ppt_x</p:attrName>
                                          <p:attrName>ppt_y</p:attrName>
                                        </p:attrNameLst>
                                      </p:cBhvr>
                                      <p:rCtr x="-650" y="4215"/>
                                    </p:animMotion>
                                  </p:childTnLst>
                                </p:cTn>
                              </p:par>
                              <p:par>
                                <p:cTn id="116" presetID="42" presetClass="path" presetSubtype="0" accel="50000" decel="50000" fill="hold" grpId="1" nodeType="withEffect">
                                  <p:stCondLst>
                                    <p:cond delay="0"/>
                                  </p:stCondLst>
                                  <p:childTnLst>
                                    <p:animMotion origin="layout" path="M 2.67417E-6 4.94792E-6 L -0.00861 0.08317 " pathEditMode="relative" rAng="0" ptsTypes="AA">
                                      <p:cBhvr>
                                        <p:cTn id="117" dur="2000" fill="hold"/>
                                        <p:tgtEl>
                                          <p:spTgt spid="76"/>
                                        </p:tgtEl>
                                        <p:attrNameLst>
                                          <p:attrName>ppt_x</p:attrName>
                                          <p:attrName>ppt_y</p:attrName>
                                        </p:attrNameLst>
                                      </p:cBhvr>
                                      <p:rCtr x="-430" y="4150"/>
                                    </p:animMotion>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barn(inVertical)">
                                      <p:cBhvr>
                                        <p:cTn id="122" dur="500"/>
                                        <p:tgtEl>
                                          <p:spTgt spid="38"/>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mph" presetSubtype="0" fill="hold" grpId="0" nodeType="clickEffect">
                                  <p:stCondLst>
                                    <p:cond delay="0"/>
                                  </p:stCondLst>
                                  <p:childTnLst>
                                    <p:animScale>
                                      <p:cBhvr>
                                        <p:cTn id="126" dur="2000" fill="hold"/>
                                        <p:tgtEl>
                                          <p:spTgt spid="2"/>
                                        </p:tgtEl>
                                      </p:cBhvr>
                                      <p:by x="50000" y="50000"/>
                                    </p:animScale>
                                  </p:childTnLst>
                                </p:cTn>
                              </p:par>
                            </p:childTnLst>
                          </p:cTn>
                        </p:par>
                        <p:par>
                          <p:cTn id="127" fill="hold">
                            <p:stCondLst>
                              <p:cond delay="2000"/>
                            </p:stCondLst>
                            <p:childTnLst>
                              <p:par>
                                <p:cTn id="128" presetID="8" presetClass="emph" presetSubtype="0" fill="hold" grpId="0" nodeType="afterEffect">
                                  <p:stCondLst>
                                    <p:cond delay="0"/>
                                  </p:stCondLst>
                                  <p:childTnLst>
                                    <p:animRot by="10800000">
                                      <p:cBhvr>
                                        <p:cTn id="129" dur="2000" fill="hold"/>
                                        <p:tgtEl>
                                          <p:spTgt spid="29"/>
                                        </p:tgtEl>
                                        <p:attrNameLst>
                                          <p:attrName>r</p:attrName>
                                        </p:attrNameLst>
                                      </p:cBhvr>
                                    </p:animRo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1" nodeType="clickEffect">
                                  <p:stCondLst>
                                    <p:cond delay="0"/>
                                  </p:stCondLst>
                                  <p:childTnLst>
                                    <p:animEffect transition="out" filter="fade">
                                      <p:cBhvr>
                                        <p:cTn id="133" dur="500"/>
                                        <p:tgtEl>
                                          <p:spTgt spid="96"/>
                                        </p:tgtEl>
                                      </p:cBhvr>
                                    </p:animEffect>
                                    <p:set>
                                      <p:cBhvr>
                                        <p:cTn id="134" dur="1" fill="hold">
                                          <p:stCondLst>
                                            <p:cond delay="499"/>
                                          </p:stCondLst>
                                        </p:cTn>
                                        <p:tgtEl>
                                          <p:spTgt spid="96"/>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31"/>
                                        </p:tgtEl>
                                      </p:cBhvr>
                                    </p:animEffect>
                                    <p:set>
                                      <p:cBhvr>
                                        <p:cTn id="137" dur="1" fill="hold">
                                          <p:stCondLst>
                                            <p:cond delay="499"/>
                                          </p:stCondLst>
                                        </p:cTn>
                                        <p:tgtEl>
                                          <p:spTgt spid="31"/>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87"/>
                                        </p:tgtEl>
                                      </p:cBhvr>
                                    </p:animEffect>
                                    <p:set>
                                      <p:cBhvr>
                                        <p:cTn id="140" dur="1" fill="hold">
                                          <p:stCondLst>
                                            <p:cond delay="499"/>
                                          </p:stCondLst>
                                        </p:cTn>
                                        <p:tgtEl>
                                          <p:spTgt spid="8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500"/>
                                        <p:tgtEl>
                                          <p:spTgt spid="33"/>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97"/>
                                        </p:tgtEl>
                                        <p:attrNameLst>
                                          <p:attrName>style.visibility</p:attrName>
                                        </p:attrNameLst>
                                      </p:cBhvr>
                                      <p:to>
                                        <p:strVal val="visible"/>
                                      </p:to>
                                    </p:set>
                                    <p:animEffect transition="in" filter="fade">
                                      <p:cBhvr>
                                        <p:cTn id="14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P spid="47" grpId="0"/>
      <p:bldP spid="47" grpId="1"/>
      <p:bldP spid="70" grpId="0"/>
      <p:bldP spid="70" grpId="1"/>
      <p:bldP spid="72" grpId="0"/>
      <p:bldP spid="72" grpId="1"/>
      <p:bldP spid="73" grpId="0"/>
      <p:bldP spid="73" grpId="1"/>
      <p:bldP spid="74" grpId="0"/>
      <p:bldP spid="74" grpId="1"/>
      <p:bldP spid="75" grpId="0"/>
      <p:bldP spid="75" grpId="1"/>
      <p:bldP spid="76" grpId="0"/>
      <p:bldP spid="76" grpId="1"/>
      <p:bldP spid="2" grpId="0" animBg="1"/>
      <p:bldP spid="54" grpId="0"/>
      <p:bldP spid="64" grpId="0"/>
      <p:bldP spid="12" grpId="0"/>
      <p:bldP spid="12" grpId="1"/>
      <p:bldP spid="19" grpId="0" animBg="1"/>
      <p:bldP spid="29" grpId="0" animBg="1"/>
      <p:bldP spid="90" grpId="0"/>
      <p:bldP spid="90" grpId="1"/>
      <p:bldP spid="92" grpId="0"/>
      <p:bldP spid="92" grpId="1"/>
      <p:bldP spid="93" grpId="0"/>
      <p:bldP spid="93" grpId="1"/>
      <p:bldP spid="94" grpId="0"/>
      <p:bldP spid="94" grpId="1"/>
      <p:bldP spid="95" grpId="0"/>
      <p:bldP spid="95" grpId="1"/>
      <p:bldP spid="96" grpId="0"/>
      <p:bldP spid="96" grpId="1"/>
      <p:bldP spid="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AE1DF0-2AB6-44D0-86E2-B79F1EFC43E8}"/>
              </a:ext>
            </a:extLst>
          </p:cNvPr>
          <p:cNvPicPr>
            <a:picLocks noChangeAspect="1"/>
          </p:cNvPicPr>
          <p:nvPr/>
        </p:nvPicPr>
        <p:blipFill>
          <a:blip r:embed="rId3"/>
          <a:stretch>
            <a:fillRect/>
          </a:stretch>
        </p:blipFill>
        <p:spPr>
          <a:xfrm>
            <a:off x="99025" y="1399407"/>
            <a:ext cx="7853057" cy="7926708"/>
          </a:xfrm>
          <a:prstGeom prst="rect">
            <a:avLst/>
          </a:prstGeom>
        </p:spPr>
      </p:pic>
      <p:pic>
        <p:nvPicPr>
          <p:cNvPr id="3" name="Picture 2">
            <a:extLst>
              <a:ext uri="{FF2B5EF4-FFF2-40B4-BE49-F238E27FC236}">
                <a16:creationId xmlns:a16="http://schemas.microsoft.com/office/drawing/2014/main" id="{347DE3B6-414C-4DF9-9B82-64D257A44DA8}"/>
              </a:ext>
            </a:extLst>
          </p:cNvPr>
          <p:cNvPicPr>
            <a:picLocks noChangeAspect="1"/>
          </p:cNvPicPr>
          <p:nvPr/>
        </p:nvPicPr>
        <p:blipFill>
          <a:blip r:embed="rId4"/>
          <a:stretch>
            <a:fillRect/>
          </a:stretch>
        </p:blipFill>
        <p:spPr>
          <a:xfrm>
            <a:off x="7973410" y="328600"/>
            <a:ext cx="9446843" cy="7103680"/>
          </a:xfrm>
          <a:prstGeom prst="rect">
            <a:avLst/>
          </a:prstGeom>
        </p:spPr>
      </p:pic>
      <p:cxnSp>
        <p:nvCxnSpPr>
          <p:cNvPr id="145" name="Straight Connector 144">
            <a:extLst>
              <a:ext uri="{FF2B5EF4-FFF2-40B4-BE49-F238E27FC236}">
                <a16:creationId xmlns:a16="http://schemas.microsoft.com/office/drawing/2014/main" id="{B17C8906-5BD6-4056-BD4B-36B1A18AD5A4}"/>
              </a:ext>
            </a:extLst>
          </p:cNvPr>
          <p:cNvCxnSpPr>
            <a:cxnSpLocks/>
          </p:cNvCxnSpPr>
          <p:nvPr/>
        </p:nvCxnSpPr>
        <p:spPr>
          <a:xfrm>
            <a:off x="8717332" y="5035185"/>
            <a:ext cx="7469748" cy="1766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ctangle 32">
            <a:extLst>
              <a:ext uri="{FF2B5EF4-FFF2-40B4-BE49-F238E27FC236}">
                <a16:creationId xmlns:a16="http://schemas.microsoft.com/office/drawing/2014/main" id="{41C07AC1-4FC3-49CC-8407-69814CB28AED}"/>
              </a:ext>
            </a:extLst>
          </p:cNvPr>
          <p:cNvSpPr>
            <a:spLocks noChangeArrowheads="1"/>
          </p:cNvSpPr>
          <p:nvPr/>
        </p:nvSpPr>
        <p:spPr bwMode="auto">
          <a:xfrm>
            <a:off x="1224318" y="27157"/>
            <a:ext cx="61362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5400" b="1" dirty="0">
                <a:latin typeface="Times New Roman" panose="02020603050405020304" pitchFamily="18" charset="0"/>
                <a:cs typeface="Times New Roman" panose="02020603050405020304" pitchFamily="18" charset="0"/>
              </a:rPr>
              <a:t>Intentional islanding</a:t>
            </a:r>
            <a:endParaRPr kumimoji="0" lang="en-US" altLang="en-US" sz="54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978BCD96-F2EB-421A-8B66-3A398AF2AE37}"/>
              </a:ext>
            </a:extLst>
          </p:cNvPr>
          <p:cNvCxnSpPr>
            <a:cxnSpLocks/>
          </p:cNvCxnSpPr>
          <p:nvPr/>
        </p:nvCxnSpPr>
        <p:spPr>
          <a:xfrm>
            <a:off x="12440015" y="4697390"/>
            <a:ext cx="0" cy="1200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2A9979E-2552-4499-A22D-B5264F3A39A7}"/>
              </a:ext>
            </a:extLst>
          </p:cNvPr>
          <p:cNvSpPr/>
          <p:nvPr/>
        </p:nvSpPr>
        <p:spPr>
          <a:xfrm>
            <a:off x="12119079" y="2791076"/>
            <a:ext cx="646634"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300967B2-0879-4350-88AA-8BB8B7E29A6D}"/>
              </a:ext>
            </a:extLst>
          </p:cNvPr>
          <p:cNvSpPr txBox="1"/>
          <p:nvPr/>
        </p:nvSpPr>
        <p:spPr>
          <a:xfrm>
            <a:off x="8115081" y="5411462"/>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C293642F-0941-4676-BF1F-B42ADACE89B3}"/>
              </a:ext>
            </a:extLst>
          </p:cNvPr>
          <p:cNvSpPr txBox="1"/>
          <p:nvPr/>
        </p:nvSpPr>
        <p:spPr>
          <a:xfrm>
            <a:off x="10451857" y="5383276"/>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70551CE9-2E00-4B4D-A900-DA1A53E930E6}"/>
              </a:ext>
            </a:extLst>
          </p:cNvPr>
          <p:cNvSpPr txBox="1"/>
          <p:nvPr/>
        </p:nvSpPr>
        <p:spPr>
          <a:xfrm>
            <a:off x="13955884" y="5411462"/>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697D3604-143F-41B3-B533-48DD25C26B79}"/>
              </a:ext>
            </a:extLst>
          </p:cNvPr>
          <p:cNvSpPr txBox="1"/>
          <p:nvPr/>
        </p:nvSpPr>
        <p:spPr>
          <a:xfrm>
            <a:off x="16120325" y="5411462"/>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cmd</a:t>
            </a:r>
            <a:endParaRPr lang="en-CA" sz="2800" b="1" baseline="-250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C1058A5-8E1F-4311-B375-3463BFEBDF01}"/>
              </a:ext>
            </a:extLst>
          </p:cNvPr>
          <p:cNvSpPr txBox="1"/>
          <p:nvPr/>
        </p:nvSpPr>
        <p:spPr>
          <a:xfrm>
            <a:off x="649791" y="880654"/>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5.011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B82BE1AB-47C6-412B-ABAE-75922777371C}"/>
              </a:ext>
            </a:extLst>
          </p:cNvPr>
          <p:cNvSpPr txBox="1"/>
          <p:nvPr/>
        </p:nvSpPr>
        <p:spPr>
          <a:xfrm>
            <a:off x="660455" y="889078"/>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5.012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1A99A171-E6CC-40C0-B194-D410012A2F98}"/>
              </a:ext>
            </a:extLst>
          </p:cNvPr>
          <p:cNvSpPr txBox="1"/>
          <p:nvPr/>
        </p:nvSpPr>
        <p:spPr>
          <a:xfrm>
            <a:off x="4127695" y="859339"/>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5.020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673069A7-9466-431D-851E-09B40AE243CF}"/>
              </a:ext>
            </a:extLst>
          </p:cNvPr>
          <p:cNvSpPr txBox="1"/>
          <p:nvPr/>
        </p:nvSpPr>
        <p:spPr>
          <a:xfrm>
            <a:off x="4148608" y="870070"/>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5.021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BE7645FF-9F88-4423-84EE-88E5358753EE}"/>
              </a:ext>
            </a:extLst>
          </p:cNvPr>
          <p:cNvSpPr txBox="1"/>
          <p:nvPr/>
        </p:nvSpPr>
        <p:spPr>
          <a:xfrm>
            <a:off x="661837" y="902235"/>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5.022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9C139E49-C835-4DC4-A1BB-448653425B74}"/>
              </a:ext>
            </a:extLst>
          </p:cNvPr>
          <p:cNvSpPr txBox="1"/>
          <p:nvPr/>
        </p:nvSpPr>
        <p:spPr>
          <a:xfrm>
            <a:off x="4146259" y="872225"/>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5.023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9AE50E36-E852-4C1E-8524-AAD5314AD7CD}"/>
              </a:ext>
            </a:extLst>
          </p:cNvPr>
          <p:cNvSpPr txBox="1"/>
          <p:nvPr/>
        </p:nvSpPr>
        <p:spPr>
          <a:xfrm>
            <a:off x="647248" y="880654"/>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5.024s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AE42BF59-AD93-4F67-AB9A-98A8255BAE6F}"/>
              </a:ext>
            </a:extLst>
          </p:cNvPr>
          <p:cNvSpPr txBox="1"/>
          <p:nvPr/>
        </p:nvSpPr>
        <p:spPr>
          <a:xfrm>
            <a:off x="4127695" y="869091"/>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5.025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B73683C-8CF8-4D3A-BA52-5901D15F8D40}"/>
              </a:ext>
            </a:extLst>
          </p:cNvPr>
          <p:cNvSpPr txBox="1"/>
          <p:nvPr/>
        </p:nvSpPr>
        <p:spPr>
          <a:xfrm>
            <a:off x="669737" y="883333"/>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5.026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6CF914BC-8F13-4CCB-9D74-43D275FB23F8}"/>
              </a:ext>
            </a:extLst>
          </p:cNvPr>
          <p:cNvSpPr txBox="1"/>
          <p:nvPr/>
        </p:nvSpPr>
        <p:spPr>
          <a:xfrm>
            <a:off x="4136350" y="855202"/>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5.027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1EB82E1D-8A02-47C7-B2EC-4A440392B321}"/>
              </a:ext>
            </a:extLst>
          </p:cNvPr>
          <p:cNvSpPr txBox="1"/>
          <p:nvPr/>
        </p:nvSpPr>
        <p:spPr>
          <a:xfrm>
            <a:off x="743461" y="880654"/>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5.028 s</a:t>
            </a:r>
            <a:endParaRPr lang="en-CA" sz="2800" b="1" dirty="0">
              <a:solidFill>
                <a:srgbClr val="00B0F0"/>
              </a:solidFill>
              <a:latin typeface="Times New Roman" panose="02020603050405020304" pitchFamily="18" charset="0"/>
              <a:cs typeface="Times New Roman" panose="02020603050405020304" pitchFamily="18" charset="0"/>
            </a:endParaRPr>
          </a:p>
        </p:txBody>
      </p:sp>
      <p:grpSp>
        <p:nvGrpSpPr>
          <p:cNvPr id="59" name="Group 58">
            <a:extLst>
              <a:ext uri="{FF2B5EF4-FFF2-40B4-BE49-F238E27FC236}">
                <a16:creationId xmlns:a16="http://schemas.microsoft.com/office/drawing/2014/main" id="{EF25E21F-11DD-441D-9E76-42F1057B6334}"/>
              </a:ext>
            </a:extLst>
          </p:cNvPr>
          <p:cNvGrpSpPr/>
          <p:nvPr/>
        </p:nvGrpSpPr>
        <p:grpSpPr>
          <a:xfrm>
            <a:off x="1160708" y="1437634"/>
            <a:ext cx="163467" cy="7250753"/>
            <a:chOff x="1993373" y="1735466"/>
            <a:chExt cx="163467" cy="6310508"/>
          </a:xfrm>
        </p:grpSpPr>
        <p:sp>
          <p:nvSpPr>
            <p:cNvPr id="60" name="Arrow: Down 59">
              <a:extLst>
                <a:ext uri="{FF2B5EF4-FFF2-40B4-BE49-F238E27FC236}">
                  <a16:creationId xmlns:a16="http://schemas.microsoft.com/office/drawing/2014/main" id="{D59C56D7-3387-463C-923C-C68CA53B919E}"/>
                </a:ext>
              </a:extLst>
            </p:cNvPr>
            <p:cNvSpPr/>
            <p:nvPr/>
          </p:nvSpPr>
          <p:spPr>
            <a:xfrm>
              <a:off x="1993373" y="1735466"/>
              <a:ext cx="163467" cy="19253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D0E5D713-511A-41A6-95B9-C68397E4FD87}"/>
                </a:ext>
              </a:extLst>
            </p:cNvPr>
            <p:cNvCxnSpPr>
              <a:cxnSpLocks/>
            </p:cNvCxnSpPr>
            <p:nvPr/>
          </p:nvCxnSpPr>
          <p:spPr>
            <a:xfrm>
              <a:off x="2087807" y="1955800"/>
              <a:ext cx="0" cy="609017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14891615-A2AB-410D-9408-726930ED6B57}"/>
              </a:ext>
            </a:extLst>
          </p:cNvPr>
          <p:cNvGrpSpPr/>
          <p:nvPr/>
        </p:nvGrpSpPr>
        <p:grpSpPr>
          <a:xfrm>
            <a:off x="1195773" y="1437108"/>
            <a:ext cx="163467" cy="7251280"/>
            <a:chOff x="1993373" y="1735466"/>
            <a:chExt cx="163467" cy="6310508"/>
          </a:xfrm>
        </p:grpSpPr>
        <p:sp>
          <p:nvSpPr>
            <p:cNvPr id="91" name="Arrow: Down 90">
              <a:extLst>
                <a:ext uri="{FF2B5EF4-FFF2-40B4-BE49-F238E27FC236}">
                  <a16:creationId xmlns:a16="http://schemas.microsoft.com/office/drawing/2014/main" id="{B477051F-ED63-459E-9068-9B42D5CF53B5}"/>
                </a:ext>
              </a:extLst>
            </p:cNvPr>
            <p:cNvSpPr/>
            <p:nvPr/>
          </p:nvSpPr>
          <p:spPr>
            <a:xfrm>
              <a:off x="1993373" y="1735466"/>
              <a:ext cx="163467" cy="19253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92" name="Straight Connector 91">
              <a:extLst>
                <a:ext uri="{FF2B5EF4-FFF2-40B4-BE49-F238E27FC236}">
                  <a16:creationId xmlns:a16="http://schemas.microsoft.com/office/drawing/2014/main" id="{DF233039-8514-44BF-9242-334E939F07A0}"/>
                </a:ext>
              </a:extLst>
            </p:cNvPr>
            <p:cNvCxnSpPr>
              <a:cxnSpLocks/>
            </p:cNvCxnSpPr>
            <p:nvPr/>
          </p:nvCxnSpPr>
          <p:spPr>
            <a:xfrm>
              <a:off x="2087807" y="1955800"/>
              <a:ext cx="0" cy="609017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7AFA4A-9D19-41C5-AC8D-13768BE75FD6}"/>
              </a:ext>
            </a:extLst>
          </p:cNvPr>
          <p:cNvGrpSpPr/>
          <p:nvPr/>
        </p:nvGrpSpPr>
        <p:grpSpPr>
          <a:xfrm>
            <a:off x="177799" y="8914684"/>
            <a:ext cx="711200" cy="694026"/>
            <a:chOff x="177799" y="8914684"/>
            <a:chExt cx="711200" cy="694026"/>
          </a:xfrm>
        </p:grpSpPr>
        <p:sp>
          <p:nvSpPr>
            <p:cNvPr id="94" name="Oval 93">
              <a:extLst>
                <a:ext uri="{FF2B5EF4-FFF2-40B4-BE49-F238E27FC236}">
                  <a16:creationId xmlns:a16="http://schemas.microsoft.com/office/drawing/2014/main" id="{7072CEB2-0217-4CAF-8210-0576861EC2C0}"/>
                </a:ext>
              </a:extLst>
            </p:cNvPr>
            <p:cNvSpPr/>
            <p:nvPr/>
          </p:nvSpPr>
          <p:spPr>
            <a:xfrm>
              <a:off x="177799" y="8933424"/>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8CC9791B-ECCE-477D-9C9C-EBD1587CCE11}"/>
                </a:ext>
              </a:extLst>
            </p:cNvPr>
            <p:cNvSpPr txBox="1"/>
            <p:nvPr/>
          </p:nvSpPr>
          <p:spPr>
            <a:xfrm>
              <a:off x="230336" y="8914684"/>
              <a:ext cx="655758" cy="646331"/>
            </a:xfrm>
            <a:prstGeom prst="rect">
              <a:avLst/>
            </a:prstGeom>
            <a:noFill/>
            <a:ln>
              <a:noFill/>
            </a:ln>
          </p:spPr>
          <p:txBody>
            <a:bodyPr wrap="square" rtlCol="0">
              <a:spAutoFit/>
            </a:bodyPr>
            <a:lstStyle/>
            <a:p>
              <a:r>
                <a:rPr lang="en-CA" sz="3600" b="1" dirty="0">
                  <a:latin typeface="Times New Roman" panose="02020603050405020304" pitchFamily="18" charset="0"/>
                  <a:cs typeface="Times New Roman" panose="02020603050405020304" pitchFamily="18" charset="0"/>
                </a:rPr>
                <a:t>2</a:t>
              </a:r>
              <a:r>
                <a:rPr lang="en-US" sz="3600" b="1" dirty="0">
                  <a:latin typeface="Times New Roman" panose="02020603050405020304" pitchFamily="18" charset="0"/>
                  <a:cs typeface="Times New Roman" panose="02020603050405020304" pitchFamily="18" charset="0"/>
                </a:rPr>
                <a:t>0</a:t>
              </a:r>
              <a:endParaRPr lang="en-CA" sz="3600" b="1" dirty="0">
                <a:latin typeface="Times New Roman" panose="02020603050405020304" pitchFamily="18" charset="0"/>
                <a:cs typeface="Times New Roman" panose="02020603050405020304" pitchFamily="18" charset="0"/>
              </a:endParaRPr>
            </a:p>
          </p:txBody>
        </p:sp>
      </p:grpSp>
      <p:grpSp>
        <p:nvGrpSpPr>
          <p:cNvPr id="96" name="Group 95">
            <a:extLst>
              <a:ext uri="{FF2B5EF4-FFF2-40B4-BE49-F238E27FC236}">
                <a16:creationId xmlns:a16="http://schemas.microsoft.com/office/drawing/2014/main" id="{12DFD915-AA2A-414F-A344-7A0F67D89077}"/>
              </a:ext>
            </a:extLst>
          </p:cNvPr>
          <p:cNvGrpSpPr/>
          <p:nvPr/>
        </p:nvGrpSpPr>
        <p:grpSpPr>
          <a:xfrm>
            <a:off x="5037444" y="1427599"/>
            <a:ext cx="163467" cy="7250753"/>
            <a:chOff x="1993373" y="1735466"/>
            <a:chExt cx="163467" cy="6310508"/>
          </a:xfrm>
        </p:grpSpPr>
        <p:sp>
          <p:nvSpPr>
            <p:cNvPr id="97" name="Arrow: Down 96">
              <a:extLst>
                <a:ext uri="{FF2B5EF4-FFF2-40B4-BE49-F238E27FC236}">
                  <a16:creationId xmlns:a16="http://schemas.microsoft.com/office/drawing/2014/main" id="{7BAEAA27-FF53-49B9-876B-4E34298B63B2}"/>
                </a:ext>
              </a:extLst>
            </p:cNvPr>
            <p:cNvSpPr/>
            <p:nvPr/>
          </p:nvSpPr>
          <p:spPr>
            <a:xfrm>
              <a:off x="1993373" y="1735466"/>
              <a:ext cx="163467" cy="19253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98" name="Straight Connector 97">
              <a:extLst>
                <a:ext uri="{FF2B5EF4-FFF2-40B4-BE49-F238E27FC236}">
                  <a16:creationId xmlns:a16="http://schemas.microsoft.com/office/drawing/2014/main" id="{6C8DE788-AC6C-4AF6-AAE2-E4B866054CB6}"/>
                </a:ext>
              </a:extLst>
            </p:cNvPr>
            <p:cNvCxnSpPr>
              <a:cxnSpLocks/>
            </p:cNvCxnSpPr>
            <p:nvPr/>
          </p:nvCxnSpPr>
          <p:spPr>
            <a:xfrm>
              <a:off x="2087807" y="1955800"/>
              <a:ext cx="0" cy="609017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44B921C7-1573-4C07-A65C-C04A7554252D}"/>
              </a:ext>
            </a:extLst>
          </p:cNvPr>
          <p:cNvGrpSpPr/>
          <p:nvPr/>
        </p:nvGrpSpPr>
        <p:grpSpPr>
          <a:xfrm>
            <a:off x="5066159" y="1427073"/>
            <a:ext cx="163467" cy="7251280"/>
            <a:chOff x="1993373" y="1735466"/>
            <a:chExt cx="163467" cy="6310508"/>
          </a:xfrm>
        </p:grpSpPr>
        <p:sp>
          <p:nvSpPr>
            <p:cNvPr id="127" name="Arrow: Down 126">
              <a:extLst>
                <a:ext uri="{FF2B5EF4-FFF2-40B4-BE49-F238E27FC236}">
                  <a16:creationId xmlns:a16="http://schemas.microsoft.com/office/drawing/2014/main" id="{AA068EF7-B266-4C24-926C-2AC2B2566EE0}"/>
                </a:ext>
              </a:extLst>
            </p:cNvPr>
            <p:cNvSpPr/>
            <p:nvPr/>
          </p:nvSpPr>
          <p:spPr>
            <a:xfrm>
              <a:off x="1993373" y="1735466"/>
              <a:ext cx="163467" cy="19253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128" name="Straight Connector 127">
              <a:extLst>
                <a:ext uri="{FF2B5EF4-FFF2-40B4-BE49-F238E27FC236}">
                  <a16:creationId xmlns:a16="http://schemas.microsoft.com/office/drawing/2014/main" id="{48D8CF9B-8B48-4BCD-9F87-3ADCDB64BB29}"/>
                </a:ext>
              </a:extLst>
            </p:cNvPr>
            <p:cNvCxnSpPr>
              <a:cxnSpLocks/>
            </p:cNvCxnSpPr>
            <p:nvPr/>
          </p:nvCxnSpPr>
          <p:spPr>
            <a:xfrm>
              <a:off x="2087807" y="1955800"/>
              <a:ext cx="0" cy="609017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sp>
        <p:nvSpPr>
          <p:cNvPr id="129" name="TextBox 128">
            <a:extLst>
              <a:ext uri="{FF2B5EF4-FFF2-40B4-BE49-F238E27FC236}">
                <a16:creationId xmlns:a16="http://schemas.microsoft.com/office/drawing/2014/main" id="{B79121E8-EDC1-4C76-ABFE-AD4FD1449870}"/>
              </a:ext>
            </a:extLst>
          </p:cNvPr>
          <p:cNvSpPr txBox="1"/>
          <p:nvPr/>
        </p:nvSpPr>
        <p:spPr>
          <a:xfrm>
            <a:off x="4127695" y="868444"/>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5.011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0" name="TextBox 129">
            <a:extLst>
              <a:ext uri="{FF2B5EF4-FFF2-40B4-BE49-F238E27FC236}">
                <a16:creationId xmlns:a16="http://schemas.microsoft.com/office/drawing/2014/main" id="{06D9F2E5-CDFD-4534-8674-BD50B154F86D}"/>
              </a:ext>
            </a:extLst>
          </p:cNvPr>
          <p:cNvSpPr txBox="1"/>
          <p:nvPr/>
        </p:nvSpPr>
        <p:spPr>
          <a:xfrm>
            <a:off x="4133121" y="864215"/>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5.012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1" name="TextBox 130">
            <a:extLst>
              <a:ext uri="{FF2B5EF4-FFF2-40B4-BE49-F238E27FC236}">
                <a16:creationId xmlns:a16="http://schemas.microsoft.com/office/drawing/2014/main" id="{A5B2B43E-BA0A-4F71-8FFD-F863C8CFEFFB}"/>
              </a:ext>
            </a:extLst>
          </p:cNvPr>
          <p:cNvSpPr txBox="1"/>
          <p:nvPr/>
        </p:nvSpPr>
        <p:spPr>
          <a:xfrm>
            <a:off x="651173" y="884355"/>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5.020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2" name="TextBox 131">
            <a:extLst>
              <a:ext uri="{FF2B5EF4-FFF2-40B4-BE49-F238E27FC236}">
                <a16:creationId xmlns:a16="http://schemas.microsoft.com/office/drawing/2014/main" id="{D1A240B1-A617-48F6-B3A7-D1593AB8FDE4}"/>
              </a:ext>
            </a:extLst>
          </p:cNvPr>
          <p:cNvSpPr txBox="1"/>
          <p:nvPr/>
        </p:nvSpPr>
        <p:spPr>
          <a:xfrm>
            <a:off x="647249" y="880654"/>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5.021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3" name="TextBox 132">
            <a:extLst>
              <a:ext uri="{FF2B5EF4-FFF2-40B4-BE49-F238E27FC236}">
                <a16:creationId xmlns:a16="http://schemas.microsoft.com/office/drawing/2014/main" id="{CF8DB656-96DE-4E33-A9AD-2705A96F4168}"/>
              </a:ext>
            </a:extLst>
          </p:cNvPr>
          <p:cNvSpPr txBox="1"/>
          <p:nvPr/>
        </p:nvSpPr>
        <p:spPr>
          <a:xfrm>
            <a:off x="4134278" y="871823"/>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5.022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4" name="TextBox 133">
            <a:extLst>
              <a:ext uri="{FF2B5EF4-FFF2-40B4-BE49-F238E27FC236}">
                <a16:creationId xmlns:a16="http://schemas.microsoft.com/office/drawing/2014/main" id="{98A72990-1123-4BCC-9BFD-3DF64B5F0DBB}"/>
              </a:ext>
            </a:extLst>
          </p:cNvPr>
          <p:cNvSpPr txBox="1"/>
          <p:nvPr/>
        </p:nvSpPr>
        <p:spPr>
          <a:xfrm>
            <a:off x="661146" y="888056"/>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5.023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5" name="TextBox 134">
            <a:extLst>
              <a:ext uri="{FF2B5EF4-FFF2-40B4-BE49-F238E27FC236}">
                <a16:creationId xmlns:a16="http://schemas.microsoft.com/office/drawing/2014/main" id="{237A573D-2D20-48E3-9BE2-528402FEA28B}"/>
              </a:ext>
            </a:extLst>
          </p:cNvPr>
          <p:cNvSpPr txBox="1"/>
          <p:nvPr/>
        </p:nvSpPr>
        <p:spPr>
          <a:xfrm>
            <a:off x="4140864" y="855202"/>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5.024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6" name="TextBox 135">
            <a:extLst>
              <a:ext uri="{FF2B5EF4-FFF2-40B4-BE49-F238E27FC236}">
                <a16:creationId xmlns:a16="http://schemas.microsoft.com/office/drawing/2014/main" id="{CF22F2CF-B256-4ED9-AA79-605F81E2BE13}"/>
              </a:ext>
            </a:extLst>
          </p:cNvPr>
          <p:cNvSpPr txBox="1"/>
          <p:nvPr/>
        </p:nvSpPr>
        <p:spPr>
          <a:xfrm>
            <a:off x="665881" y="901725"/>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5.025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7" name="TextBox 136">
            <a:extLst>
              <a:ext uri="{FF2B5EF4-FFF2-40B4-BE49-F238E27FC236}">
                <a16:creationId xmlns:a16="http://schemas.microsoft.com/office/drawing/2014/main" id="{26C249DB-63F4-49C9-A124-35E34B04A027}"/>
              </a:ext>
            </a:extLst>
          </p:cNvPr>
          <p:cNvSpPr txBox="1"/>
          <p:nvPr/>
        </p:nvSpPr>
        <p:spPr>
          <a:xfrm>
            <a:off x="4143785" y="868444"/>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5.026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8" name="TextBox 137">
            <a:extLst>
              <a:ext uri="{FF2B5EF4-FFF2-40B4-BE49-F238E27FC236}">
                <a16:creationId xmlns:a16="http://schemas.microsoft.com/office/drawing/2014/main" id="{EDB9CC17-1E52-4D7F-B4A2-295FF2E166DE}"/>
              </a:ext>
            </a:extLst>
          </p:cNvPr>
          <p:cNvSpPr txBox="1"/>
          <p:nvPr/>
        </p:nvSpPr>
        <p:spPr>
          <a:xfrm>
            <a:off x="645747" y="893443"/>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5.027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39" name="TextBox 138">
            <a:extLst>
              <a:ext uri="{FF2B5EF4-FFF2-40B4-BE49-F238E27FC236}">
                <a16:creationId xmlns:a16="http://schemas.microsoft.com/office/drawing/2014/main" id="{9A8375B1-5369-4B58-9F2E-7F289C5AE9A5}"/>
              </a:ext>
            </a:extLst>
          </p:cNvPr>
          <p:cNvSpPr txBox="1"/>
          <p:nvPr/>
        </p:nvSpPr>
        <p:spPr>
          <a:xfrm>
            <a:off x="4293494" y="871139"/>
            <a:ext cx="2040393"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T = 5.028 s</a:t>
            </a:r>
            <a:endParaRPr lang="en-CA" sz="2800" b="1" dirty="0">
              <a:solidFill>
                <a:srgbClr val="00B0F0"/>
              </a:solidFill>
              <a:latin typeface="Times New Roman" panose="02020603050405020304" pitchFamily="18" charset="0"/>
              <a:cs typeface="Times New Roman" panose="02020603050405020304" pitchFamily="18" charset="0"/>
            </a:endParaRPr>
          </a:p>
        </p:txBody>
      </p:sp>
      <p:sp>
        <p:nvSpPr>
          <p:cNvPr id="140" name="TextBox 139">
            <a:extLst>
              <a:ext uri="{FF2B5EF4-FFF2-40B4-BE49-F238E27FC236}">
                <a16:creationId xmlns:a16="http://schemas.microsoft.com/office/drawing/2014/main" id="{9FF73A22-4DFD-47A7-9D28-68DFF93AC681}"/>
              </a:ext>
            </a:extLst>
          </p:cNvPr>
          <p:cNvSpPr txBox="1"/>
          <p:nvPr/>
        </p:nvSpPr>
        <p:spPr>
          <a:xfrm>
            <a:off x="10512496" y="1356761"/>
            <a:ext cx="1617944"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CB</a:t>
            </a:r>
            <a:r>
              <a:rPr lang="en-US" b="1" baseline="-25000" dirty="0">
                <a:solidFill>
                  <a:srgbClr val="FF0000"/>
                </a:solidFill>
                <a:latin typeface="Times New Roman" panose="02020603050405020304" pitchFamily="18" charset="0"/>
                <a:cs typeface="Times New Roman" panose="02020603050405020304" pitchFamily="18" charset="0"/>
              </a:rPr>
              <a:t>m</a:t>
            </a:r>
            <a:r>
              <a:rPr lang="en-US" b="1" dirty="0">
                <a:solidFill>
                  <a:srgbClr val="FF0000"/>
                </a:solidFill>
                <a:latin typeface="Times New Roman" panose="02020603050405020304" pitchFamily="18" charset="0"/>
                <a:cs typeface="Times New Roman" panose="02020603050405020304" pitchFamily="18" charset="0"/>
              </a:rPr>
              <a:t>-opening</a:t>
            </a:r>
            <a:endParaRPr lang="en-CA"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CB91ED2-A681-427C-B6B6-F0F1BBF62916}"/>
              </a:ext>
            </a:extLst>
          </p:cNvPr>
          <p:cNvSpPr txBox="1"/>
          <p:nvPr/>
        </p:nvSpPr>
        <p:spPr>
          <a:xfrm>
            <a:off x="10918157" y="4369766"/>
            <a:ext cx="240184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Open CB</a:t>
            </a:r>
            <a:r>
              <a:rPr lang="en-US" sz="2000" b="1" baseline="-25000" dirty="0">
                <a:latin typeface="Times New Roman" panose="02020603050405020304" pitchFamily="18" charset="0"/>
                <a:cs typeface="Times New Roman" panose="02020603050405020304" pitchFamily="18" charset="0"/>
              </a:rPr>
              <a:t>m</a:t>
            </a:r>
            <a:endParaRPr lang="en-CA" sz="2000" b="1" baseline="-25000" dirty="0">
              <a:latin typeface="Times New Roman" panose="02020603050405020304" pitchFamily="18" charset="0"/>
              <a:cs typeface="Times New Roman" panose="02020603050405020304" pitchFamily="18" charset="0"/>
            </a:endParaRPr>
          </a:p>
        </p:txBody>
      </p:sp>
      <p:sp>
        <p:nvSpPr>
          <p:cNvPr id="141" name="TextBox 140">
            <a:extLst>
              <a:ext uri="{FF2B5EF4-FFF2-40B4-BE49-F238E27FC236}">
                <a16:creationId xmlns:a16="http://schemas.microsoft.com/office/drawing/2014/main" id="{1742BDEB-3578-4CEA-A8CF-8978DCBFCF4A}"/>
              </a:ext>
            </a:extLst>
          </p:cNvPr>
          <p:cNvSpPr txBox="1"/>
          <p:nvPr/>
        </p:nvSpPr>
        <p:spPr>
          <a:xfrm>
            <a:off x="9877267" y="1361052"/>
            <a:ext cx="240184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Grid-forming cmd</a:t>
            </a:r>
            <a:endParaRPr lang="en-CA" sz="2000" b="1" dirty="0">
              <a:latin typeface="Times New Roman" panose="02020603050405020304" pitchFamily="18" charset="0"/>
              <a:cs typeface="Times New Roman" panose="02020603050405020304" pitchFamily="18" charset="0"/>
            </a:endParaRPr>
          </a:p>
        </p:txBody>
      </p:sp>
      <p:sp>
        <p:nvSpPr>
          <p:cNvPr id="142" name="TextBox 141">
            <a:extLst>
              <a:ext uri="{FF2B5EF4-FFF2-40B4-BE49-F238E27FC236}">
                <a16:creationId xmlns:a16="http://schemas.microsoft.com/office/drawing/2014/main" id="{D43FB7F2-0504-46F3-B2BE-B97F6FB4C571}"/>
              </a:ext>
            </a:extLst>
          </p:cNvPr>
          <p:cNvSpPr txBox="1"/>
          <p:nvPr/>
        </p:nvSpPr>
        <p:spPr>
          <a:xfrm>
            <a:off x="9877267" y="1358515"/>
            <a:ext cx="240184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Grid-forming cmd</a:t>
            </a:r>
            <a:endParaRPr lang="en-CA" sz="2000" b="1" dirty="0">
              <a:latin typeface="Times New Roman" panose="02020603050405020304" pitchFamily="18" charset="0"/>
              <a:cs typeface="Times New Roman" panose="02020603050405020304" pitchFamily="18" charset="0"/>
            </a:endParaRPr>
          </a:p>
        </p:txBody>
      </p:sp>
      <p:sp>
        <p:nvSpPr>
          <p:cNvPr id="143" name="TextBox 142">
            <a:extLst>
              <a:ext uri="{FF2B5EF4-FFF2-40B4-BE49-F238E27FC236}">
                <a16:creationId xmlns:a16="http://schemas.microsoft.com/office/drawing/2014/main" id="{F4C1204D-426D-41FA-984D-931CAE6E1E11}"/>
              </a:ext>
            </a:extLst>
          </p:cNvPr>
          <p:cNvSpPr txBox="1"/>
          <p:nvPr/>
        </p:nvSpPr>
        <p:spPr>
          <a:xfrm>
            <a:off x="9877267" y="1358515"/>
            <a:ext cx="240184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Grid-forming cmd</a:t>
            </a:r>
            <a:endParaRPr lang="en-CA" sz="2000" b="1" dirty="0">
              <a:latin typeface="Times New Roman" panose="02020603050405020304" pitchFamily="18" charset="0"/>
              <a:cs typeface="Times New Roman" panose="02020603050405020304" pitchFamily="18" charset="0"/>
            </a:endParaRPr>
          </a:p>
        </p:txBody>
      </p:sp>
      <p:sp>
        <p:nvSpPr>
          <p:cNvPr id="144" name="TextBox 143">
            <a:extLst>
              <a:ext uri="{FF2B5EF4-FFF2-40B4-BE49-F238E27FC236}">
                <a16:creationId xmlns:a16="http://schemas.microsoft.com/office/drawing/2014/main" id="{5ACD4D1C-6A43-46E3-B3AB-F1406B648200}"/>
              </a:ext>
            </a:extLst>
          </p:cNvPr>
          <p:cNvSpPr txBox="1"/>
          <p:nvPr/>
        </p:nvSpPr>
        <p:spPr>
          <a:xfrm>
            <a:off x="9877267" y="1358515"/>
            <a:ext cx="240184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Grid-forming cmd</a:t>
            </a:r>
            <a:endParaRPr lang="en-CA" sz="2000" b="1" dirty="0">
              <a:latin typeface="Times New Roman" panose="02020603050405020304" pitchFamily="18" charset="0"/>
              <a:cs typeface="Times New Roman" panose="02020603050405020304" pitchFamily="18" charset="0"/>
            </a:endParaRPr>
          </a:p>
        </p:txBody>
      </p:sp>
      <p:sp>
        <p:nvSpPr>
          <p:cNvPr id="146" name="TextBox 145">
            <a:extLst>
              <a:ext uri="{FF2B5EF4-FFF2-40B4-BE49-F238E27FC236}">
                <a16:creationId xmlns:a16="http://schemas.microsoft.com/office/drawing/2014/main" id="{D172C9D0-F4F2-4F2B-8E1C-85E84563DDE5}"/>
              </a:ext>
            </a:extLst>
          </p:cNvPr>
          <p:cNvSpPr txBox="1"/>
          <p:nvPr/>
        </p:nvSpPr>
        <p:spPr>
          <a:xfrm>
            <a:off x="8093493" y="6221816"/>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SOC1</a:t>
            </a:r>
            <a:endParaRPr lang="en-CA" sz="2800" b="1" baseline="-25000" dirty="0">
              <a:latin typeface="Times New Roman" panose="02020603050405020304" pitchFamily="18" charset="0"/>
              <a:cs typeface="Times New Roman" panose="02020603050405020304" pitchFamily="18" charset="0"/>
            </a:endParaRPr>
          </a:p>
        </p:txBody>
      </p:sp>
      <p:sp>
        <p:nvSpPr>
          <p:cNvPr id="147" name="TextBox 146">
            <a:extLst>
              <a:ext uri="{FF2B5EF4-FFF2-40B4-BE49-F238E27FC236}">
                <a16:creationId xmlns:a16="http://schemas.microsoft.com/office/drawing/2014/main" id="{D6AC0156-86A1-43AC-8CD9-0327A80717A9}"/>
              </a:ext>
            </a:extLst>
          </p:cNvPr>
          <p:cNvSpPr txBox="1"/>
          <p:nvPr/>
        </p:nvSpPr>
        <p:spPr>
          <a:xfrm>
            <a:off x="10356583" y="6221816"/>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SOC2</a:t>
            </a:r>
            <a:endParaRPr lang="en-CA" sz="2800" b="1" baseline="-25000" dirty="0">
              <a:latin typeface="Times New Roman" panose="02020603050405020304" pitchFamily="18" charset="0"/>
              <a:cs typeface="Times New Roman" panose="02020603050405020304" pitchFamily="18" charset="0"/>
            </a:endParaRPr>
          </a:p>
        </p:txBody>
      </p:sp>
      <p:sp>
        <p:nvSpPr>
          <p:cNvPr id="148" name="TextBox 147">
            <a:extLst>
              <a:ext uri="{FF2B5EF4-FFF2-40B4-BE49-F238E27FC236}">
                <a16:creationId xmlns:a16="http://schemas.microsoft.com/office/drawing/2014/main" id="{B6E9B12F-6F51-4658-9153-310B19E4F576}"/>
              </a:ext>
            </a:extLst>
          </p:cNvPr>
          <p:cNvSpPr txBox="1"/>
          <p:nvPr/>
        </p:nvSpPr>
        <p:spPr>
          <a:xfrm>
            <a:off x="13774640" y="6191448"/>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SOC3</a:t>
            </a:r>
            <a:endParaRPr lang="en-CA" sz="2800" b="1" baseline="-25000" dirty="0">
              <a:latin typeface="Times New Roman" panose="02020603050405020304" pitchFamily="18" charset="0"/>
              <a:cs typeface="Times New Roman" panose="02020603050405020304" pitchFamily="18" charset="0"/>
            </a:endParaRPr>
          </a:p>
        </p:txBody>
      </p:sp>
      <p:sp>
        <p:nvSpPr>
          <p:cNvPr id="149" name="TextBox 148">
            <a:extLst>
              <a:ext uri="{FF2B5EF4-FFF2-40B4-BE49-F238E27FC236}">
                <a16:creationId xmlns:a16="http://schemas.microsoft.com/office/drawing/2014/main" id="{7C66BE37-E2F1-41F8-95EE-49F858F2262A}"/>
              </a:ext>
            </a:extLst>
          </p:cNvPr>
          <p:cNvSpPr txBox="1"/>
          <p:nvPr/>
        </p:nvSpPr>
        <p:spPr>
          <a:xfrm>
            <a:off x="15854434" y="6221816"/>
            <a:ext cx="11100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SOC4</a:t>
            </a:r>
            <a:endParaRPr lang="en-CA" sz="2800" b="1" baseline="-25000" dirty="0">
              <a:latin typeface="Times New Roman" panose="02020603050405020304" pitchFamily="18" charset="0"/>
              <a:cs typeface="Times New Roman" panose="02020603050405020304" pitchFamily="18" charset="0"/>
            </a:endParaRPr>
          </a:p>
        </p:txBody>
      </p:sp>
      <p:sp>
        <p:nvSpPr>
          <p:cNvPr id="150" name="Oval 149">
            <a:extLst>
              <a:ext uri="{FF2B5EF4-FFF2-40B4-BE49-F238E27FC236}">
                <a16:creationId xmlns:a16="http://schemas.microsoft.com/office/drawing/2014/main" id="{DB9C77B3-3AC4-4778-B19C-50A99EAAC332}"/>
              </a:ext>
            </a:extLst>
          </p:cNvPr>
          <p:cNvSpPr/>
          <p:nvPr/>
        </p:nvSpPr>
        <p:spPr>
          <a:xfrm>
            <a:off x="5030014" y="8191242"/>
            <a:ext cx="261157" cy="2461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151" name="TextBox 150">
            <a:extLst>
              <a:ext uri="{FF2B5EF4-FFF2-40B4-BE49-F238E27FC236}">
                <a16:creationId xmlns:a16="http://schemas.microsoft.com/office/drawing/2014/main" id="{38F51A3C-9E5B-4A27-B9B5-97D5EFD8B675}"/>
              </a:ext>
            </a:extLst>
          </p:cNvPr>
          <p:cNvSpPr txBox="1"/>
          <p:nvPr/>
        </p:nvSpPr>
        <p:spPr>
          <a:xfrm>
            <a:off x="7236570" y="3721407"/>
            <a:ext cx="240184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State1</a:t>
            </a:r>
            <a:endParaRPr lang="en-CA" sz="2000" b="1" dirty="0">
              <a:latin typeface="Times New Roman" panose="02020603050405020304" pitchFamily="18" charset="0"/>
              <a:cs typeface="Times New Roman" panose="02020603050405020304" pitchFamily="18" charset="0"/>
            </a:endParaRPr>
          </a:p>
        </p:txBody>
      </p:sp>
      <p:sp>
        <p:nvSpPr>
          <p:cNvPr id="152" name="TextBox 151">
            <a:extLst>
              <a:ext uri="{FF2B5EF4-FFF2-40B4-BE49-F238E27FC236}">
                <a16:creationId xmlns:a16="http://schemas.microsoft.com/office/drawing/2014/main" id="{F1DEC067-233E-40B4-9C0A-792C7263AC43}"/>
              </a:ext>
            </a:extLst>
          </p:cNvPr>
          <p:cNvSpPr txBox="1"/>
          <p:nvPr/>
        </p:nvSpPr>
        <p:spPr>
          <a:xfrm>
            <a:off x="9502233" y="3712651"/>
            <a:ext cx="240184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State2</a:t>
            </a:r>
            <a:endParaRPr lang="en-CA" sz="2000" b="1" dirty="0">
              <a:latin typeface="Times New Roman" panose="02020603050405020304" pitchFamily="18" charset="0"/>
              <a:cs typeface="Times New Roman" panose="02020603050405020304" pitchFamily="18" charset="0"/>
            </a:endParaRPr>
          </a:p>
        </p:txBody>
      </p:sp>
      <p:sp>
        <p:nvSpPr>
          <p:cNvPr id="153" name="TextBox 152">
            <a:extLst>
              <a:ext uri="{FF2B5EF4-FFF2-40B4-BE49-F238E27FC236}">
                <a16:creationId xmlns:a16="http://schemas.microsoft.com/office/drawing/2014/main" id="{28551141-23FF-4BC0-BF80-CFF099FA844C}"/>
              </a:ext>
            </a:extLst>
          </p:cNvPr>
          <p:cNvSpPr txBox="1"/>
          <p:nvPr/>
        </p:nvSpPr>
        <p:spPr>
          <a:xfrm>
            <a:off x="13195160" y="3635366"/>
            <a:ext cx="240184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State3</a:t>
            </a:r>
            <a:endParaRPr lang="en-CA" sz="2000" b="1" dirty="0">
              <a:latin typeface="Times New Roman" panose="02020603050405020304" pitchFamily="18" charset="0"/>
              <a:cs typeface="Times New Roman" panose="02020603050405020304" pitchFamily="18" charset="0"/>
            </a:endParaRPr>
          </a:p>
        </p:txBody>
      </p:sp>
      <p:sp>
        <p:nvSpPr>
          <p:cNvPr id="154" name="TextBox 153">
            <a:extLst>
              <a:ext uri="{FF2B5EF4-FFF2-40B4-BE49-F238E27FC236}">
                <a16:creationId xmlns:a16="http://schemas.microsoft.com/office/drawing/2014/main" id="{76B32399-2836-4147-98EE-6A2992D01DFC}"/>
              </a:ext>
            </a:extLst>
          </p:cNvPr>
          <p:cNvSpPr txBox="1"/>
          <p:nvPr/>
        </p:nvSpPr>
        <p:spPr>
          <a:xfrm>
            <a:off x="15307707" y="3709731"/>
            <a:ext cx="240184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State4</a:t>
            </a:r>
            <a:endParaRPr lang="en-CA" sz="20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7A9B1F7-822B-40AE-B45C-78149D8D49BB}"/>
              </a:ext>
            </a:extLst>
          </p:cNvPr>
          <p:cNvPicPr>
            <a:picLocks noChangeAspect="1"/>
          </p:cNvPicPr>
          <p:nvPr/>
        </p:nvPicPr>
        <p:blipFill>
          <a:blip r:embed="rId5"/>
          <a:stretch>
            <a:fillRect/>
          </a:stretch>
        </p:blipFill>
        <p:spPr>
          <a:xfrm>
            <a:off x="12142090" y="440861"/>
            <a:ext cx="494732" cy="387824"/>
          </a:xfrm>
          <a:prstGeom prst="rect">
            <a:avLst/>
          </a:prstGeom>
        </p:spPr>
      </p:pic>
      <p:pic>
        <p:nvPicPr>
          <p:cNvPr id="5" name="Picture 4">
            <a:extLst>
              <a:ext uri="{FF2B5EF4-FFF2-40B4-BE49-F238E27FC236}">
                <a16:creationId xmlns:a16="http://schemas.microsoft.com/office/drawing/2014/main" id="{EECA6662-8557-4AF1-8A3A-7C1CFBC0FC91}"/>
              </a:ext>
            </a:extLst>
          </p:cNvPr>
          <p:cNvPicPr>
            <a:picLocks noChangeAspect="1"/>
          </p:cNvPicPr>
          <p:nvPr/>
        </p:nvPicPr>
        <p:blipFill>
          <a:blip r:embed="rId5"/>
          <a:stretch>
            <a:fillRect/>
          </a:stretch>
        </p:blipFill>
        <p:spPr>
          <a:xfrm>
            <a:off x="12202099" y="434842"/>
            <a:ext cx="494732" cy="387824"/>
          </a:xfrm>
          <a:prstGeom prst="rect">
            <a:avLst/>
          </a:prstGeom>
        </p:spPr>
      </p:pic>
      <p:pic>
        <p:nvPicPr>
          <p:cNvPr id="9" name="Picture 8">
            <a:extLst>
              <a:ext uri="{FF2B5EF4-FFF2-40B4-BE49-F238E27FC236}">
                <a16:creationId xmlns:a16="http://schemas.microsoft.com/office/drawing/2014/main" id="{6F29B7CD-A985-4912-A390-966432040C99}"/>
              </a:ext>
            </a:extLst>
          </p:cNvPr>
          <p:cNvPicPr>
            <a:picLocks noChangeAspect="1"/>
          </p:cNvPicPr>
          <p:nvPr/>
        </p:nvPicPr>
        <p:blipFill>
          <a:blip r:embed="rId5"/>
          <a:stretch>
            <a:fillRect/>
          </a:stretch>
        </p:blipFill>
        <p:spPr>
          <a:xfrm>
            <a:off x="12206304" y="459871"/>
            <a:ext cx="494732" cy="387824"/>
          </a:xfrm>
          <a:prstGeom prst="rect">
            <a:avLst/>
          </a:prstGeom>
        </p:spPr>
      </p:pic>
      <p:pic>
        <p:nvPicPr>
          <p:cNvPr id="10" name="Picture 9">
            <a:extLst>
              <a:ext uri="{FF2B5EF4-FFF2-40B4-BE49-F238E27FC236}">
                <a16:creationId xmlns:a16="http://schemas.microsoft.com/office/drawing/2014/main" id="{A2D084A4-2857-4B51-947D-D29D6CB8276D}"/>
              </a:ext>
            </a:extLst>
          </p:cNvPr>
          <p:cNvPicPr>
            <a:picLocks noChangeAspect="1"/>
          </p:cNvPicPr>
          <p:nvPr/>
        </p:nvPicPr>
        <p:blipFill>
          <a:blip r:embed="rId5"/>
          <a:stretch>
            <a:fillRect/>
          </a:stretch>
        </p:blipFill>
        <p:spPr>
          <a:xfrm>
            <a:off x="12177276" y="454866"/>
            <a:ext cx="494732" cy="387824"/>
          </a:xfrm>
          <a:prstGeom prst="rect">
            <a:avLst/>
          </a:prstGeom>
        </p:spPr>
      </p:pic>
      <p:sp>
        <p:nvSpPr>
          <p:cNvPr id="12" name="TextBox 11">
            <a:extLst>
              <a:ext uri="{FF2B5EF4-FFF2-40B4-BE49-F238E27FC236}">
                <a16:creationId xmlns:a16="http://schemas.microsoft.com/office/drawing/2014/main" id="{10CF4A8B-12CA-41AB-8FE1-ECC916ADD52F}"/>
              </a:ext>
            </a:extLst>
          </p:cNvPr>
          <p:cNvSpPr txBox="1"/>
          <p:nvPr/>
        </p:nvSpPr>
        <p:spPr>
          <a:xfrm>
            <a:off x="954010" y="8567478"/>
            <a:ext cx="6908798"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Complying with IEEE-1547 standard</a:t>
            </a:r>
            <a:endParaRPr lang="en-CA" sz="3200" b="1" dirty="0">
              <a:solidFill>
                <a:srgbClr val="00B05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20949FE-2875-469B-A625-A7C551FDDACA}"/>
              </a:ext>
            </a:extLst>
          </p:cNvPr>
          <p:cNvSpPr txBox="1"/>
          <p:nvPr/>
        </p:nvSpPr>
        <p:spPr>
          <a:xfrm>
            <a:off x="12130440" y="1073458"/>
            <a:ext cx="828517"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SC</a:t>
            </a:r>
            <a:r>
              <a:rPr lang="en-US" sz="2400" b="1" baseline="-25000" dirty="0" err="1">
                <a:latin typeface="Times New Roman" panose="02020603050405020304" pitchFamily="18" charset="0"/>
                <a:cs typeface="Times New Roman" panose="02020603050405020304" pitchFamily="18" charset="0"/>
              </a:rPr>
              <a:t>m</a:t>
            </a:r>
            <a:endParaRPr lang="en-CA" sz="2400" b="1"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9E7E964-C2DF-49F3-A89B-0B7E761D3829}"/>
              </a:ext>
            </a:extLst>
          </p:cNvPr>
          <p:cNvSpPr txBox="1"/>
          <p:nvPr/>
        </p:nvSpPr>
        <p:spPr>
          <a:xfrm>
            <a:off x="8022971" y="4209158"/>
            <a:ext cx="82851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SC</a:t>
            </a:r>
            <a:r>
              <a:rPr lang="en-US" sz="2400" b="1" baseline="-25000" dirty="0">
                <a:latin typeface="Times New Roman" panose="02020603050405020304" pitchFamily="18" charset="0"/>
                <a:cs typeface="Times New Roman" panose="02020603050405020304" pitchFamily="18" charset="0"/>
              </a:rPr>
              <a:t>1</a:t>
            </a:r>
            <a:endParaRPr lang="en-CA" sz="2400" b="1" baseline="-25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A40C288-E059-4B70-8203-FFD8BD8F28FE}"/>
              </a:ext>
            </a:extLst>
          </p:cNvPr>
          <p:cNvSpPr txBox="1"/>
          <p:nvPr/>
        </p:nvSpPr>
        <p:spPr>
          <a:xfrm>
            <a:off x="10288181" y="4168903"/>
            <a:ext cx="82851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SC</a:t>
            </a:r>
            <a:r>
              <a:rPr lang="en-US" sz="2400" b="1" baseline="-25000" dirty="0">
                <a:latin typeface="Times New Roman" panose="02020603050405020304" pitchFamily="18" charset="0"/>
                <a:cs typeface="Times New Roman" panose="02020603050405020304" pitchFamily="18" charset="0"/>
              </a:rPr>
              <a:t>2</a:t>
            </a:r>
            <a:endParaRPr lang="en-CA" sz="2400" b="1" baseline="-25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B42DA8A-9905-4B79-A167-CC8E8AD80050}"/>
              </a:ext>
            </a:extLst>
          </p:cNvPr>
          <p:cNvSpPr txBox="1"/>
          <p:nvPr/>
        </p:nvSpPr>
        <p:spPr>
          <a:xfrm>
            <a:off x="14056222" y="4194463"/>
            <a:ext cx="82851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SC</a:t>
            </a:r>
            <a:r>
              <a:rPr lang="en-US" sz="2400" b="1" baseline="-25000" dirty="0">
                <a:latin typeface="Times New Roman" panose="02020603050405020304" pitchFamily="18" charset="0"/>
                <a:cs typeface="Times New Roman" panose="02020603050405020304" pitchFamily="18" charset="0"/>
              </a:rPr>
              <a:t>3</a:t>
            </a:r>
            <a:endParaRPr lang="en-CA" sz="2400" b="1" baseline="-25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8EF0E1F-6166-442E-ADA7-A026E0C568C4}"/>
              </a:ext>
            </a:extLst>
          </p:cNvPr>
          <p:cNvSpPr txBox="1"/>
          <p:nvPr/>
        </p:nvSpPr>
        <p:spPr>
          <a:xfrm>
            <a:off x="16187080" y="4169342"/>
            <a:ext cx="82851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SC</a:t>
            </a:r>
            <a:r>
              <a:rPr lang="en-US" sz="2400" b="1" baseline="-25000" dirty="0">
                <a:latin typeface="Times New Roman" panose="02020603050405020304" pitchFamily="18" charset="0"/>
                <a:cs typeface="Times New Roman" panose="02020603050405020304" pitchFamily="18" charset="0"/>
              </a:rPr>
              <a:t>4</a:t>
            </a:r>
            <a:endParaRPr lang="en-CA" sz="2400" b="1"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6B64069-1955-4747-960F-42D960820FBA}"/>
              </a:ext>
            </a:extLst>
          </p:cNvPr>
          <p:cNvSpPr txBox="1"/>
          <p:nvPr/>
        </p:nvSpPr>
        <p:spPr>
          <a:xfrm>
            <a:off x="8605768" y="5861705"/>
            <a:ext cx="597824"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PCC</a:t>
            </a:r>
            <a:r>
              <a:rPr lang="en-US" sz="1200" b="1" baseline="-25000" dirty="0">
                <a:latin typeface="Times New Roman" panose="02020603050405020304" pitchFamily="18" charset="0"/>
                <a:cs typeface="Times New Roman" panose="02020603050405020304" pitchFamily="18" charset="0"/>
              </a:rPr>
              <a:t>1</a:t>
            </a:r>
            <a:endParaRPr lang="en-CA" sz="1200" b="1" baseline="-25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28A7472-B0DD-4145-9E0D-861DDE92B852}"/>
              </a:ext>
            </a:extLst>
          </p:cNvPr>
          <p:cNvSpPr txBox="1"/>
          <p:nvPr/>
        </p:nvSpPr>
        <p:spPr>
          <a:xfrm>
            <a:off x="10817786" y="5833427"/>
            <a:ext cx="597824"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PCC</a:t>
            </a:r>
            <a:r>
              <a:rPr lang="en-US" sz="1200" b="1" baseline="-25000" dirty="0">
                <a:latin typeface="Times New Roman" panose="02020603050405020304" pitchFamily="18" charset="0"/>
                <a:cs typeface="Times New Roman" panose="02020603050405020304" pitchFamily="18" charset="0"/>
              </a:rPr>
              <a:t>2</a:t>
            </a:r>
            <a:endParaRPr lang="en-CA" sz="1200" b="1" baseline="-250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F1C4265-1A91-450F-93D4-530F0CC519DC}"/>
              </a:ext>
            </a:extLst>
          </p:cNvPr>
          <p:cNvSpPr txBox="1"/>
          <p:nvPr/>
        </p:nvSpPr>
        <p:spPr>
          <a:xfrm>
            <a:off x="13552212" y="5861705"/>
            <a:ext cx="597824"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PCC</a:t>
            </a:r>
            <a:r>
              <a:rPr lang="en-US" sz="1200" b="1" baseline="-25000" dirty="0">
                <a:latin typeface="Times New Roman" panose="02020603050405020304" pitchFamily="18" charset="0"/>
                <a:cs typeface="Times New Roman" panose="02020603050405020304" pitchFamily="18" charset="0"/>
              </a:rPr>
              <a:t>3</a:t>
            </a:r>
            <a:endParaRPr lang="en-CA" sz="1200" b="1" baseline="-25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78EEE0D-13C6-480A-A72D-35EC8768FFE4}"/>
              </a:ext>
            </a:extLst>
          </p:cNvPr>
          <p:cNvSpPr txBox="1"/>
          <p:nvPr/>
        </p:nvSpPr>
        <p:spPr>
          <a:xfrm>
            <a:off x="15710306" y="5872932"/>
            <a:ext cx="597824"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PCC</a:t>
            </a:r>
            <a:r>
              <a:rPr lang="en-US" sz="1200" b="1" baseline="-25000" dirty="0">
                <a:latin typeface="Times New Roman" panose="02020603050405020304" pitchFamily="18" charset="0"/>
                <a:cs typeface="Times New Roman" panose="02020603050405020304" pitchFamily="18" charset="0"/>
              </a:rPr>
              <a:t>4</a:t>
            </a:r>
            <a:endParaRPr lang="en-CA" sz="1200" b="1" baseline="-250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9AF6858C-4FA1-44E2-BC6A-175EA18F3B8B}"/>
              </a:ext>
            </a:extLst>
          </p:cNvPr>
          <p:cNvPicPr>
            <a:picLocks noChangeAspect="1"/>
          </p:cNvPicPr>
          <p:nvPr/>
        </p:nvPicPr>
        <p:blipFill>
          <a:blip r:embed="rId6"/>
          <a:stretch>
            <a:fillRect/>
          </a:stretch>
        </p:blipFill>
        <p:spPr>
          <a:xfrm>
            <a:off x="285081" y="901725"/>
            <a:ext cx="7649785" cy="7714224"/>
          </a:xfrm>
          <a:prstGeom prst="rect">
            <a:avLst/>
          </a:prstGeom>
        </p:spPr>
      </p:pic>
      <p:pic>
        <p:nvPicPr>
          <p:cNvPr id="11" name="Picture 2" descr="Image result for RTDS rack&quot;">
            <a:extLst>
              <a:ext uri="{FF2B5EF4-FFF2-40B4-BE49-F238E27FC236}">
                <a16:creationId xmlns:a16="http://schemas.microsoft.com/office/drawing/2014/main" id="{F750F23F-EBDD-45E5-ADFE-B700DC9FDD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3272" y="7407938"/>
            <a:ext cx="1154591" cy="179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RTDS rack&quot;">
            <a:extLst>
              <a:ext uri="{FF2B5EF4-FFF2-40B4-BE49-F238E27FC236}">
                <a16:creationId xmlns:a16="http://schemas.microsoft.com/office/drawing/2014/main" id="{E66564BD-1BEE-4D30-8ED2-AAF56E2BF6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0952" y="7422004"/>
            <a:ext cx="1154591" cy="17977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RTDS rack&quot;">
            <a:extLst>
              <a:ext uri="{FF2B5EF4-FFF2-40B4-BE49-F238E27FC236}">
                <a16:creationId xmlns:a16="http://schemas.microsoft.com/office/drawing/2014/main" id="{41045AB1-D2D9-4A05-A34A-130D704622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74916" y="7422005"/>
            <a:ext cx="1154591" cy="17977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RTDS rack&quot;">
            <a:extLst>
              <a:ext uri="{FF2B5EF4-FFF2-40B4-BE49-F238E27FC236}">
                <a16:creationId xmlns:a16="http://schemas.microsoft.com/office/drawing/2014/main" id="{54031D6E-7ED4-4876-B3B7-4FE3D5583F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33010" y="7455596"/>
            <a:ext cx="1154591" cy="179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6869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0">
                                            <p:txEl>
                                              <p:pRg st="0" end="0"/>
                                            </p:txEl>
                                          </p:spTgt>
                                        </p:tgtEl>
                                        <p:attrNameLst>
                                          <p:attrName>style.visibility</p:attrName>
                                        </p:attrNameLst>
                                      </p:cBhvr>
                                      <p:to>
                                        <p:strVal val="visible"/>
                                      </p:to>
                                    </p:set>
                                    <p:animEffect transition="in" filter="fade">
                                      <p:cBhvr>
                                        <p:cTn id="20" dur="500"/>
                                        <p:tgtEl>
                                          <p:spTgt spid="14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9"/>
                                        </p:tgtEl>
                                      </p:cBhvr>
                                    </p:animEffect>
                                    <p:set>
                                      <p:cBhvr>
                                        <p:cTn id="28" dur="1" fill="hold">
                                          <p:stCondLst>
                                            <p:cond delay="499"/>
                                          </p:stCondLst>
                                        </p:cTn>
                                        <p:tgtEl>
                                          <p:spTgt spid="12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0"/>
                                        </p:tgtEl>
                                        <p:attrNameLst>
                                          <p:attrName>style.visibility</p:attrName>
                                        </p:attrNameLst>
                                      </p:cBhvr>
                                      <p:to>
                                        <p:strVal val="visible"/>
                                      </p:to>
                                    </p:set>
                                    <p:animEffect transition="in" filter="fade">
                                      <p:cBhvr>
                                        <p:cTn id="34" dur="500"/>
                                        <p:tgtEl>
                                          <p:spTgt spid="130"/>
                                        </p:tgtEl>
                                      </p:cBhvr>
                                    </p:animEffect>
                                  </p:childTnLst>
                                </p:cTn>
                              </p:par>
                            </p:childTnLst>
                          </p:cTn>
                        </p:par>
                        <p:par>
                          <p:cTn id="35" fill="hold">
                            <p:stCondLst>
                              <p:cond delay="500"/>
                            </p:stCondLst>
                            <p:childTnLst>
                              <p:par>
                                <p:cTn id="36" presetID="42" presetClass="path" presetSubtype="0" accel="50000" decel="50000" fill="hold" nodeType="afterEffect">
                                  <p:stCondLst>
                                    <p:cond delay="0"/>
                                  </p:stCondLst>
                                  <p:childTnLst>
                                    <p:animMotion origin="layout" path="M -0.00329 -0.00082 L 0.02445 0.31966 " pathEditMode="relative" rAng="0" ptsTypes="AA">
                                      <p:cBhvr>
                                        <p:cTn id="37" dur="2000" fill="hold"/>
                                        <p:tgtEl>
                                          <p:spTgt spid="140">
                                            <p:txEl>
                                              <p:pRg st="0" end="0"/>
                                            </p:txEl>
                                          </p:spTgt>
                                        </p:tgtEl>
                                        <p:attrNameLst>
                                          <p:attrName>ppt_x</p:attrName>
                                          <p:attrName>ppt_y</p:attrName>
                                        </p:attrNameLst>
                                      </p:cBhvr>
                                      <p:rCtr x="1382" y="16016"/>
                                    </p:animMotion>
                                  </p:childTnLst>
                                </p:cTn>
                              </p:par>
                            </p:childTnLst>
                          </p:cTn>
                        </p:par>
                        <p:par>
                          <p:cTn id="38" fill="hold">
                            <p:stCondLst>
                              <p:cond delay="2500"/>
                            </p:stCondLst>
                            <p:childTnLst>
                              <p:par>
                                <p:cTn id="39" presetID="8" presetClass="emph" presetSubtype="0" fill="hold" nodeType="afterEffect">
                                  <p:stCondLst>
                                    <p:cond delay="0"/>
                                  </p:stCondLst>
                                  <p:childTnLst>
                                    <p:animRot by="5400000">
                                      <p:cBhvr>
                                        <p:cTn id="40" dur="2000" fill="hold"/>
                                        <p:tgtEl>
                                          <p:spTgt spid="17"/>
                                        </p:tgtEl>
                                        <p:attrNameLst>
                                          <p:attrName>r</p:attrName>
                                        </p:attrNameLst>
                                      </p:cBhvr>
                                    </p:animRot>
                                  </p:childTnLst>
                                </p:cTn>
                              </p:par>
                              <p:par>
                                <p:cTn id="41" presetID="10" presetClass="exit" presetSubtype="0" fill="hold" grpId="1" nodeType="withEffect">
                                  <p:stCondLst>
                                    <p:cond delay="0"/>
                                  </p:stCondLst>
                                  <p:childTnLst>
                                    <p:animEffect transition="out" filter="fade">
                                      <p:cBhvr>
                                        <p:cTn id="42" dur="500"/>
                                        <p:tgtEl>
                                          <p:spTgt spid="140">
                                            <p:txEl>
                                              <p:pRg st="0" end="0"/>
                                            </p:txEl>
                                          </p:spTgt>
                                        </p:tgtEl>
                                      </p:cBhvr>
                                    </p:animEffect>
                                    <p:set>
                                      <p:cBhvr>
                                        <p:cTn id="43" dur="1" fill="hold">
                                          <p:stCondLst>
                                            <p:cond delay="499"/>
                                          </p:stCondLst>
                                        </p:cTn>
                                        <p:tgtEl>
                                          <p:spTgt spid="140">
                                            <p:txEl>
                                              <p:pRg st="0" end="0"/>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9"/>
                                        </p:tgtEl>
                                      </p:cBhvr>
                                    </p:animEffect>
                                    <p:set>
                                      <p:cBhvr>
                                        <p:cTn id="48" dur="1" fill="hold">
                                          <p:stCondLst>
                                            <p:cond delay="499"/>
                                          </p:stCondLst>
                                        </p:cTn>
                                        <p:tgtEl>
                                          <p:spTgt spid="4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30"/>
                                        </p:tgtEl>
                                      </p:cBhvr>
                                    </p:animEffect>
                                    <p:set>
                                      <p:cBhvr>
                                        <p:cTn id="51" dur="1" fill="hold">
                                          <p:stCondLst>
                                            <p:cond delay="499"/>
                                          </p:stCondLst>
                                        </p:cTn>
                                        <p:tgtEl>
                                          <p:spTgt spid="130"/>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fade">
                                      <p:cBhvr>
                                        <p:cTn id="57" dur="500"/>
                                        <p:tgtEl>
                                          <p:spTgt spid="131"/>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childTnLst>
                          </p:cTn>
                        </p:par>
                        <p:par>
                          <p:cTn id="62" fill="hold">
                            <p:stCondLst>
                              <p:cond delay="1000"/>
                            </p:stCondLst>
                            <p:childTnLst>
                              <p:par>
                                <p:cTn id="63" presetID="42" presetClass="path" presetSubtype="0" accel="50000" decel="50000" fill="hold" grpId="1" nodeType="afterEffect">
                                  <p:stCondLst>
                                    <p:cond delay="0"/>
                                  </p:stCondLst>
                                  <p:childTnLst>
                                    <p:animMotion origin="layout" path="M -2.24572E-6 2.76042E-6 L -0.01172 -0.31511 " pathEditMode="relative" rAng="0" ptsTypes="AA">
                                      <p:cBhvr>
                                        <p:cTn id="64" dur="2000" fill="hold"/>
                                        <p:tgtEl>
                                          <p:spTgt spid="2"/>
                                        </p:tgtEl>
                                        <p:attrNameLst>
                                          <p:attrName>ppt_x</p:attrName>
                                          <p:attrName>ppt_y</p:attrName>
                                        </p:attrNameLst>
                                      </p:cBhvr>
                                      <p:rCtr x="-586" y="-15755"/>
                                    </p:animMotion>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50"/>
                                        </p:tgtEl>
                                      </p:cBhvr>
                                    </p:animEffect>
                                    <p:set>
                                      <p:cBhvr>
                                        <p:cTn id="69" dur="1" fill="hold">
                                          <p:stCondLst>
                                            <p:cond delay="499"/>
                                          </p:stCondLst>
                                        </p:cTn>
                                        <p:tgtEl>
                                          <p:spTgt spid="50"/>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2"/>
                                        </p:tgtEl>
                                      </p:cBhvr>
                                    </p:animEffect>
                                    <p:set>
                                      <p:cBhvr>
                                        <p:cTn id="72" dur="1" fill="hold">
                                          <p:stCondLst>
                                            <p:cond delay="499"/>
                                          </p:stCondLst>
                                        </p:cTn>
                                        <p:tgtEl>
                                          <p:spTgt spid="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1"/>
                                        </p:tgtEl>
                                      </p:cBhvr>
                                    </p:animEffect>
                                    <p:set>
                                      <p:cBhvr>
                                        <p:cTn id="75" dur="1" fill="hold">
                                          <p:stCondLst>
                                            <p:cond delay="499"/>
                                          </p:stCondLst>
                                        </p:cTn>
                                        <p:tgtEl>
                                          <p:spTgt spid="131"/>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2"/>
                                        </p:tgtEl>
                                        <p:attrNameLst>
                                          <p:attrName>style.visibility</p:attrName>
                                        </p:attrNameLst>
                                      </p:cBhvr>
                                      <p:to>
                                        <p:strVal val="visible"/>
                                      </p:to>
                                    </p:set>
                                    <p:animEffect transition="in" filter="fade">
                                      <p:cBhvr>
                                        <p:cTn id="81" dur="500"/>
                                        <p:tgtEl>
                                          <p:spTgt spid="132"/>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41"/>
                                        </p:tgtEl>
                                        <p:attrNameLst>
                                          <p:attrName>style.visibility</p:attrName>
                                        </p:attrNameLst>
                                      </p:cBhvr>
                                      <p:to>
                                        <p:strVal val="visible"/>
                                      </p:to>
                                    </p:set>
                                    <p:animEffect transition="in" filter="fade">
                                      <p:cBhvr>
                                        <p:cTn id="85" dur="500"/>
                                        <p:tgtEl>
                                          <p:spTgt spid="14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2"/>
                                        </p:tgtEl>
                                        <p:attrNameLst>
                                          <p:attrName>style.visibility</p:attrName>
                                        </p:attrNameLst>
                                      </p:cBhvr>
                                      <p:to>
                                        <p:strVal val="visible"/>
                                      </p:to>
                                    </p:set>
                                    <p:animEffect transition="in" filter="fade">
                                      <p:cBhvr>
                                        <p:cTn id="88" dur="500"/>
                                        <p:tgtEl>
                                          <p:spTgt spid="14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3"/>
                                        </p:tgtEl>
                                        <p:attrNameLst>
                                          <p:attrName>style.visibility</p:attrName>
                                        </p:attrNameLst>
                                      </p:cBhvr>
                                      <p:to>
                                        <p:strVal val="visible"/>
                                      </p:to>
                                    </p:set>
                                    <p:animEffect transition="in" filter="fade">
                                      <p:cBhvr>
                                        <p:cTn id="91" dur="500"/>
                                        <p:tgtEl>
                                          <p:spTgt spid="14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4"/>
                                        </p:tgtEl>
                                        <p:attrNameLst>
                                          <p:attrName>style.visibility</p:attrName>
                                        </p:attrNameLst>
                                      </p:cBhvr>
                                      <p:to>
                                        <p:strVal val="visible"/>
                                      </p:to>
                                    </p:set>
                                    <p:animEffect transition="in" filter="fade">
                                      <p:cBhvr>
                                        <p:cTn id="94" dur="500"/>
                                        <p:tgtEl>
                                          <p:spTgt spid="14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32"/>
                                        </p:tgtEl>
                                      </p:cBhvr>
                                    </p:animEffect>
                                    <p:set>
                                      <p:cBhvr>
                                        <p:cTn id="102" dur="1" fill="hold">
                                          <p:stCondLst>
                                            <p:cond delay="499"/>
                                          </p:stCondLst>
                                        </p:cTn>
                                        <p:tgtEl>
                                          <p:spTgt spid="132"/>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500"/>
                                        <p:tgtEl>
                                          <p:spTgt spid="5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3"/>
                                        </p:tgtEl>
                                        <p:attrNameLst>
                                          <p:attrName>style.visibility</p:attrName>
                                        </p:attrNameLst>
                                      </p:cBhvr>
                                      <p:to>
                                        <p:strVal val="visible"/>
                                      </p:to>
                                    </p:set>
                                    <p:animEffect transition="in" filter="fade">
                                      <p:cBhvr>
                                        <p:cTn id="108" dur="500"/>
                                        <p:tgtEl>
                                          <p:spTgt spid="133"/>
                                        </p:tgtEl>
                                      </p:cBhvr>
                                    </p:animEffect>
                                  </p:childTnLst>
                                </p:cTn>
                              </p:par>
                            </p:childTnLst>
                          </p:cTn>
                        </p:par>
                        <p:par>
                          <p:cTn id="109" fill="hold">
                            <p:stCondLst>
                              <p:cond delay="500"/>
                            </p:stCondLst>
                            <p:childTnLst>
                              <p:par>
                                <p:cTn id="110" presetID="42" presetClass="path" presetSubtype="0" accel="50000" decel="50000" fill="hold" grpId="1" nodeType="afterEffect">
                                  <p:stCondLst>
                                    <p:cond delay="0"/>
                                  </p:stCondLst>
                                  <p:childTnLst>
                                    <p:animMotion origin="layout" path="M 4.51524E-6 -3.48958E-6 L 0.30083 0.2059 " pathEditMode="relative" rAng="0" ptsTypes="AA">
                                      <p:cBhvr>
                                        <p:cTn id="111" dur="2000" fill="hold"/>
                                        <p:tgtEl>
                                          <p:spTgt spid="141"/>
                                        </p:tgtEl>
                                        <p:attrNameLst>
                                          <p:attrName>ppt_x</p:attrName>
                                          <p:attrName>ppt_y</p:attrName>
                                        </p:attrNameLst>
                                      </p:cBhvr>
                                      <p:rCtr x="15042" y="10286"/>
                                    </p:animMotion>
                                  </p:childTnLst>
                                </p:cTn>
                              </p:par>
                              <p:par>
                                <p:cTn id="112" presetID="42" presetClass="path" presetSubtype="0" accel="50000" decel="50000" fill="hold" grpId="1" nodeType="withEffect">
                                  <p:stCondLst>
                                    <p:cond delay="0"/>
                                  </p:stCondLst>
                                  <p:childTnLst>
                                    <p:animMotion origin="layout" path="M 4.51524E-6 -7.29167E-7 L 0.19152 0.22933 " pathEditMode="relative" rAng="0" ptsTypes="AA">
                                      <p:cBhvr>
                                        <p:cTn id="113" dur="2000" fill="hold"/>
                                        <p:tgtEl>
                                          <p:spTgt spid="142"/>
                                        </p:tgtEl>
                                        <p:attrNameLst>
                                          <p:attrName>ppt_x</p:attrName>
                                          <p:attrName>ppt_y</p:attrName>
                                        </p:attrNameLst>
                                      </p:cBhvr>
                                      <p:rCtr x="9576" y="11458"/>
                                    </p:animMotion>
                                  </p:childTnLst>
                                </p:cTn>
                              </p:par>
                              <p:par>
                                <p:cTn id="114" presetID="42" presetClass="path" presetSubtype="0" accel="50000" decel="50000" fill="hold" grpId="1" nodeType="withEffect">
                                  <p:stCondLst>
                                    <p:cond delay="0"/>
                                  </p:stCondLst>
                                  <p:childTnLst>
                                    <p:animMotion origin="layout" path="M 4.51524E-6 -7.29167E-7 L -0.03727 0.22526 " pathEditMode="relative" rAng="0" ptsTypes="AA">
                                      <p:cBhvr>
                                        <p:cTn id="115" dur="2000" fill="hold"/>
                                        <p:tgtEl>
                                          <p:spTgt spid="143"/>
                                        </p:tgtEl>
                                        <p:attrNameLst>
                                          <p:attrName>ppt_x</p:attrName>
                                          <p:attrName>ppt_y</p:attrName>
                                        </p:attrNameLst>
                                      </p:cBhvr>
                                      <p:rCtr x="-1868" y="11263"/>
                                    </p:animMotion>
                                  </p:childTnLst>
                                </p:cTn>
                              </p:par>
                              <p:par>
                                <p:cTn id="116" presetID="42" presetClass="path" presetSubtype="0" accel="50000" decel="50000" fill="hold" grpId="1" nodeType="withEffect">
                                  <p:stCondLst>
                                    <p:cond delay="0"/>
                                  </p:stCondLst>
                                  <p:childTnLst>
                                    <p:animMotion origin="layout" path="M 4.51524E-6 -7.29167E-7 L -0.10904 0.24837 " pathEditMode="relative" rAng="0" ptsTypes="AA">
                                      <p:cBhvr>
                                        <p:cTn id="117" dur="2000" fill="hold"/>
                                        <p:tgtEl>
                                          <p:spTgt spid="144"/>
                                        </p:tgtEl>
                                        <p:attrNameLst>
                                          <p:attrName>ppt_x</p:attrName>
                                          <p:attrName>ppt_y</p:attrName>
                                        </p:attrNameLst>
                                      </p:cBhvr>
                                      <p:rCtr x="-5456" y="12419"/>
                                    </p:animMotion>
                                  </p:childTnLst>
                                </p:cTn>
                              </p:par>
                            </p:childTnLst>
                          </p:cTn>
                        </p:par>
                        <p:par>
                          <p:cTn id="118" fill="hold">
                            <p:stCondLst>
                              <p:cond delay="2500"/>
                            </p:stCondLst>
                            <p:childTnLst>
                              <p:par>
                                <p:cTn id="119" presetID="10" presetClass="entr" presetSubtype="0" fill="hold" grpId="0" nodeType="afterEffect">
                                  <p:stCondLst>
                                    <p:cond delay="0"/>
                                  </p:stCondLst>
                                  <p:childTnLst>
                                    <p:set>
                                      <p:cBhvr>
                                        <p:cTn id="120" dur="1" fill="hold">
                                          <p:stCondLst>
                                            <p:cond delay="0"/>
                                          </p:stCondLst>
                                        </p:cTn>
                                        <p:tgtEl>
                                          <p:spTgt spid="146"/>
                                        </p:tgtEl>
                                        <p:attrNameLst>
                                          <p:attrName>style.visibility</p:attrName>
                                        </p:attrNameLst>
                                      </p:cBhvr>
                                      <p:to>
                                        <p:strVal val="visible"/>
                                      </p:to>
                                    </p:set>
                                    <p:animEffect transition="in" filter="fade">
                                      <p:cBhvr>
                                        <p:cTn id="121" dur="500"/>
                                        <p:tgtEl>
                                          <p:spTgt spid="146"/>
                                        </p:tgtEl>
                                      </p:cBhvr>
                                    </p:animEffect>
                                  </p:childTnLst>
                                </p:cTn>
                              </p:par>
                              <p:par>
                                <p:cTn id="122" presetID="42" presetClass="path" presetSubtype="0" accel="50000" decel="50000" fill="hold" grpId="1" nodeType="withEffect">
                                  <p:stCondLst>
                                    <p:cond delay="0"/>
                                  </p:stCondLst>
                                  <p:childTnLst>
                                    <p:animMotion origin="layout" path="M -4.0758E-6 4.11458E-6 L -0.01272 -0.15902 " pathEditMode="relative" rAng="0" ptsTypes="AA">
                                      <p:cBhvr>
                                        <p:cTn id="123" dur="2000" fill="hold"/>
                                        <p:tgtEl>
                                          <p:spTgt spid="146"/>
                                        </p:tgtEl>
                                        <p:attrNameLst>
                                          <p:attrName>ppt_x</p:attrName>
                                          <p:attrName>ppt_y</p:attrName>
                                        </p:attrNameLst>
                                      </p:cBhvr>
                                      <p:rCtr x="-641" y="-7959"/>
                                    </p:animMotion>
                                  </p:childTnLst>
                                </p:cTn>
                              </p:par>
                              <p:par>
                                <p:cTn id="124" presetID="10" presetClass="entr" presetSubtype="0" fill="hold" grpId="0" nodeType="withEffect">
                                  <p:stCondLst>
                                    <p:cond delay="0"/>
                                  </p:stCondLst>
                                  <p:childTnLst>
                                    <p:set>
                                      <p:cBhvr>
                                        <p:cTn id="125" dur="1" fill="hold">
                                          <p:stCondLst>
                                            <p:cond delay="0"/>
                                          </p:stCondLst>
                                        </p:cTn>
                                        <p:tgtEl>
                                          <p:spTgt spid="147"/>
                                        </p:tgtEl>
                                        <p:attrNameLst>
                                          <p:attrName>style.visibility</p:attrName>
                                        </p:attrNameLst>
                                      </p:cBhvr>
                                      <p:to>
                                        <p:strVal val="visible"/>
                                      </p:to>
                                    </p:set>
                                    <p:animEffect transition="in" filter="fade">
                                      <p:cBhvr>
                                        <p:cTn id="126" dur="500"/>
                                        <p:tgtEl>
                                          <p:spTgt spid="147"/>
                                        </p:tgtEl>
                                      </p:cBhvr>
                                    </p:animEffect>
                                  </p:childTnLst>
                                </p:cTn>
                              </p:par>
                              <p:par>
                                <p:cTn id="127" presetID="42" presetClass="path" presetSubtype="0" accel="50000" decel="50000" fill="hold" grpId="1" nodeType="withEffect">
                                  <p:stCondLst>
                                    <p:cond delay="0"/>
                                  </p:stCondLst>
                                  <p:childTnLst>
                                    <p:animMotion origin="layout" path="M -2.74101E-6 4.11458E-6 L -0.01199 -0.16944 " pathEditMode="relative" rAng="0" ptsTypes="AA">
                                      <p:cBhvr>
                                        <p:cTn id="128" dur="2000" fill="hold"/>
                                        <p:tgtEl>
                                          <p:spTgt spid="147"/>
                                        </p:tgtEl>
                                        <p:attrNameLst>
                                          <p:attrName>ppt_x</p:attrName>
                                          <p:attrName>ppt_y</p:attrName>
                                        </p:attrNameLst>
                                      </p:cBhvr>
                                      <p:rCtr x="-604" y="-8480"/>
                                    </p:animMotion>
                                  </p:childTnLst>
                                </p:cTn>
                              </p:par>
                              <p:par>
                                <p:cTn id="129" presetID="10" presetClass="entr" presetSubtype="0" fill="hold" grpId="0" nodeType="withEffect">
                                  <p:stCondLst>
                                    <p:cond delay="0"/>
                                  </p:stCondLst>
                                  <p:childTnLst>
                                    <p:set>
                                      <p:cBhvr>
                                        <p:cTn id="130" dur="1" fill="hold">
                                          <p:stCondLst>
                                            <p:cond delay="0"/>
                                          </p:stCondLst>
                                        </p:cTn>
                                        <p:tgtEl>
                                          <p:spTgt spid="148"/>
                                        </p:tgtEl>
                                        <p:attrNameLst>
                                          <p:attrName>style.visibility</p:attrName>
                                        </p:attrNameLst>
                                      </p:cBhvr>
                                      <p:to>
                                        <p:strVal val="visible"/>
                                      </p:to>
                                    </p:set>
                                    <p:animEffect transition="in" filter="fade">
                                      <p:cBhvr>
                                        <p:cTn id="131" dur="500"/>
                                        <p:tgtEl>
                                          <p:spTgt spid="148"/>
                                        </p:tgtEl>
                                      </p:cBhvr>
                                    </p:animEffect>
                                  </p:childTnLst>
                                </p:cTn>
                              </p:par>
                              <p:par>
                                <p:cTn id="132" presetID="42" presetClass="path" presetSubtype="0" accel="50000" decel="50000" fill="hold" grpId="1" nodeType="withEffect">
                                  <p:stCondLst>
                                    <p:cond delay="0"/>
                                  </p:stCondLst>
                                  <p:childTnLst>
                                    <p:animMotion origin="layout" path="M 2.37114E-7 -3.4375E-6 L 0.01025 -0.16829 " pathEditMode="relative" rAng="0" ptsTypes="AA">
                                      <p:cBhvr>
                                        <p:cTn id="133" dur="2000" fill="hold"/>
                                        <p:tgtEl>
                                          <p:spTgt spid="148"/>
                                        </p:tgtEl>
                                        <p:attrNameLst>
                                          <p:attrName>ppt_x</p:attrName>
                                          <p:attrName>ppt_y</p:attrName>
                                        </p:attrNameLst>
                                      </p:cBhvr>
                                      <p:rCtr x="513" y="-8415"/>
                                    </p:animMotion>
                                  </p:childTnLst>
                                </p:cTn>
                              </p:par>
                              <p:par>
                                <p:cTn id="134" presetID="10" presetClass="entr" presetSubtype="0" fill="hold" grpId="0" nodeType="withEffect">
                                  <p:stCondLst>
                                    <p:cond delay="0"/>
                                  </p:stCondLst>
                                  <p:childTnLst>
                                    <p:set>
                                      <p:cBhvr>
                                        <p:cTn id="135" dur="1" fill="hold">
                                          <p:stCondLst>
                                            <p:cond delay="0"/>
                                          </p:stCondLst>
                                        </p:cTn>
                                        <p:tgtEl>
                                          <p:spTgt spid="149"/>
                                        </p:tgtEl>
                                        <p:attrNameLst>
                                          <p:attrName>style.visibility</p:attrName>
                                        </p:attrNameLst>
                                      </p:cBhvr>
                                      <p:to>
                                        <p:strVal val="visible"/>
                                      </p:to>
                                    </p:set>
                                    <p:animEffect transition="in" filter="fade">
                                      <p:cBhvr>
                                        <p:cTn id="136" dur="500"/>
                                        <p:tgtEl>
                                          <p:spTgt spid="149"/>
                                        </p:tgtEl>
                                      </p:cBhvr>
                                    </p:animEffect>
                                  </p:childTnLst>
                                </p:cTn>
                              </p:par>
                              <p:par>
                                <p:cTn id="137" presetID="42" presetClass="path" presetSubtype="0" accel="50000" decel="50000" fill="hold" grpId="1" nodeType="withEffect">
                                  <p:stCondLst>
                                    <p:cond delay="0"/>
                                  </p:stCondLst>
                                  <p:childTnLst>
                                    <p:animMotion origin="layout" path="M -1.84931E-7 4.11458E-6 L 0.01227 -0.17497 " pathEditMode="relative" rAng="0" ptsTypes="AA">
                                      <p:cBhvr>
                                        <p:cTn id="138" dur="2000" fill="hold"/>
                                        <p:tgtEl>
                                          <p:spTgt spid="149"/>
                                        </p:tgtEl>
                                        <p:attrNameLst>
                                          <p:attrName>ppt_x</p:attrName>
                                          <p:attrName>ppt_y</p:attrName>
                                        </p:attrNameLst>
                                      </p:cBhvr>
                                      <p:rCtr x="613" y="-8757"/>
                                    </p:animMotion>
                                  </p:childTnLst>
                                </p:cTn>
                              </p:par>
                            </p:childTnLst>
                          </p:cTn>
                        </p:par>
                        <p:par>
                          <p:cTn id="139" fill="hold">
                            <p:stCondLst>
                              <p:cond delay="4500"/>
                            </p:stCondLst>
                            <p:childTnLst>
                              <p:par>
                                <p:cTn id="140" presetID="10" presetClass="entr" presetSubtype="0" fill="hold" grpId="0" nodeType="afterEffect">
                                  <p:stCondLst>
                                    <p:cond delay="0"/>
                                  </p:stCondLst>
                                  <p:childTnLst>
                                    <p:set>
                                      <p:cBhvr>
                                        <p:cTn id="141" dur="1" fill="hold">
                                          <p:stCondLst>
                                            <p:cond delay="0"/>
                                          </p:stCondLst>
                                        </p:cTn>
                                        <p:tgtEl>
                                          <p:spTgt spid="150"/>
                                        </p:tgtEl>
                                        <p:attrNameLst>
                                          <p:attrName>style.visibility</p:attrName>
                                        </p:attrNameLst>
                                      </p:cBhvr>
                                      <p:to>
                                        <p:strVal val="visible"/>
                                      </p:to>
                                    </p:set>
                                    <p:animEffect transition="in" filter="fade">
                                      <p:cBhvr>
                                        <p:cTn id="142" dur="500"/>
                                        <p:tgtEl>
                                          <p:spTgt spid="15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2"/>
                                        </p:tgtEl>
                                      </p:cBhvr>
                                    </p:animEffect>
                                    <p:set>
                                      <p:cBhvr>
                                        <p:cTn id="147" dur="1" fill="hold">
                                          <p:stCondLst>
                                            <p:cond delay="499"/>
                                          </p:stCondLst>
                                        </p:cTn>
                                        <p:tgtEl>
                                          <p:spTgt spid="5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33"/>
                                        </p:tgtEl>
                                      </p:cBhvr>
                                    </p:animEffect>
                                    <p:set>
                                      <p:cBhvr>
                                        <p:cTn id="150" dur="1" fill="hold">
                                          <p:stCondLst>
                                            <p:cond delay="499"/>
                                          </p:stCondLst>
                                        </p:cTn>
                                        <p:tgtEl>
                                          <p:spTgt spid="133"/>
                                        </p:tgtEl>
                                        <p:attrNameLst>
                                          <p:attrName>style.visibility</p:attrName>
                                        </p:attrNameLst>
                                      </p:cBhvr>
                                      <p:to>
                                        <p:strVal val="hidden"/>
                                      </p:to>
                                    </p:set>
                                  </p:childTnLst>
                                </p:cTn>
                              </p:par>
                              <p:par>
                                <p:cTn id="151" presetID="10" presetClass="entr" presetSubtype="0" fill="hold" grpId="0" nodeType="withEffect">
                                  <p:stCondLst>
                                    <p:cond delay="0"/>
                                  </p:stCondLst>
                                  <p:childTnLst>
                                    <p:set>
                                      <p:cBhvr>
                                        <p:cTn id="152" dur="1" fill="hold">
                                          <p:stCondLst>
                                            <p:cond delay="0"/>
                                          </p:stCondLst>
                                        </p:cTn>
                                        <p:tgtEl>
                                          <p:spTgt spid="53"/>
                                        </p:tgtEl>
                                        <p:attrNameLst>
                                          <p:attrName>style.visibility</p:attrName>
                                        </p:attrNameLst>
                                      </p:cBhvr>
                                      <p:to>
                                        <p:strVal val="visible"/>
                                      </p:to>
                                    </p:set>
                                    <p:animEffect transition="in" filter="fade">
                                      <p:cBhvr>
                                        <p:cTn id="153" dur="500"/>
                                        <p:tgtEl>
                                          <p:spTgt spid="5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34"/>
                                        </p:tgtEl>
                                        <p:attrNameLst>
                                          <p:attrName>style.visibility</p:attrName>
                                        </p:attrNameLst>
                                      </p:cBhvr>
                                      <p:to>
                                        <p:strVal val="visible"/>
                                      </p:to>
                                    </p:set>
                                    <p:animEffect transition="in" filter="fade">
                                      <p:cBhvr>
                                        <p:cTn id="156" dur="500"/>
                                        <p:tgtEl>
                                          <p:spTgt spid="134"/>
                                        </p:tgtEl>
                                      </p:cBhvr>
                                    </p:animEffect>
                                  </p:childTnLst>
                                </p:cTn>
                              </p:par>
                              <p:par>
                                <p:cTn id="157" presetID="10" presetClass="exit" presetSubtype="0" fill="hold" grpId="2" nodeType="withEffect">
                                  <p:stCondLst>
                                    <p:cond delay="0"/>
                                  </p:stCondLst>
                                  <p:childTnLst>
                                    <p:animEffect transition="out" filter="fade">
                                      <p:cBhvr>
                                        <p:cTn id="158" dur="500"/>
                                        <p:tgtEl>
                                          <p:spTgt spid="141"/>
                                        </p:tgtEl>
                                      </p:cBhvr>
                                    </p:animEffect>
                                    <p:set>
                                      <p:cBhvr>
                                        <p:cTn id="159" dur="1" fill="hold">
                                          <p:stCondLst>
                                            <p:cond delay="499"/>
                                          </p:stCondLst>
                                        </p:cTn>
                                        <p:tgtEl>
                                          <p:spTgt spid="141"/>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500"/>
                                        <p:tgtEl>
                                          <p:spTgt spid="142"/>
                                        </p:tgtEl>
                                      </p:cBhvr>
                                    </p:animEffect>
                                    <p:set>
                                      <p:cBhvr>
                                        <p:cTn id="162" dur="1" fill="hold">
                                          <p:stCondLst>
                                            <p:cond delay="499"/>
                                          </p:stCondLst>
                                        </p:cTn>
                                        <p:tgtEl>
                                          <p:spTgt spid="142"/>
                                        </p:tgtEl>
                                        <p:attrNameLst>
                                          <p:attrName>style.visibility</p:attrName>
                                        </p:attrNameLst>
                                      </p:cBhvr>
                                      <p:to>
                                        <p:strVal val="hidden"/>
                                      </p:to>
                                    </p:set>
                                  </p:childTnLst>
                                </p:cTn>
                              </p:par>
                              <p:par>
                                <p:cTn id="163" presetID="10" presetClass="exit" presetSubtype="0" fill="hold" grpId="2" nodeType="withEffect">
                                  <p:stCondLst>
                                    <p:cond delay="0"/>
                                  </p:stCondLst>
                                  <p:childTnLst>
                                    <p:animEffect transition="out" filter="fade">
                                      <p:cBhvr>
                                        <p:cTn id="164" dur="500"/>
                                        <p:tgtEl>
                                          <p:spTgt spid="143"/>
                                        </p:tgtEl>
                                      </p:cBhvr>
                                    </p:animEffect>
                                    <p:set>
                                      <p:cBhvr>
                                        <p:cTn id="165" dur="1" fill="hold">
                                          <p:stCondLst>
                                            <p:cond delay="499"/>
                                          </p:stCondLst>
                                        </p:cTn>
                                        <p:tgtEl>
                                          <p:spTgt spid="143"/>
                                        </p:tgtEl>
                                        <p:attrNameLst>
                                          <p:attrName>style.visibility</p:attrName>
                                        </p:attrNameLst>
                                      </p:cBhvr>
                                      <p:to>
                                        <p:strVal val="hidden"/>
                                      </p:to>
                                    </p:set>
                                  </p:childTnLst>
                                </p:cTn>
                              </p:par>
                              <p:par>
                                <p:cTn id="166" presetID="10" presetClass="exit" presetSubtype="0" fill="hold" grpId="2" nodeType="withEffect">
                                  <p:stCondLst>
                                    <p:cond delay="0"/>
                                  </p:stCondLst>
                                  <p:childTnLst>
                                    <p:animEffect transition="out" filter="fade">
                                      <p:cBhvr>
                                        <p:cTn id="167" dur="500"/>
                                        <p:tgtEl>
                                          <p:spTgt spid="144"/>
                                        </p:tgtEl>
                                      </p:cBhvr>
                                    </p:animEffect>
                                    <p:set>
                                      <p:cBhvr>
                                        <p:cTn id="168" dur="1" fill="hold">
                                          <p:stCondLst>
                                            <p:cond delay="499"/>
                                          </p:stCondLst>
                                        </p:cTn>
                                        <p:tgtEl>
                                          <p:spTgt spid="144"/>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146"/>
                                        </p:tgtEl>
                                      </p:cBhvr>
                                    </p:animEffect>
                                    <p:set>
                                      <p:cBhvr>
                                        <p:cTn id="171" dur="1" fill="hold">
                                          <p:stCondLst>
                                            <p:cond delay="499"/>
                                          </p:stCondLst>
                                        </p:cTn>
                                        <p:tgtEl>
                                          <p:spTgt spid="146"/>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147"/>
                                        </p:tgtEl>
                                      </p:cBhvr>
                                    </p:animEffect>
                                    <p:set>
                                      <p:cBhvr>
                                        <p:cTn id="174" dur="1" fill="hold">
                                          <p:stCondLst>
                                            <p:cond delay="499"/>
                                          </p:stCondLst>
                                        </p:cTn>
                                        <p:tgtEl>
                                          <p:spTgt spid="147"/>
                                        </p:tgtEl>
                                        <p:attrNameLst>
                                          <p:attrName>style.visibility</p:attrName>
                                        </p:attrNameLst>
                                      </p:cBhvr>
                                      <p:to>
                                        <p:strVal val="hidden"/>
                                      </p:to>
                                    </p:set>
                                  </p:childTnLst>
                                </p:cTn>
                              </p:par>
                              <p:par>
                                <p:cTn id="175" presetID="10" presetClass="exit" presetSubtype="0" fill="hold" grpId="2" nodeType="withEffect">
                                  <p:stCondLst>
                                    <p:cond delay="0"/>
                                  </p:stCondLst>
                                  <p:childTnLst>
                                    <p:animEffect transition="out" filter="fade">
                                      <p:cBhvr>
                                        <p:cTn id="176" dur="500"/>
                                        <p:tgtEl>
                                          <p:spTgt spid="148"/>
                                        </p:tgtEl>
                                      </p:cBhvr>
                                    </p:animEffect>
                                    <p:set>
                                      <p:cBhvr>
                                        <p:cTn id="177" dur="1" fill="hold">
                                          <p:stCondLst>
                                            <p:cond delay="499"/>
                                          </p:stCondLst>
                                        </p:cTn>
                                        <p:tgtEl>
                                          <p:spTgt spid="148"/>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149"/>
                                        </p:tgtEl>
                                      </p:cBhvr>
                                    </p:animEffect>
                                    <p:set>
                                      <p:cBhvr>
                                        <p:cTn id="180" dur="1" fill="hold">
                                          <p:stCondLst>
                                            <p:cond delay="499"/>
                                          </p:stCondLst>
                                        </p:cTn>
                                        <p:tgtEl>
                                          <p:spTgt spid="149"/>
                                        </p:tgtEl>
                                        <p:attrNameLst>
                                          <p:attrName>style.visibility</p:attrName>
                                        </p:attrNameLst>
                                      </p:cBhvr>
                                      <p:to>
                                        <p:strVal val="hidden"/>
                                      </p:to>
                                    </p:set>
                                  </p:childTnLst>
                                </p:cTn>
                              </p:par>
                            </p:childTnLst>
                          </p:cTn>
                        </p:par>
                        <p:par>
                          <p:cTn id="181" fill="hold">
                            <p:stCondLst>
                              <p:cond delay="500"/>
                            </p:stCondLst>
                            <p:childTnLst>
                              <p:par>
                                <p:cTn id="182" presetID="10" presetClass="entr" presetSubtype="0" fill="hold" grpId="0" nodeType="afterEffect">
                                  <p:stCondLst>
                                    <p:cond delay="0"/>
                                  </p:stCondLst>
                                  <p:childTnLst>
                                    <p:set>
                                      <p:cBhvr>
                                        <p:cTn id="183" dur="1" fill="hold">
                                          <p:stCondLst>
                                            <p:cond delay="0"/>
                                          </p:stCondLst>
                                        </p:cTn>
                                        <p:tgtEl>
                                          <p:spTgt spid="151"/>
                                        </p:tgtEl>
                                        <p:attrNameLst>
                                          <p:attrName>style.visibility</p:attrName>
                                        </p:attrNameLst>
                                      </p:cBhvr>
                                      <p:to>
                                        <p:strVal val="visible"/>
                                      </p:to>
                                    </p:set>
                                    <p:animEffect transition="in" filter="fade">
                                      <p:cBhvr>
                                        <p:cTn id="184" dur="500"/>
                                        <p:tgtEl>
                                          <p:spTgt spid="151"/>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52"/>
                                        </p:tgtEl>
                                        <p:attrNameLst>
                                          <p:attrName>style.visibility</p:attrName>
                                        </p:attrNameLst>
                                      </p:cBhvr>
                                      <p:to>
                                        <p:strVal val="visible"/>
                                      </p:to>
                                    </p:set>
                                    <p:animEffect transition="in" filter="fade">
                                      <p:cBhvr>
                                        <p:cTn id="187" dur="500"/>
                                        <p:tgtEl>
                                          <p:spTgt spid="152"/>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53"/>
                                        </p:tgtEl>
                                        <p:attrNameLst>
                                          <p:attrName>style.visibility</p:attrName>
                                        </p:attrNameLst>
                                      </p:cBhvr>
                                      <p:to>
                                        <p:strVal val="visible"/>
                                      </p:to>
                                    </p:set>
                                    <p:animEffect transition="in" filter="fade">
                                      <p:cBhvr>
                                        <p:cTn id="190" dur="500"/>
                                        <p:tgtEl>
                                          <p:spTgt spid="153"/>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54"/>
                                        </p:tgtEl>
                                        <p:attrNameLst>
                                          <p:attrName>style.visibility</p:attrName>
                                        </p:attrNameLst>
                                      </p:cBhvr>
                                      <p:to>
                                        <p:strVal val="visible"/>
                                      </p:to>
                                    </p:set>
                                    <p:animEffect transition="in" filter="fade">
                                      <p:cBhvr>
                                        <p:cTn id="193" dur="500"/>
                                        <p:tgtEl>
                                          <p:spTgt spid="154"/>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53"/>
                                        </p:tgtEl>
                                      </p:cBhvr>
                                    </p:animEffect>
                                    <p:set>
                                      <p:cBhvr>
                                        <p:cTn id="198" dur="1" fill="hold">
                                          <p:stCondLst>
                                            <p:cond delay="499"/>
                                          </p:stCondLst>
                                        </p:cTn>
                                        <p:tgtEl>
                                          <p:spTgt spid="53"/>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134"/>
                                        </p:tgtEl>
                                      </p:cBhvr>
                                    </p:animEffect>
                                    <p:set>
                                      <p:cBhvr>
                                        <p:cTn id="201" dur="1" fill="hold">
                                          <p:stCondLst>
                                            <p:cond delay="499"/>
                                          </p:stCondLst>
                                        </p:cTn>
                                        <p:tgtEl>
                                          <p:spTgt spid="134"/>
                                        </p:tgtEl>
                                        <p:attrNameLst>
                                          <p:attrName>style.visibility</p:attrName>
                                        </p:attrNameLst>
                                      </p:cBhvr>
                                      <p:to>
                                        <p:strVal val="hidden"/>
                                      </p:to>
                                    </p:set>
                                  </p:childTnLst>
                                </p:cTn>
                              </p:par>
                              <p:par>
                                <p:cTn id="202" presetID="10" presetClass="entr" presetSubtype="0" fill="hold" grpId="0" nodeType="withEffect">
                                  <p:stCondLst>
                                    <p:cond delay="0"/>
                                  </p:stCondLst>
                                  <p:childTnLst>
                                    <p:set>
                                      <p:cBhvr>
                                        <p:cTn id="203" dur="1" fill="hold">
                                          <p:stCondLst>
                                            <p:cond delay="0"/>
                                          </p:stCondLst>
                                        </p:cTn>
                                        <p:tgtEl>
                                          <p:spTgt spid="54"/>
                                        </p:tgtEl>
                                        <p:attrNameLst>
                                          <p:attrName>style.visibility</p:attrName>
                                        </p:attrNameLst>
                                      </p:cBhvr>
                                      <p:to>
                                        <p:strVal val="visible"/>
                                      </p:to>
                                    </p:set>
                                    <p:animEffect transition="in" filter="fade">
                                      <p:cBhvr>
                                        <p:cTn id="204" dur="500"/>
                                        <p:tgtEl>
                                          <p:spTgt spid="54"/>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35"/>
                                        </p:tgtEl>
                                        <p:attrNameLst>
                                          <p:attrName>style.visibility</p:attrName>
                                        </p:attrNameLst>
                                      </p:cBhvr>
                                      <p:to>
                                        <p:strVal val="visible"/>
                                      </p:to>
                                    </p:set>
                                    <p:animEffect transition="in" filter="fade">
                                      <p:cBhvr>
                                        <p:cTn id="207" dur="500"/>
                                        <p:tgtEl>
                                          <p:spTgt spid="135"/>
                                        </p:tgtEl>
                                      </p:cBhvr>
                                    </p:animEffect>
                                  </p:childTnLst>
                                </p:cTn>
                              </p:par>
                              <p:par>
                                <p:cTn id="208" presetID="42" presetClass="path" presetSubtype="0" accel="50000" decel="50000" fill="hold" grpId="1" nodeType="withEffect">
                                  <p:stCondLst>
                                    <p:cond delay="0"/>
                                  </p:stCondLst>
                                  <p:childTnLst>
                                    <p:animMotion origin="layout" path="M 3.61622E-6 1.77083E-6 L 0.12396 -0.24186 " pathEditMode="relative" rAng="0" ptsTypes="AA">
                                      <p:cBhvr>
                                        <p:cTn id="209" dur="2000" fill="hold"/>
                                        <p:tgtEl>
                                          <p:spTgt spid="151"/>
                                        </p:tgtEl>
                                        <p:attrNameLst>
                                          <p:attrName>ppt_x</p:attrName>
                                          <p:attrName>ppt_y</p:attrName>
                                        </p:attrNameLst>
                                      </p:cBhvr>
                                      <p:rCtr x="6198" y="-12093"/>
                                    </p:animMotion>
                                  </p:childTnLst>
                                </p:cTn>
                              </p:par>
                              <p:par>
                                <p:cTn id="210" presetID="42" presetClass="path" presetSubtype="0" accel="50000" decel="50000" fill="hold" grpId="1" nodeType="withEffect">
                                  <p:stCondLst>
                                    <p:cond delay="0"/>
                                  </p:stCondLst>
                                  <p:childTnLst>
                                    <p:animMotion origin="layout" path="M 3.01199E-7 -4.42708E-6 L 0.04046 -0.24121 " pathEditMode="relative" rAng="0" ptsTypes="AA">
                                      <p:cBhvr>
                                        <p:cTn id="211" dur="2000" fill="hold"/>
                                        <p:tgtEl>
                                          <p:spTgt spid="152"/>
                                        </p:tgtEl>
                                        <p:attrNameLst>
                                          <p:attrName>ppt_x</p:attrName>
                                          <p:attrName>ppt_y</p:attrName>
                                        </p:attrNameLst>
                                      </p:cBhvr>
                                      <p:rCtr x="2023" y="-12061"/>
                                    </p:animMotion>
                                  </p:childTnLst>
                                </p:cTn>
                              </p:par>
                              <p:par>
                                <p:cTn id="212" presetID="42" presetClass="path" presetSubtype="0" accel="50000" decel="50000" fill="hold" grpId="1" nodeType="withEffect">
                                  <p:stCondLst>
                                    <p:cond delay="0"/>
                                  </p:stCondLst>
                                  <p:childTnLst>
                                    <p:animMotion origin="layout" path="M -4.86039E-6 8.33333E-7 L -0.06197 -0.23112 " pathEditMode="relative" rAng="0" ptsTypes="AA">
                                      <p:cBhvr>
                                        <p:cTn id="213" dur="2000" fill="hold"/>
                                        <p:tgtEl>
                                          <p:spTgt spid="153"/>
                                        </p:tgtEl>
                                        <p:attrNameLst>
                                          <p:attrName>ppt_x</p:attrName>
                                          <p:attrName>ppt_y</p:attrName>
                                        </p:attrNameLst>
                                      </p:cBhvr>
                                      <p:rCtr x="-3104" y="-11556"/>
                                    </p:animMotion>
                                  </p:childTnLst>
                                </p:cTn>
                              </p:par>
                              <p:par>
                                <p:cTn id="214" presetID="42" presetClass="path" presetSubtype="0" accel="50000" decel="50000" fill="hold" grpId="1" nodeType="withEffect">
                                  <p:stCondLst>
                                    <p:cond delay="0"/>
                                  </p:stCondLst>
                                  <p:childTnLst>
                                    <p:animMotion origin="layout" path="M 2.16882E-6 1.09375E-6 L -0.13412 -0.23714 " pathEditMode="relative" rAng="0" ptsTypes="AA">
                                      <p:cBhvr>
                                        <p:cTn id="215" dur="2000" fill="hold"/>
                                        <p:tgtEl>
                                          <p:spTgt spid="154"/>
                                        </p:tgtEl>
                                        <p:attrNameLst>
                                          <p:attrName>ppt_x</p:attrName>
                                          <p:attrName>ppt_y</p:attrName>
                                        </p:attrNameLst>
                                      </p:cBhvr>
                                      <p:rCtr x="-6711" y="-11865"/>
                                    </p:animMotion>
                                  </p:childTnLst>
                                </p:cTn>
                              </p:par>
                            </p:childTnLst>
                          </p:cTn>
                        </p:par>
                      </p:childTnLst>
                    </p:cTn>
                  </p:par>
                  <p:par>
                    <p:cTn id="216" fill="hold">
                      <p:stCondLst>
                        <p:cond delay="indefinite"/>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500"/>
                                        <p:tgtEl>
                                          <p:spTgt spid="54"/>
                                        </p:tgtEl>
                                      </p:cBhvr>
                                    </p:animEffect>
                                    <p:set>
                                      <p:cBhvr>
                                        <p:cTn id="220" dur="1" fill="hold">
                                          <p:stCondLst>
                                            <p:cond delay="499"/>
                                          </p:stCondLst>
                                        </p:cTn>
                                        <p:tgtEl>
                                          <p:spTgt spid="54"/>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135"/>
                                        </p:tgtEl>
                                      </p:cBhvr>
                                    </p:animEffect>
                                    <p:set>
                                      <p:cBhvr>
                                        <p:cTn id="223" dur="1" fill="hold">
                                          <p:stCondLst>
                                            <p:cond delay="499"/>
                                          </p:stCondLst>
                                        </p:cTn>
                                        <p:tgtEl>
                                          <p:spTgt spid="135"/>
                                        </p:tgtEl>
                                        <p:attrNameLst>
                                          <p:attrName>style.visibility</p:attrName>
                                        </p:attrNameLst>
                                      </p:cBhvr>
                                      <p:to>
                                        <p:strVal val="hidden"/>
                                      </p:to>
                                    </p:set>
                                  </p:childTnLst>
                                </p:cTn>
                              </p:par>
                              <p:par>
                                <p:cTn id="224" presetID="10" presetClass="entr" presetSubtype="0" fill="hold" grpId="0" nodeType="withEffect">
                                  <p:stCondLst>
                                    <p:cond delay="0"/>
                                  </p:stCondLst>
                                  <p:childTnLst>
                                    <p:set>
                                      <p:cBhvr>
                                        <p:cTn id="225" dur="1" fill="hold">
                                          <p:stCondLst>
                                            <p:cond delay="0"/>
                                          </p:stCondLst>
                                        </p:cTn>
                                        <p:tgtEl>
                                          <p:spTgt spid="55"/>
                                        </p:tgtEl>
                                        <p:attrNameLst>
                                          <p:attrName>style.visibility</p:attrName>
                                        </p:attrNameLst>
                                      </p:cBhvr>
                                      <p:to>
                                        <p:strVal val="visible"/>
                                      </p:to>
                                    </p:set>
                                    <p:animEffect transition="in" filter="fade">
                                      <p:cBhvr>
                                        <p:cTn id="226" dur="500"/>
                                        <p:tgtEl>
                                          <p:spTgt spid="55"/>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36"/>
                                        </p:tgtEl>
                                        <p:attrNameLst>
                                          <p:attrName>style.visibility</p:attrName>
                                        </p:attrNameLst>
                                      </p:cBhvr>
                                      <p:to>
                                        <p:strVal val="visible"/>
                                      </p:to>
                                    </p:set>
                                    <p:animEffect transition="in" filter="fade">
                                      <p:cBhvr>
                                        <p:cTn id="229" dur="500"/>
                                        <p:tgtEl>
                                          <p:spTgt spid="136"/>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5"/>
                                        </p:tgtEl>
                                        <p:attrNameLst>
                                          <p:attrName>style.visibility</p:attrName>
                                        </p:attrNameLst>
                                      </p:cBhvr>
                                      <p:to>
                                        <p:strVal val="visible"/>
                                      </p:to>
                                    </p:set>
                                    <p:animEffect transition="in" filter="fade">
                                      <p:cBhvr>
                                        <p:cTn id="235" dur="500"/>
                                        <p:tgtEl>
                                          <p:spTgt spid="5"/>
                                        </p:tgtEl>
                                      </p:cBhvr>
                                    </p:animEffect>
                                  </p:childTnLst>
                                </p:cTn>
                              </p:par>
                              <p:par>
                                <p:cTn id="236" presetID="10" presetClass="entr" presetSubtype="0" fill="hold" nodeType="withEffect">
                                  <p:stCondLst>
                                    <p:cond delay="0"/>
                                  </p:stCondLst>
                                  <p:childTnLst>
                                    <p:set>
                                      <p:cBhvr>
                                        <p:cTn id="237" dur="1" fill="hold">
                                          <p:stCondLst>
                                            <p:cond delay="0"/>
                                          </p:stCondLst>
                                        </p:cTn>
                                        <p:tgtEl>
                                          <p:spTgt spid="9"/>
                                        </p:tgtEl>
                                        <p:attrNameLst>
                                          <p:attrName>style.visibility</p:attrName>
                                        </p:attrNameLst>
                                      </p:cBhvr>
                                      <p:to>
                                        <p:strVal val="visible"/>
                                      </p:to>
                                    </p:set>
                                    <p:animEffect transition="in" filter="fade">
                                      <p:cBhvr>
                                        <p:cTn id="238" dur="500"/>
                                        <p:tgtEl>
                                          <p:spTgt spid="9"/>
                                        </p:tgtEl>
                                      </p:cBhvr>
                                    </p:animEffect>
                                  </p:childTnLst>
                                </p:cTn>
                              </p:par>
                              <p:par>
                                <p:cTn id="239" presetID="10" presetClass="entr" presetSubtype="0" fill="hold" nodeType="withEffect">
                                  <p:stCondLst>
                                    <p:cond delay="0"/>
                                  </p:stCondLst>
                                  <p:childTnLst>
                                    <p:set>
                                      <p:cBhvr>
                                        <p:cTn id="240" dur="1" fill="hold">
                                          <p:stCondLst>
                                            <p:cond delay="0"/>
                                          </p:stCondLst>
                                        </p:cTn>
                                        <p:tgtEl>
                                          <p:spTgt spid="10"/>
                                        </p:tgtEl>
                                        <p:attrNameLst>
                                          <p:attrName>style.visibility</p:attrName>
                                        </p:attrNameLst>
                                      </p:cBhvr>
                                      <p:to>
                                        <p:strVal val="visible"/>
                                      </p:to>
                                    </p:set>
                                    <p:animEffect transition="in" filter="fade">
                                      <p:cBhvr>
                                        <p:cTn id="241" dur="500"/>
                                        <p:tgtEl>
                                          <p:spTgt spid="10"/>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xit" presetSubtype="0" fill="hold" grpId="1" nodeType="clickEffect">
                                  <p:stCondLst>
                                    <p:cond delay="0"/>
                                  </p:stCondLst>
                                  <p:childTnLst>
                                    <p:animEffect transition="out" filter="fade">
                                      <p:cBhvr>
                                        <p:cTn id="245" dur="500"/>
                                        <p:tgtEl>
                                          <p:spTgt spid="55"/>
                                        </p:tgtEl>
                                      </p:cBhvr>
                                    </p:animEffect>
                                    <p:set>
                                      <p:cBhvr>
                                        <p:cTn id="246" dur="1" fill="hold">
                                          <p:stCondLst>
                                            <p:cond delay="499"/>
                                          </p:stCondLst>
                                        </p:cTn>
                                        <p:tgtEl>
                                          <p:spTgt spid="55"/>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136"/>
                                        </p:tgtEl>
                                      </p:cBhvr>
                                    </p:animEffect>
                                    <p:set>
                                      <p:cBhvr>
                                        <p:cTn id="249" dur="1" fill="hold">
                                          <p:stCondLst>
                                            <p:cond delay="499"/>
                                          </p:stCondLst>
                                        </p:cTn>
                                        <p:tgtEl>
                                          <p:spTgt spid="136"/>
                                        </p:tgtEl>
                                        <p:attrNameLst>
                                          <p:attrName>style.visibility</p:attrName>
                                        </p:attrNameLst>
                                      </p:cBhvr>
                                      <p:to>
                                        <p:strVal val="hidden"/>
                                      </p:to>
                                    </p:set>
                                  </p:childTnLst>
                                </p:cTn>
                              </p:par>
                              <p:par>
                                <p:cTn id="250" presetID="10" presetClass="entr" presetSubtype="0" fill="hold" grpId="0" nodeType="withEffect">
                                  <p:stCondLst>
                                    <p:cond delay="0"/>
                                  </p:stCondLst>
                                  <p:childTnLst>
                                    <p:set>
                                      <p:cBhvr>
                                        <p:cTn id="251" dur="1" fill="hold">
                                          <p:stCondLst>
                                            <p:cond delay="0"/>
                                          </p:stCondLst>
                                        </p:cTn>
                                        <p:tgtEl>
                                          <p:spTgt spid="56"/>
                                        </p:tgtEl>
                                        <p:attrNameLst>
                                          <p:attrName>style.visibility</p:attrName>
                                        </p:attrNameLst>
                                      </p:cBhvr>
                                      <p:to>
                                        <p:strVal val="visible"/>
                                      </p:to>
                                    </p:set>
                                    <p:animEffect transition="in" filter="fade">
                                      <p:cBhvr>
                                        <p:cTn id="252" dur="500"/>
                                        <p:tgtEl>
                                          <p:spTgt spid="56"/>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137"/>
                                        </p:tgtEl>
                                        <p:attrNameLst>
                                          <p:attrName>style.visibility</p:attrName>
                                        </p:attrNameLst>
                                      </p:cBhvr>
                                      <p:to>
                                        <p:strVal val="visible"/>
                                      </p:to>
                                    </p:set>
                                    <p:animEffect transition="in" filter="fade">
                                      <p:cBhvr>
                                        <p:cTn id="255" dur="500"/>
                                        <p:tgtEl>
                                          <p:spTgt spid="137"/>
                                        </p:tgtEl>
                                      </p:cBhvr>
                                    </p:animEffect>
                                  </p:childTnLst>
                                </p:cTn>
                              </p:par>
                            </p:childTnLst>
                          </p:cTn>
                        </p:par>
                        <p:par>
                          <p:cTn id="256" fill="hold">
                            <p:stCondLst>
                              <p:cond delay="500"/>
                            </p:stCondLst>
                            <p:childTnLst>
                              <p:par>
                                <p:cTn id="257" presetID="42" presetClass="path" presetSubtype="0" accel="50000" decel="50000" fill="hold" nodeType="afterEffect">
                                  <p:stCondLst>
                                    <p:cond delay="0"/>
                                  </p:stCondLst>
                                  <p:childTnLst>
                                    <p:animMotion origin="layout" path="M 1.65705E-7 9.89583E-7 L -0.1939 0.33659 " pathEditMode="relative" rAng="0" ptsTypes="AA">
                                      <p:cBhvr>
                                        <p:cTn id="258" dur="2000" fill="hold"/>
                                        <p:tgtEl>
                                          <p:spTgt spid="10"/>
                                        </p:tgtEl>
                                        <p:attrNameLst>
                                          <p:attrName>ppt_x</p:attrName>
                                          <p:attrName>ppt_y</p:attrName>
                                        </p:attrNameLst>
                                      </p:cBhvr>
                                      <p:rCtr x="-9695" y="16829"/>
                                    </p:animMotion>
                                  </p:childTnLst>
                                </p:cTn>
                              </p:par>
                              <p:par>
                                <p:cTn id="259" presetID="42" presetClass="path" presetSubtype="0" accel="50000" decel="50000" fill="hold" nodeType="withEffect">
                                  <p:stCondLst>
                                    <p:cond delay="0"/>
                                  </p:stCondLst>
                                  <p:childTnLst>
                                    <p:animMotion origin="layout" path="M 7.16836E-7 2.70833E-6 L -0.13824 0.34424 " pathEditMode="relative" rAng="0" ptsTypes="AA">
                                      <p:cBhvr>
                                        <p:cTn id="260" dur="2000" fill="hold"/>
                                        <p:tgtEl>
                                          <p:spTgt spid="9"/>
                                        </p:tgtEl>
                                        <p:attrNameLst>
                                          <p:attrName>ppt_x</p:attrName>
                                          <p:attrName>ppt_y</p:attrName>
                                        </p:attrNameLst>
                                      </p:cBhvr>
                                      <p:rCtr x="-6912" y="17204"/>
                                    </p:animMotion>
                                  </p:childTnLst>
                                </p:cTn>
                              </p:par>
                              <p:par>
                                <p:cTn id="261" presetID="42" presetClass="path" presetSubtype="0" accel="50000" decel="50000" fill="hold" nodeType="withEffect">
                                  <p:stCondLst>
                                    <p:cond delay="0"/>
                                  </p:stCondLst>
                                  <p:childTnLst>
                                    <p:animMotion origin="layout" path="M -4.63334E-6 -3.125E-6 L 0.0835 0.34782 " pathEditMode="relative" rAng="0" ptsTypes="AA">
                                      <p:cBhvr>
                                        <p:cTn id="262" dur="2000" fill="hold"/>
                                        <p:tgtEl>
                                          <p:spTgt spid="5"/>
                                        </p:tgtEl>
                                        <p:attrNameLst>
                                          <p:attrName>ppt_x</p:attrName>
                                          <p:attrName>ppt_y</p:attrName>
                                        </p:attrNameLst>
                                      </p:cBhvr>
                                      <p:rCtr x="4175" y="17383"/>
                                    </p:animMotion>
                                  </p:childTnLst>
                                </p:cTn>
                              </p:par>
                              <p:par>
                                <p:cTn id="263" presetID="42" presetClass="path" presetSubtype="0" accel="50000" decel="50000" fill="hold" nodeType="withEffect">
                                  <p:stCondLst>
                                    <p:cond delay="0"/>
                                  </p:stCondLst>
                                  <p:childTnLst>
                                    <p:animMotion origin="layout" path="M 4.2644E-6 -4.16667E-6 L 0.20488 0.34864 " pathEditMode="relative" rAng="0" ptsTypes="AA">
                                      <p:cBhvr>
                                        <p:cTn id="264" dur="2000" fill="hold"/>
                                        <p:tgtEl>
                                          <p:spTgt spid="4"/>
                                        </p:tgtEl>
                                        <p:attrNameLst>
                                          <p:attrName>ppt_x</p:attrName>
                                          <p:attrName>ppt_y</p:attrName>
                                        </p:attrNameLst>
                                      </p:cBhvr>
                                      <p:rCtr x="10244" y="17432"/>
                                    </p:animMotion>
                                  </p:childTnLst>
                                </p:cTn>
                              </p:par>
                            </p:childTnLst>
                          </p:cTn>
                        </p:par>
                      </p:childTnLst>
                    </p:cTn>
                  </p:par>
                  <p:par>
                    <p:cTn id="265" fill="hold">
                      <p:stCondLst>
                        <p:cond delay="indefinite"/>
                      </p:stCondLst>
                      <p:childTnLst>
                        <p:par>
                          <p:cTn id="266" fill="hold">
                            <p:stCondLst>
                              <p:cond delay="0"/>
                            </p:stCondLst>
                            <p:childTnLst>
                              <p:par>
                                <p:cTn id="267" presetID="10" presetClass="exit" presetSubtype="0" fill="hold" grpId="1" nodeType="clickEffect">
                                  <p:stCondLst>
                                    <p:cond delay="0"/>
                                  </p:stCondLst>
                                  <p:childTnLst>
                                    <p:animEffect transition="out" filter="fade">
                                      <p:cBhvr>
                                        <p:cTn id="268" dur="500"/>
                                        <p:tgtEl>
                                          <p:spTgt spid="56"/>
                                        </p:tgtEl>
                                      </p:cBhvr>
                                    </p:animEffect>
                                    <p:set>
                                      <p:cBhvr>
                                        <p:cTn id="269" dur="1" fill="hold">
                                          <p:stCondLst>
                                            <p:cond delay="499"/>
                                          </p:stCondLst>
                                        </p:cTn>
                                        <p:tgtEl>
                                          <p:spTgt spid="56"/>
                                        </p:tgtEl>
                                        <p:attrNameLst>
                                          <p:attrName>style.visibility</p:attrName>
                                        </p:attrNameLst>
                                      </p:cBhvr>
                                      <p:to>
                                        <p:strVal val="hidden"/>
                                      </p:to>
                                    </p:set>
                                  </p:childTnLst>
                                </p:cTn>
                              </p:par>
                              <p:par>
                                <p:cTn id="270" presetID="10" presetClass="exit" presetSubtype="0" fill="hold" grpId="1" nodeType="withEffect">
                                  <p:stCondLst>
                                    <p:cond delay="0"/>
                                  </p:stCondLst>
                                  <p:childTnLst>
                                    <p:animEffect transition="out" filter="fade">
                                      <p:cBhvr>
                                        <p:cTn id="271" dur="500"/>
                                        <p:tgtEl>
                                          <p:spTgt spid="137"/>
                                        </p:tgtEl>
                                      </p:cBhvr>
                                    </p:animEffect>
                                    <p:set>
                                      <p:cBhvr>
                                        <p:cTn id="272" dur="1" fill="hold">
                                          <p:stCondLst>
                                            <p:cond delay="499"/>
                                          </p:stCondLst>
                                        </p:cTn>
                                        <p:tgtEl>
                                          <p:spTgt spid="137"/>
                                        </p:tgtEl>
                                        <p:attrNameLst>
                                          <p:attrName>style.visibility</p:attrName>
                                        </p:attrNameLst>
                                      </p:cBhvr>
                                      <p:to>
                                        <p:strVal val="hidden"/>
                                      </p:to>
                                    </p:set>
                                  </p:childTnLst>
                                </p:cTn>
                              </p:par>
                              <p:par>
                                <p:cTn id="273" presetID="10" presetClass="entr" presetSubtype="0" fill="hold" grpId="0" nodeType="withEffect">
                                  <p:stCondLst>
                                    <p:cond delay="0"/>
                                  </p:stCondLst>
                                  <p:childTnLst>
                                    <p:set>
                                      <p:cBhvr>
                                        <p:cTn id="274" dur="1" fill="hold">
                                          <p:stCondLst>
                                            <p:cond delay="0"/>
                                          </p:stCondLst>
                                        </p:cTn>
                                        <p:tgtEl>
                                          <p:spTgt spid="57"/>
                                        </p:tgtEl>
                                        <p:attrNameLst>
                                          <p:attrName>style.visibility</p:attrName>
                                        </p:attrNameLst>
                                      </p:cBhvr>
                                      <p:to>
                                        <p:strVal val="visible"/>
                                      </p:to>
                                    </p:set>
                                    <p:animEffect transition="in" filter="fade">
                                      <p:cBhvr>
                                        <p:cTn id="275" dur="500"/>
                                        <p:tgtEl>
                                          <p:spTgt spid="57"/>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138"/>
                                        </p:tgtEl>
                                        <p:attrNameLst>
                                          <p:attrName>style.visibility</p:attrName>
                                        </p:attrNameLst>
                                      </p:cBhvr>
                                      <p:to>
                                        <p:strVal val="visible"/>
                                      </p:to>
                                    </p:set>
                                    <p:animEffect transition="in" filter="fade">
                                      <p:cBhvr>
                                        <p:cTn id="278" dur="500"/>
                                        <p:tgtEl>
                                          <p:spTgt spid="138"/>
                                        </p:tgtEl>
                                      </p:cBhvr>
                                    </p:animEffect>
                                  </p:childTnLst>
                                </p:cTn>
                              </p:par>
                            </p:childTnLst>
                          </p:cTn>
                        </p:par>
                        <p:par>
                          <p:cTn id="279" fill="hold">
                            <p:stCondLst>
                              <p:cond delay="500"/>
                            </p:stCondLst>
                            <p:childTnLst>
                              <p:par>
                                <p:cTn id="280" presetID="10" presetClass="entr" presetSubtype="0" fill="hold" grpId="0" nodeType="afterEffect">
                                  <p:stCondLst>
                                    <p:cond delay="0"/>
                                  </p:stCondLst>
                                  <p:childTnLst>
                                    <p:set>
                                      <p:cBhvr>
                                        <p:cTn id="281" dur="1" fill="hold">
                                          <p:stCondLst>
                                            <p:cond delay="0"/>
                                          </p:stCondLst>
                                        </p:cTn>
                                        <p:tgtEl>
                                          <p:spTgt spid="41"/>
                                        </p:tgtEl>
                                        <p:attrNameLst>
                                          <p:attrName>style.visibility</p:attrName>
                                        </p:attrNameLst>
                                      </p:cBhvr>
                                      <p:to>
                                        <p:strVal val="visible"/>
                                      </p:to>
                                    </p:set>
                                    <p:animEffect transition="in" filter="fade">
                                      <p:cBhvr>
                                        <p:cTn id="282" dur="500"/>
                                        <p:tgtEl>
                                          <p:spTgt spid="41"/>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42"/>
                                        </p:tgtEl>
                                        <p:attrNameLst>
                                          <p:attrName>style.visibility</p:attrName>
                                        </p:attrNameLst>
                                      </p:cBhvr>
                                      <p:to>
                                        <p:strVal val="visible"/>
                                      </p:to>
                                    </p:set>
                                    <p:animEffect transition="in" filter="fade">
                                      <p:cBhvr>
                                        <p:cTn id="285" dur="500"/>
                                        <p:tgtEl>
                                          <p:spTgt spid="42"/>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43"/>
                                        </p:tgtEl>
                                        <p:attrNameLst>
                                          <p:attrName>style.visibility</p:attrName>
                                        </p:attrNameLst>
                                      </p:cBhvr>
                                      <p:to>
                                        <p:strVal val="visible"/>
                                      </p:to>
                                    </p:set>
                                    <p:animEffect transition="in" filter="fade">
                                      <p:cBhvr>
                                        <p:cTn id="288" dur="500"/>
                                        <p:tgtEl>
                                          <p:spTgt spid="43"/>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44"/>
                                        </p:tgtEl>
                                        <p:attrNameLst>
                                          <p:attrName>style.visibility</p:attrName>
                                        </p:attrNameLst>
                                      </p:cBhvr>
                                      <p:to>
                                        <p:strVal val="visible"/>
                                      </p:to>
                                    </p:set>
                                    <p:animEffect transition="in" filter="fade">
                                      <p:cBhvr>
                                        <p:cTn id="291" dur="500"/>
                                        <p:tgtEl>
                                          <p:spTgt spid="44"/>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grpId="1" nodeType="clickEffect">
                                  <p:stCondLst>
                                    <p:cond delay="0"/>
                                  </p:stCondLst>
                                  <p:childTnLst>
                                    <p:animEffect transition="out" filter="fade">
                                      <p:cBhvr>
                                        <p:cTn id="295" dur="500"/>
                                        <p:tgtEl>
                                          <p:spTgt spid="57"/>
                                        </p:tgtEl>
                                      </p:cBhvr>
                                    </p:animEffect>
                                    <p:set>
                                      <p:cBhvr>
                                        <p:cTn id="296" dur="1" fill="hold">
                                          <p:stCondLst>
                                            <p:cond delay="499"/>
                                          </p:stCondLst>
                                        </p:cTn>
                                        <p:tgtEl>
                                          <p:spTgt spid="57"/>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138"/>
                                        </p:tgtEl>
                                      </p:cBhvr>
                                    </p:animEffect>
                                    <p:set>
                                      <p:cBhvr>
                                        <p:cTn id="299" dur="1" fill="hold">
                                          <p:stCondLst>
                                            <p:cond delay="499"/>
                                          </p:stCondLst>
                                        </p:cTn>
                                        <p:tgtEl>
                                          <p:spTgt spid="138"/>
                                        </p:tgtEl>
                                        <p:attrNameLst>
                                          <p:attrName>style.visibility</p:attrName>
                                        </p:attrNameLst>
                                      </p:cBhvr>
                                      <p:to>
                                        <p:strVal val="hidden"/>
                                      </p:to>
                                    </p:set>
                                  </p:childTnLst>
                                </p:cTn>
                              </p:par>
                              <p:par>
                                <p:cTn id="300" presetID="10" presetClass="entr" presetSubtype="0" fill="hold" grpId="0" nodeType="withEffect">
                                  <p:stCondLst>
                                    <p:cond delay="0"/>
                                  </p:stCondLst>
                                  <p:childTnLst>
                                    <p:set>
                                      <p:cBhvr>
                                        <p:cTn id="301" dur="1" fill="hold">
                                          <p:stCondLst>
                                            <p:cond delay="0"/>
                                          </p:stCondLst>
                                        </p:cTn>
                                        <p:tgtEl>
                                          <p:spTgt spid="58"/>
                                        </p:tgtEl>
                                        <p:attrNameLst>
                                          <p:attrName>style.visibility</p:attrName>
                                        </p:attrNameLst>
                                      </p:cBhvr>
                                      <p:to>
                                        <p:strVal val="visible"/>
                                      </p:to>
                                    </p:set>
                                    <p:animEffect transition="in" filter="fade">
                                      <p:cBhvr>
                                        <p:cTn id="302" dur="500"/>
                                        <p:tgtEl>
                                          <p:spTgt spid="58"/>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39"/>
                                        </p:tgtEl>
                                        <p:attrNameLst>
                                          <p:attrName>style.visibility</p:attrName>
                                        </p:attrNameLst>
                                      </p:cBhvr>
                                      <p:to>
                                        <p:strVal val="visible"/>
                                      </p:to>
                                    </p:set>
                                    <p:animEffect transition="in" filter="fade">
                                      <p:cBhvr>
                                        <p:cTn id="305" dur="500"/>
                                        <p:tgtEl>
                                          <p:spTgt spid="139"/>
                                        </p:tgtEl>
                                      </p:cBhvr>
                                    </p:animEffect>
                                  </p:childTnLst>
                                </p:cTn>
                              </p:par>
                              <p:par>
                                <p:cTn id="306" presetID="10" presetClass="exit" presetSubtype="0" fill="hold" nodeType="withEffect">
                                  <p:stCondLst>
                                    <p:cond delay="0"/>
                                  </p:stCondLst>
                                  <p:childTnLst>
                                    <p:animEffect transition="out" filter="fade">
                                      <p:cBhvr>
                                        <p:cTn id="307" dur="500"/>
                                        <p:tgtEl>
                                          <p:spTgt spid="59"/>
                                        </p:tgtEl>
                                      </p:cBhvr>
                                    </p:animEffect>
                                    <p:set>
                                      <p:cBhvr>
                                        <p:cTn id="308" dur="1" fill="hold">
                                          <p:stCondLst>
                                            <p:cond delay="499"/>
                                          </p:stCondLst>
                                        </p:cTn>
                                        <p:tgtEl>
                                          <p:spTgt spid="59"/>
                                        </p:tgtEl>
                                        <p:attrNameLst>
                                          <p:attrName>style.visibility</p:attrName>
                                        </p:attrNameLst>
                                      </p:cBhvr>
                                      <p:to>
                                        <p:strVal val="hidden"/>
                                      </p:to>
                                    </p:set>
                                  </p:childTnLst>
                                </p:cTn>
                              </p:par>
                              <p:par>
                                <p:cTn id="309" presetID="10" presetClass="exit" presetSubtype="0" fill="hold" nodeType="withEffect">
                                  <p:stCondLst>
                                    <p:cond delay="0"/>
                                  </p:stCondLst>
                                  <p:childTnLst>
                                    <p:animEffect transition="out" filter="fade">
                                      <p:cBhvr>
                                        <p:cTn id="310" dur="500"/>
                                        <p:tgtEl>
                                          <p:spTgt spid="96"/>
                                        </p:tgtEl>
                                      </p:cBhvr>
                                    </p:animEffect>
                                    <p:set>
                                      <p:cBhvr>
                                        <p:cTn id="311" dur="1" fill="hold">
                                          <p:stCondLst>
                                            <p:cond delay="499"/>
                                          </p:stCondLst>
                                        </p:cTn>
                                        <p:tgtEl>
                                          <p:spTgt spid="96"/>
                                        </p:tgtEl>
                                        <p:attrNameLst>
                                          <p:attrName>style.visibility</p:attrName>
                                        </p:attrNameLst>
                                      </p:cBhvr>
                                      <p:to>
                                        <p:strVal val="hidden"/>
                                      </p:to>
                                    </p:set>
                                  </p:childTnLst>
                                </p:cTn>
                              </p:par>
                              <p:par>
                                <p:cTn id="312" presetID="10" presetClass="entr" presetSubtype="0" fill="hold" nodeType="withEffect">
                                  <p:stCondLst>
                                    <p:cond delay="0"/>
                                  </p:stCondLst>
                                  <p:childTnLst>
                                    <p:set>
                                      <p:cBhvr>
                                        <p:cTn id="313" dur="1" fill="hold">
                                          <p:stCondLst>
                                            <p:cond delay="0"/>
                                          </p:stCondLst>
                                        </p:cTn>
                                        <p:tgtEl>
                                          <p:spTgt spid="90"/>
                                        </p:tgtEl>
                                        <p:attrNameLst>
                                          <p:attrName>style.visibility</p:attrName>
                                        </p:attrNameLst>
                                      </p:cBhvr>
                                      <p:to>
                                        <p:strVal val="visible"/>
                                      </p:to>
                                    </p:set>
                                    <p:animEffect transition="in" filter="fade">
                                      <p:cBhvr>
                                        <p:cTn id="314" dur="500"/>
                                        <p:tgtEl>
                                          <p:spTgt spid="90"/>
                                        </p:tgtEl>
                                      </p:cBhvr>
                                    </p:animEffect>
                                  </p:childTnLst>
                                </p:cTn>
                              </p:par>
                              <p:par>
                                <p:cTn id="315" presetID="10" presetClass="entr" presetSubtype="0" fill="hold" nodeType="withEffect">
                                  <p:stCondLst>
                                    <p:cond delay="0"/>
                                  </p:stCondLst>
                                  <p:childTnLst>
                                    <p:set>
                                      <p:cBhvr>
                                        <p:cTn id="316" dur="1" fill="hold">
                                          <p:stCondLst>
                                            <p:cond delay="0"/>
                                          </p:stCondLst>
                                        </p:cTn>
                                        <p:tgtEl>
                                          <p:spTgt spid="126"/>
                                        </p:tgtEl>
                                        <p:attrNameLst>
                                          <p:attrName>style.visibility</p:attrName>
                                        </p:attrNameLst>
                                      </p:cBhvr>
                                      <p:to>
                                        <p:strVal val="visible"/>
                                      </p:to>
                                    </p:set>
                                    <p:animEffect transition="in" filter="fade">
                                      <p:cBhvr>
                                        <p:cTn id="317" dur="500"/>
                                        <p:tgtEl>
                                          <p:spTgt spid="126"/>
                                        </p:tgtEl>
                                      </p:cBhvr>
                                    </p:animEffect>
                                  </p:childTnLst>
                                </p:cTn>
                              </p:par>
                              <p:par>
                                <p:cTn id="318" presetID="42" presetClass="path" presetSubtype="0" accel="50000" decel="50000" fill="hold" grpId="1" nodeType="withEffect">
                                  <p:stCondLst>
                                    <p:cond delay="0"/>
                                  </p:stCondLst>
                                  <p:childTnLst>
                                    <p:animMotion origin="layout" path="M -4.22503E-6 1.92708E-6 L 0.00724 0.07698 " pathEditMode="relative" rAng="0" ptsTypes="AA">
                                      <p:cBhvr>
                                        <p:cTn id="319" dur="2000" fill="hold"/>
                                        <p:tgtEl>
                                          <p:spTgt spid="41"/>
                                        </p:tgtEl>
                                        <p:attrNameLst>
                                          <p:attrName>ppt_x</p:attrName>
                                          <p:attrName>ppt_y</p:attrName>
                                        </p:attrNameLst>
                                      </p:cBhvr>
                                      <p:rCtr x="357" y="3841"/>
                                    </p:animMotion>
                                  </p:childTnLst>
                                </p:cTn>
                              </p:par>
                              <p:par>
                                <p:cTn id="320" presetID="42" presetClass="path" presetSubtype="0" accel="50000" decel="50000" fill="hold" grpId="1" nodeType="withEffect">
                                  <p:stCondLst>
                                    <p:cond delay="0"/>
                                  </p:stCondLst>
                                  <p:childTnLst>
                                    <p:animMotion origin="layout" path="M 4.26257E-6 1.61458E-6 L 0.00906 0.08138 " pathEditMode="relative" rAng="0" ptsTypes="AA">
                                      <p:cBhvr>
                                        <p:cTn id="321" dur="2000" fill="hold"/>
                                        <p:tgtEl>
                                          <p:spTgt spid="42"/>
                                        </p:tgtEl>
                                        <p:attrNameLst>
                                          <p:attrName>ppt_x</p:attrName>
                                          <p:attrName>ppt_y</p:attrName>
                                        </p:attrNameLst>
                                      </p:cBhvr>
                                      <p:rCtr x="449" y="4069"/>
                                    </p:animMotion>
                                  </p:childTnLst>
                                </p:cTn>
                              </p:par>
                              <p:par>
                                <p:cTn id="322" presetID="42" presetClass="path" presetSubtype="0" accel="50000" decel="50000" fill="hold" grpId="1" nodeType="withEffect">
                                  <p:stCondLst>
                                    <p:cond delay="0"/>
                                  </p:stCondLst>
                                  <p:childTnLst>
                                    <p:animMotion origin="layout" path="M 3.5439E-6 1.92708E-6 L -0.01209 0.07959 " pathEditMode="relative" rAng="0" ptsTypes="AA">
                                      <p:cBhvr>
                                        <p:cTn id="323" dur="2000" fill="hold"/>
                                        <p:tgtEl>
                                          <p:spTgt spid="43"/>
                                        </p:tgtEl>
                                        <p:attrNameLst>
                                          <p:attrName>ppt_x</p:attrName>
                                          <p:attrName>ppt_y</p:attrName>
                                        </p:attrNameLst>
                                      </p:cBhvr>
                                      <p:rCtr x="-604" y="3971"/>
                                    </p:animMotion>
                                  </p:childTnLst>
                                </p:cTn>
                              </p:par>
                              <p:par>
                                <p:cTn id="324" presetID="42" presetClass="path" presetSubtype="0" accel="50000" decel="50000" fill="hold" grpId="1" nodeType="withEffect">
                                  <p:stCondLst>
                                    <p:cond delay="0"/>
                                  </p:stCondLst>
                                  <p:childTnLst>
                                    <p:animMotion origin="layout" path="M -5.74934E-7 1.92708E-6 L -0.01117 0.08317 " pathEditMode="relative" rAng="0" ptsTypes="AA">
                                      <p:cBhvr>
                                        <p:cTn id="325" dur="2000" fill="hold"/>
                                        <p:tgtEl>
                                          <p:spTgt spid="44"/>
                                        </p:tgtEl>
                                        <p:attrNameLst>
                                          <p:attrName>ppt_x</p:attrName>
                                          <p:attrName>ppt_y</p:attrName>
                                        </p:attrNameLst>
                                      </p:cBhvr>
                                      <p:rCtr x="-558" y="4150"/>
                                    </p:animMotion>
                                  </p:childTnLst>
                                </p:cTn>
                              </p:par>
                            </p:childTnLst>
                          </p:cTn>
                        </p:par>
                      </p:childTnLst>
                    </p:cTn>
                  </p:par>
                  <p:par>
                    <p:cTn id="326" fill="hold">
                      <p:stCondLst>
                        <p:cond delay="indefinite"/>
                      </p:stCondLst>
                      <p:childTnLst>
                        <p:par>
                          <p:cTn id="327" fill="hold">
                            <p:stCondLst>
                              <p:cond delay="0"/>
                            </p:stCondLst>
                            <p:childTnLst>
                              <p:par>
                                <p:cTn id="328" presetID="10" presetClass="exit" presetSubtype="0" fill="hold" nodeType="clickEffect">
                                  <p:stCondLst>
                                    <p:cond delay="0"/>
                                  </p:stCondLst>
                                  <p:childTnLst>
                                    <p:animEffect transition="out" filter="fade">
                                      <p:cBhvr>
                                        <p:cTn id="329" dur="500"/>
                                        <p:tgtEl>
                                          <p:spTgt spid="90"/>
                                        </p:tgtEl>
                                      </p:cBhvr>
                                    </p:animEffect>
                                    <p:set>
                                      <p:cBhvr>
                                        <p:cTn id="330" dur="1" fill="hold">
                                          <p:stCondLst>
                                            <p:cond delay="499"/>
                                          </p:stCondLst>
                                        </p:cTn>
                                        <p:tgtEl>
                                          <p:spTgt spid="90"/>
                                        </p:tgtEl>
                                        <p:attrNameLst>
                                          <p:attrName>style.visibility</p:attrName>
                                        </p:attrNameLst>
                                      </p:cBhvr>
                                      <p:to>
                                        <p:strVal val="hidden"/>
                                      </p:to>
                                    </p:set>
                                  </p:childTnLst>
                                </p:cTn>
                              </p:par>
                              <p:par>
                                <p:cTn id="331" presetID="10" presetClass="exit" presetSubtype="0" fill="hold" grpId="1" nodeType="withEffect">
                                  <p:stCondLst>
                                    <p:cond delay="0"/>
                                  </p:stCondLst>
                                  <p:childTnLst>
                                    <p:animEffect transition="out" filter="fade">
                                      <p:cBhvr>
                                        <p:cTn id="332" dur="500"/>
                                        <p:tgtEl>
                                          <p:spTgt spid="139"/>
                                        </p:tgtEl>
                                      </p:cBhvr>
                                    </p:animEffect>
                                    <p:set>
                                      <p:cBhvr>
                                        <p:cTn id="333" dur="1" fill="hold">
                                          <p:stCondLst>
                                            <p:cond delay="499"/>
                                          </p:stCondLst>
                                        </p:cTn>
                                        <p:tgtEl>
                                          <p:spTgt spid="139"/>
                                        </p:tgtEl>
                                        <p:attrNameLst>
                                          <p:attrName>style.visibility</p:attrName>
                                        </p:attrNameLst>
                                      </p:cBhvr>
                                      <p:to>
                                        <p:strVal val="hidden"/>
                                      </p:to>
                                    </p:set>
                                  </p:childTnLst>
                                </p:cTn>
                              </p:par>
                              <p:par>
                                <p:cTn id="334" presetID="10" presetClass="exit" presetSubtype="0" fill="hold" nodeType="withEffect">
                                  <p:stCondLst>
                                    <p:cond delay="0"/>
                                  </p:stCondLst>
                                  <p:childTnLst>
                                    <p:animEffect transition="out" filter="fade">
                                      <p:cBhvr>
                                        <p:cTn id="335" dur="500"/>
                                        <p:tgtEl>
                                          <p:spTgt spid="126"/>
                                        </p:tgtEl>
                                      </p:cBhvr>
                                    </p:animEffect>
                                    <p:set>
                                      <p:cBhvr>
                                        <p:cTn id="336" dur="1" fill="hold">
                                          <p:stCondLst>
                                            <p:cond delay="499"/>
                                          </p:stCondLst>
                                        </p:cTn>
                                        <p:tgtEl>
                                          <p:spTgt spid="126"/>
                                        </p:tgtEl>
                                        <p:attrNameLst>
                                          <p:attrName>style.visibility</p:attrName>
                                        </p:attrNameLst>
                                      </p:cBhvr>
                                      <p:to>
                                        <p:strVal val="hidden"/>
                                      </p:to>
                                    </p:set>
                                  </p:childTnLst>
                                </p:cTn>
                              </p:par>
                              <p:par>
                                <p:cTn id="337" presetID="10" presetClass="exit" presetSubtype="0" fill="hold" grpId="1" nodeType="withEffect">
                                  <p:stCondLst>
                                    <p:cond delay="0"/>
                                  </p:stCondLst>
                                  <p:childTnLst>
                                    <p:animEffect transition="out" filter="fade">
                                      <p:cBhvr>
                                        <p:cTn id="338" dur="500"/>
                                        <p:tgtEl>
                                          <p:spTgt spid="58"/>
                                        </p:tgtEl>
                                      </p:cBhvr>
                                    </p:animEffect>
                                    <p:set>
                                      <p:cBhvr>
                                        <p:cTn id="339" dur="1" fill="hold">
                                          <p:stCondLst>
                                            <p:cond delay="499"/>
                                          </p:stCondLst>
                                        </p:cTn>
                                        <p:tgtEl>
                                          <p:spTgt spid="58"/>
                                        </p:tgtEl>
                                        <p:attrNameLst>
                                          <p:attrName>style.visibility</p:attrName>
                                        </p:attrNameLst>
                                      </p:cBhvr>
                                      <p:to>
                                        <p:strVal val="hidden"/>
                                      </p:to>
                                    </p:set>
                                  </p:childTnLst>
                                </p:cTn>
                              </p:par>
                              <p:par>
                                <p:cTn id="340" presetID="10" presetClass="exit" presetSubtype="0" fill="hold" grpId="2" nodeType="withEffect">
                                  <p:stCondLst>
                                    <p:cond delay="0"/>
                                  </p:stCondLst>
                                  <p:childTnLst>
                                    <p:animEffect transition="out" filter="fade">
                                      <p:cBhvr>
                                        <p:cTn id="341" dur="500"/>
                                        <p:tgtEl>
                                          <p:spTgt spid="48"/>
                                        </p:tgtEl>
                                      </p:cBhvr>
                                    </p:animEffect>
                                    <p:set>
                                      <p:cBhvr>
                                        <p:cTn id="342" dur="1" fill="hold">
                                          <p:stCondLst>
                                            <p:cond delay="499"/>
                                          </p:stCondLst>
                                        </p:cTn>
                                        <p:tgtEl>
                                          <p:spTgt spid="48"/>
                                        </p:tgtEl>
                                        <p:attrNameLst>
                                          <p:attrName>style.visibility</p:attrName>
                                        </p:attrNameLst>
                                      </p:cBhvr>
                                      <p:to>
                                        <p:strVal val="hidden"/>
                                      </p:to>
                                    </p:set>
                                  </p:childTnLst>
                                </p:cTn>
                              </p:par>
                              <p:par>
                                <p:cTn id="343" presetID="10" presetClass="exit" presetSubtype="0" fill="hold" grpId="2" nodeType="withEffect">
                                  <p:stCondLst>
                                    <p:cond delay="0"/>
                                  </p:stCondLst>
                                  <p:childTnLst>
                                    <p:animEffect transition="out" filter="fade">
                                      <p:cBhvr>
                                        <p:cTn id="344" dur="500"/>
                                        <p:tgtEl>
                                          <p:spTgt spid="129"/>
                                        </p:tgtEl>
                                      </p:cBhvr>
                                    </p:animEffect>
                                    <p:set>
                                      <p:cBhvr>
                                        <p:cTn id="345" dur="1" fill="hold">
                                          <p:stCondLst>
                                            <p:cond delay="499"/>
                                          </p:stCondLst>
                                        </p:cTn>
                                        <p:tgtEl>
                                          <p:spTgt spid="129"/>
                                        </p:tgtEl>
                                        <p:attrNameLst>
                                          <p:attrName>style.visibility</p:attrName>
                                        </p:attrNameLst>
                                      </p:cBhvr>
                                      <p:to>
                                        <p:strVal val="hidden"/>
                                      </p:to>
                                    </p:set>
                                  </p:childTnLst>
                                </p:cTn>
                              </p:par>
                              <p:par>
                                <p:cTn id="346" presetID="10" presetClass="exit" presetSubtype="0" fill="hold" nodeType="withEffect">
                                  <p:stCondLst>
                                    <p:cond delay="0"/>
                                  </p:stCondLst>
                                  <p:childTnLst>
                                    <p:animEffect transition="out" filter="fade">
                                      <p:cBhvr>
                                        <p:cTn id="347" dur="500"/>
                                        <p:tgtEl>
                                          <p:spTgt spid="59"/>
                                        </p:tgtEl>
                                      </p:cBhvr>
                                    </p:animEffect>
                                    <p:set>
                                      <p:cBhvr>
                                        <p:cTn id="348" dur="1" fill="hold">
                                          <p:stCondLst>
                                            <p:cond delay="499"/>
                                          </p:stCondLst>
                                        </p:cTn>
                                        <p:tgtEl>
                                          <p:spTgt spid="59"/>
                                        </p:tgtEl>
                                        <p:attrNameLst>
                                          <p:attrName>style.visibility</p:attrName>
                                        </p:attrNameLst>
                                      </p:cBhvr>
                                      <p:to>
                                        <p:strVal val="hidden"/>
                                      </p:to>
                                    </p:set>
                                  </p:childTnLst>
                                </p:cTn>
                              </p:par>
                              <p:par>
                                <p:cTn id="349" presetID="10" presetClass="exit" presetSubtype="0" fill="hold" nodeType="withEffect">
                                  <p:stCondLst>
                                    <p:cond delay="0"/>
                                  </p:stCondLst>
                                  <p:childTnLst>
                                    <p:animEffect transition="out" filter="fade">
                                      <p:cBhvr>
                                        <p:cTn id="350" dur="500"/>
                                        <p:tgtEl>
                                          <p:spTgt spid="96"/>
                                        </p:tgtEl>
                                      </p:cBhvr>
                                    </p:animEffect>
                                    <p:set>
                                      <p:cBhvr>
                                        <p:cTn id="351" dur="1" fill="hold">
                                          <p:stCondLst>
                                            <p:cond delay="499"/>
                                          </p:stCondLst>
                                        </p:cTn>
                                        <p:tgtEl>
                                          <p:spTgt spid="96"/>
                                        </p:tgtEl>
                                        <p:attrNameLst>
                                          <p:attrName>style.visibility</p:attrName>
                                        </p:attrNameLst>
                                      </p:cBhvr>
                                      <p:to>
                                        <p:strVal val="hidden"/>
                                      </p:to>
                                    </p:set>
                                  </p:childTnLst>
                                </p:cTn>
                              </p:par>
                              <p:par>
                                <p:cTn id="352" presetID="10" presetClass="exit" presetSubtype="0" fill="hold" grpId="2" nodeType="withEffect">
                                  <p:stCondLst>
                                    <p:cond delay="0"/>
                                  </p:stCondLst>
                                  <p:childTnLst>
                                    <p:animEffect transition="out" filter="fade">
                                      <p:cBhvr>
                                        <p:cTn id="353" dur="500"/>
                                        <p:tgtEl>
                                          <p:spTgt spid="49"/>
                                        </p:tgtEl>
                                      </p:cBhvr>
                                    </p:animEffect>
                                    <p:set>
                                      <p:cBhvr>
                                        <p:cTn id="354" dur="1" fill="hold">
                                          <p:stCondLst>
                                            <p:cond delay="499"/>
                                          </p:stCondLst>
                                        </p:cTn>
                                        <p:tgtEl>
                                          <p:spTgt spid="49"/>
                                        </p:tgtEl>
                                        <p:attrNameLst>
                                          <p:attrName>style.visibility</p:attrName>
                                        </p:attrNameLst>
                                      </p:cBhvr>
                                      <p:to>
                                        <p:strVal val="hidden"/>
                                      </p:to>
                                    </p:set>
                                  </p:childTnLst>
                                </p:cTn>
                              </p:par>
                              <p:par>
                                <p:cTn id="355" presetID="10" presetClass="exit" presetSubtype="0" fill="hold" grpId="2" nodeType="withEffect">
                                  <p:stCondLst>
                                    <p:cond delay="0"/>
                                  </p:stCondLst>
                                  <p:childTnLst>
                                    <p:animEffect transition="out" filter="fade">
                                      <p:cBhvr>
                                        <p:cTn id="356" dur="500"/>
                                        <p:tgtEl>
                                          <p:spTgt spid="130"/>
                                        </p:tgtEl>
                                      </p:cBhvr>
                                    </p:animEffect>
                                    <p:set>
                                      <p:cBhvr>
                                        <p:cTn id="357" dur="1" fill="hold">
                                          <p:stCondLst>
                                            <p:cond delay="499"/>
                                          </p:stCondLst>
                                        </p:cTn>
                                        <p:tgtEl>
                                          <p:spTgt spid="130"/>
                                        </p:tgtEl>
                                        <p:attrNameLst>
                                          <p:attrName>style.visibility</p:attrName>
                                        </p:attrNameLst>
                                      </p:cBhvr>
                                      <p:to>
                                        <p:strVal val="hidden"/>
                                      </p:to>
                                    </p:set>
                                  </p:childTnLst>
                                </p:cTn>
                              </p:par>
                              <p:par>
                                <p:cTn id="358" presetID="10" presetClass="exit" presetSubtype="0" fill="hold" grpId="2" nodeType="withEffect">
                                  <p:stCondLst>
                                    <p:cond delay="0"/>
                                  </p:stCondLst>
                                  <p:childTnLst>
                                    <p:animEffect transition="out" filter="fade">
                                      <p:cBhvr>
                                        <p:cTn id="359" dur="500"/>
                                        <p:tgtEl>
                                          <p:spTgt spid="50"/>
                                        </p:tgtEl>
                                      </p:cBhvr>
                                    </p:animEffect>
                                    <p:set>
                                      <p:cBhvr>
                                        <p:cTn id="360" dur="1" fill="hold">
                                          <p:stCondLst>
                                            <p:cond delay="499"/>
                                          </p:stCondLst>
                                        </p:cTn>
                                        <p:tgtEl>
                                          <p:spTgt spid="50"/>
                                        </p:tgtEl>
                                        <p:attrNameLst>
                                          <p:attrName>style.visibility</p:attrName>
                                        </p:attrNameLst>
                                      </p:cBhvr>
                                      <p:to>
                                        <p:strVal val="hidden"/>
                                      </p:to>
                                    </p:set>
                                  </p:childTnLst>
                                </p:cTn>
                              </p:par>
                              <p:par>
                                <p:cTn id="361" presetID="10" presetClass="exit" presetSubtype="0" fill="hold" grpId="2" nodeType="withEffect">
                                  <p:stCondLst>
                                    <p:cond delay="0"/>
                                  </p:stCondLst>
                                  <p:childTnLst>
                                    <p:animEffect transition="out" filter="fade">
                                      <p:cBhvr>
                                        <p:cTn id="362" dur="500"/>
                                        <p:tgtEl>
                                          <p:spTgt spid="131"/>
                                        </p:tgtEl>
                                      </p:cBhvr>
                                    </p:animEffect>
                                    <p:set>
                                      <p:cBhvr>
                                        <p:cTn id="363" dur="1" fill="hold">
                                          <p:stCondLst>
                                            <p:cond delay="499"/>
                                          </p:stCondLst>
                                        </p:cTn>
                                        <p:tgtEl>
                                          <p:spTgt spid="131"/>
                                        </p:tgtEl>
                                        <p:attrNameLst>
                                          <p:attrName>style.visibility</p:attrName>
                                        </p:attrNameLst>
                                      </p:cBhvr>
                                      <p:to>
                                        <p:strVal val="hidden"/>
                                      </p:to>
                                    </p:set>
                                  </p:childTnLst>
                                </p:cTn>
                              </p:par>
                              <p:par>
                                <p:cTn id="364" presetID="10" presetClass="exit" presetSubtype="0" fill="hold" grpId="2" nodeType="withEffect">
                                  <p:stCondLst>
                                    <p:cond delay="0"/>
                                  </p:stCondLst>
                                  <p:childTnLst>
                                    <p:animEffect transition="out" filter="fade">
                                      <p:cBhvr>
                                        <p:cTn id="365" dur="500"/>
                                        <p:tgtEl>
                                          <p:spTgt spid="51"/>
                                        </p:tgtEl>
                                      </p:cBhvr>
                                    </p:animEffect>
                                    <p:set>
                                      <p:cBhvr>
                                        <p:cTn id="366" dur="1" fill="hold">
                                          <p:stCondLst>
                                            <p:cond delay="499"/>
                                          </p:stCondLst>
                                        </p:cTn>
                                        <p:tgtEl>
                                          <p:spTgt spid="51"/>
                                        </p:tgtEl>
                                        <p:attrNameLst>
                                          <p:attrName>style.visibility</p:attrName>
                                        </p:attrNameLst>
                                      </p:cBhvr>
                                      <p:to>
                                        <p:strVal val="hidden"/>
                                      </p:to>
                                    </p:set>
                                  </p:childTnLst>
                                </p:cTn>
                              </p:par>
                              <p:par>
                                <p:cTn id="367" presetID="10" presetClass="exit" presetSubtype="0" fill="hold" grpId="2" nodeType="withEffect">
                                  <p:stCondLst>
                                    <p:cond delay="0"/>
                                  </p:stCondLst>
                                  <p:childTnLst>
                                    <p:animEffect transition="out" filter="fade">
                                      <p:cBhvr>
                                        <p:cTn id="368" dur="500"/>
                                        <p:tgtEl>
                                          <p:spTgt spid="132"/>
                                        </p:tgtEl>
                                      </p:cBhvr>
                                    </p:animEffect>
                                    <p:set>
                                      <p:cBhvr>
                                        <p:cTn id="369" dur="1" fill="hold">
                                          <p:stCondLst>
                                            <p:cond delay="499"/>
                                          </p:stCondLst>
                                        </p:cTn>
                                        <p:tgtEl>
                                          <p:spTgt spid="132"/>
                                        </p:tgtEl>
                                        <p:attrNameLst>
                                          <p:attrName>style.visibility</p:attrName>
                                        </p:attrNameLst>
                                      </p:cBhvr>
                                      <p:to>
                                        <p:strVal val="hidden"/>
                                      </p:to>
                                    </p:set>
                                  </p:childTnLst>
                                </p:cTn>
                              </p:par>
                              <p:par>
                                <p:cTn id="370" presetID="10" presetClass="exit" presetSubtype="0" fill="hold" grpId="2" nodeType="withEffect">
                                  <p:stCondLst>
                                    <p:cond delay="0"/>
                                  </p:stCondLst>
                                  <p:childTnLst>
                                    <p:animEffect transition="out" filter="fade">
                                      <p:cBhvr>
                                        <p:cTn id="371" dur="500"/>
                                        <p:tgtEl>
                                          <p:spTgt spid="52"/>
                                        </p:tgtEl>
                                      </p:cBhvr>
                                    </p:animEffect>
                                    <p:set>
                                      <p:cBhvr>
                                        <p:cTn id="372" dur="1" fill="hold">
                                          <p:stCondLst>
                                            <p:cond delay="499"/>
                                          </p:stCondLst>
                                        </p:cTn>
                                        <p:tgtEl>
                                          <p:spTgt spid="52"/>
                                        </p:tgtEl>
                                        <p:attrNameLst>
                                          <p:attrName>style.visibility</p:attrName>
                                        </p:attrNameLst>
                                      </p:cBhvr>
                                      <p:to>
                                        <p:strVal val="hidden"/>
                                      </p:to>
                                    </p:set>
                                  </p:childTnLst>
                                </p:cTn>
                              </p:par>
                              <p:par>
                                <p:cTn id="373" presetID="10" presetClass="exit" presetSubtype="0" fill="hold" grpId="2" nodeType="withEffect">
                                  <p:stCondLst>
                                    <p:cond delay="0"/>
                                  </p:stCondLst>
                                  <p:childTnLst>
                                    <p:animEffect transition="out" filter="fade">
                                      <p:cBhvr>
                                        <p:cTn id="374" dur="500"/>
                                        <p:tgtEl>
                                          <p:spTgt spid="133"/>
                                        </p:tgtEl>
                                      </p:cBhvr>
                                    </p:animEffect>
                                    <p:set>
                                      <p:cBhvr>
                                        <p:cTn id="375" dur="1" fill="hold">
                                          <p:stCondLst>
                                            <p:cond delay="499"/>
                                          </p:stCondLst>
                                        </p:cTn>
                                        <p:tgtEl>
                                          <p:spTgt spid="133"/>
                                        </p:tgtEl>
                                        <p:attrNameLst>
                                          <p:attrName>style.visibility</p:attrName>
                                        </p:attrNameLst>
                                      </p:cBhvr>
                                      <p:to>
                                        <p:strVal val="hidden"/>
                                      </p:to>
                                    </p:set>
                                  </p:childTnLst>
                                </p:cTn>
                              </p:par>
                              <p:par>
                                <p:cTn id="376" presetID="10" presetClass="exit" presetSubtype="0" fill="hold" grpId="1" nodeType="withEffect">
                                  <p:stCondLst>
                                    <p:cond delay="0"/>
                                  </p:stCondLst>
                                  <p:childTnLst>
                                    <p:animEffect transition="out" filter="fade">
                                      <p:cBhvr>
                                        <p:cTn id="377" dur="500"/>
                                        <p:tgtEl>
                                          <p:spTgt spid="150"/>
                                        </p:tgtEl>
                                      </p:cBhvr>
                                    </p:animEffect>
                                    <p:set>
                                      <p:cBhvr>
                                        <p:cTn id="378" dur="1" fill="hold">
                                          <p:stCondLst>
                                            <p:cond delay="499"/>
                                          </p:stCondLst>
                                        </p:cTn>
                                        <p:tgtEl>
                                          <p:spTgt spid="150"/>
                                        </p:tgtEl>
                                        <p:attrNameLst>
                                          <p:attrName>style.visibility</p:attrName>
                                        </p:attrNameLst>
                                      </p:cBhvr>
                                      <p:to>
                                        <p:strVal val="hidden"/>
                                      </p:to>
                                    </p:set>
                                  </p:childTnLst>
                                </p:cTn>
                              </p:par>
                              <p:par>
                                <p:cTn id="379" presetID="10" presetClass="exit" presetSubtype="0" fill="hold" grpId="2" nodeType="withEffect">
                                  <p:stCondLst>
                                    <p:cond delay="0"/>
                                  </p:stCondLst>
                                  <p:childTnLst>
                                    <p:animEffect transition="out" filter="fade">
                                      <p:cBhvr>
                                        <p:cTn id="380" dur="500"/>
                                        <p:tgtEl>
                                          <p:spTgt spid="53"/>
                                        </p:tgtEl>
                                      </p:cBhvr>
                                    </p:animEffect>
                                    <p:set>
                                      <p:cBhvr>
                                        <p:cTn id="381" dur="1" fill="hold">
                                          <p:stCondLst>
                                            <p:cond delay="499"/>
                                          </p:stCondLst>
                                        </p:cTn>
                                        <p:tgtEl>
                                          <p:spTgt spid="53"/>
                                        </p:tgtEl>
                                        <p:attrNameLst>
                                          <p:attrName>style.visibility</p:attrName>
                                        </p:attrNameLst>
                                      </p:cBhvr>
                                      <p:to>
                                        <p:strVal val="hidden"/>
                                      </p:to>
                                    </p:set>
                                  </p:childTnLst>
                                </p:cTn>
                              </p:par>
                              <p:par>
                                <p:cTn id="382" presetID="10" presetClass="exit" presetSubtype="0" fill="hold" grpId="2" nodeType="withEffect">
                                  <p:stCondLst>
                                    <p:cond delay="0"/>
                                  </p:stCondLst>
                                  <p:childTnLst>
                                    <p:animEffect transition="out" filter="fade">
                                      <p:cBhvr>
                                        <p:cTn id="383" dur="500"/>
                                        <p:tgtEl>
                                          <p:spTgt spid="134"/>
                                        </p:tgtEl>
                                      </p:cBhvr>
                                    </p:animEffect>
                                    <p:set>
                                      <p:cBhvr>
                                        <p:cTn id="384" dur="1" fill="hold">
                                          <p:stCondLst>
                                            <p:cond delay="499"/>
                                          </p:stCondLst>
                                        </p:cTn>
                                        <p:tgtEl>
                                          <p:spTgt spid="134"/>
                                        </p:tgtEl>
                                        <p:attrNameLst>
                                          <p:attrName>style.visibility</p:attrName>
                                        </p:attrNameLst>
                                      </p:cBhvr>
                                      <p:to>
                                        <p:strVal val="hidden"/>
                                      </p:to>
                                    </p:set>
                                  </p:childTnLst>
                                </p:cTn>
                              </p:par>
                              <p:par>
                                <p:cTn id="385" presetID="10" presetClass="exit" presetSubtype="0" fill="hold" grpId="2" nodeType="withEffect">
                                  <p:stCondLst>
                                    <p:cond delay="0"/>
                                  </p:stCondLst>
                                  <p:childTnLst>
                                    <p:animEffect transition="out" filter="fade">
                                      <p:cBhvr>
                                        <p:cTn id="386" dur="500"/>
                                        <p:tgtEl>
                                          <p:spTgt spid="54"/>
                                        </p:tgtEl>
                                      </p:cBhvr>
                                    </p:animEffect>
                                    <p:set>
                                      <p:cBhvr>
                                        <p:cTn id="387" dur="1" fill="hold">
                                          <p:stCondLst>
                                            <p:cond delay="499"/>
                                          </p:stCondLst>
                                        </p:cTn>
                                        <p:tgtEl>
                                          <p:spTgt spid="54"/>
                                        </p:tgtEl>
                                        <p:attrNameLst>
                                          <p:attrName>style.visibility</p:attrName>
                                        </p:attrNameLst>
                                      </p:cBhvr>
                                      <p:to>
                                        <p:strVal val="hidden"/>
                                      </p:to>
                                    </p:set>
                                  </p:childTnLst>
                                </p:cTn>
                              </p:par>
                              <p:par>
                                <p:cTn id="388" presetID="10" presetClass="exit" presetSubtype="0" fill="hold" grpId="2" nodeType="withEffect">
                                  <p:stCondLst>
                                    <p:cond delay="0"/>
                                  </p:stCondLst>
                                  <p:childTnLst>
                                    <p:animEffect transition="out" filter="fade">
                                      <p:cBhvr>
                                        <p:cTn id="389" dur="500"/>
                                        <p:tgtEl>
                                          <p:spTgt spid="135"/>
                                        </p:tgtEl>
                                      </p:cBhvr>
                                    </p:animEffect>
                                    <p:set>
                                      <p:cBhvr>
                                        <p:cTn id="390" dur="1" fill="hold">
                                          <p:stCondLst>
                                            <p:cond delay="499"/>
                                          </p:stCondLst>
                                        </p:cTn>
                                        <p:tgtEl>
                                          <p:spTgt spid="135"/>
                                        </p:tgtEl>
                                        <p:attrNameLst>
                                          <p:attrName>style.visibility</p:attrName>
                                        </p:attrNameLst>
                                      </p:cBhvr>
                                      <p:to>
                                        <p:strVal val="hidden"/>
                                      </p:to>
                                    </p:set>
                                  </p:childTnLst>
                                </p:cTn>
                              </p:par>
                              <p:par>
                                <p:cTn id="391" presetID="10" presetClass="exit" presetSubtype="0" fill="hold" grpId="2" nodeType="withEffect">
                                  <p:stCondLst>
                                    <p:cond delay="0"/>
                                  </p:stCondLst>
                                  <p:childTnLst>
                                    <p:animEffect transition="out" filter="fade">
                                      <p:cBhvr>
                                        <p:cTn id="392" dur="500"/>
                                        <p:tgtEl>
                                          <p:spTgt spid="55"/>
                                        </p:tgtEl>
                                      </p:cBhvr>
                                    </p:animEffect>
                                    <p:set>
                                      <p:cBhvr>
                                        <p:cTn id="393" dur="1" fill="hold">
                                          <p:stCondLst>
                                            <p:cond delay="499"/>
                                          </p:stCondLst>
                                        </p:cTn>
                                        <p:tgtEl>
                                          <p:spTgt spid="55"/>
                                        </p:tgtEl>
                                        <p:attrNameLst>
                                          <p:attrName>style.visibility</p:attrName>
                                        </p:attrNameLst>
                                      </p:cBhvr>
                                      <p:to>
                                        <p:strVal val="hidden"/>
                                      </p:to>
                                    </p:set>
                                  </p:childTnLst>
                                </p:cTn>
                              </p:par>
                              <p:par>
                                <p:cTn id="394" presetID="10" presetClass="exit" presetSubtype="0" fill="hold" grpId="2" nodeType="withEffect">
                                  <p:stCondLst>
                                    <p:cond delay="0"/>
                                  </p:stCondLst>
                                  <p:childTnLst>
                                    <p:animEffect transition="out" filter="fade">
                                      <p:cBhvr>
                                        <p:cTn id="395" dur="500"/>
                                        <p:tgtEl>
                                          <p:spTgt spid="136"/>
                                        </p:tgtEl>
                                      </p:cBhvr>
                                    </p:animEffect>
                                    <p:set>
                                      <p:cBhvr>
                                        <p:cTn id="396" dur="1" fill="hold">
                                          <p:stCondLst>
                                            <p:cond delay="499"/>
                                          </p:stCondLst>
                                        </p:cTn>
                                        <p:tgtEl>
                                          <p:spTgt spid="136"/>
                                        </p:tgtEl>
                                        <p:attrNameLst>
                                          <p:attrName>style.visibility</p:attrName>
                                        </p:attrNameLst>
                                      </p:cBhvr>
                                      <p:to>
                                        <p:strVal val="hidden"/>
                                      </p:to>
                                    </p:set>
                                  </p:childTnLst>
                                </p:cTn>
                              </p:par>
                              <p:par>
                                <p:cTn id="397" presetID="10" presetClass="exit" presetSubtype="0" fill="hold" grpId="2" nodeType="withEffect">
                                  <p:stCondLst>
                                    <p:cond delay="0"/>
                                  </p:stCondLst>
                                  <p:childTnLst>
                                    <p:animEffect transition="out" filter="fade">
                                      <p:cBhvr>
                                        <p:cTn id="398" dur="500"/>
                                        <p:tgtEl>
                                          <p:spTgt spid="56"/>
                                        </p:tgtEl>
                                      </p:cBhvr>
                                    </p:animEffect>
                                    <p:set>
                                      <p:cBhvr>
                                        <p:cTn id="399" dur="1" fill="hold">
                                          <p:stCondLst>
                                            <p:cond delay="499"/>
                                          </p:stCondLst>
                                        </p:cTn>
                                        <p:tgtEl>
                                          <p:spTgt spid="56"/>
                                        </p:tgtEl>
                                        <p:attrNameLst>
                                          <p:attrName>style.visibility</p:attrName>
                                        </p:attrNameLst>
                                      </p:cBhvr>
                                      <p:to>
                                        <p:strVal val="hidden"/>
                                      </p:to>
                                    </p:set>
                                  </p:childTnLst>
                                </p:cTn>
                              </p:par>
                              <p:par>
                                <p:cTn id="400" presetID="10" presetClass="exit" presetSubtype="0" fill="hold" grpId="2" nodeType="withEffect">
                                  <p:stCondLst>
                                    <p:cond delay="0"/>
                                  </p:stCondLst>
                                  <p:childTnLst>
                                    <p:animEffect transition="out" filter="fade">
                                      <p:cBhvr>
                                        <p:cTn id="401" dur="500"/>
                                        <p:tgtEl>
                                          <p:spTgt spid="137"/>
                                        </p:tgtEl>
                                      </p:cBhvr>
                                    </p:animEffect>
                                    <p:set>
                                      <p:cBhvr>
                                        <p:cTn id="402" dur="1" fill="hold">
                                          <p:stCondLst>
                                            <p:cond delay="499"/>
                                          </p:stCondLst>
                                        </p:cTn>
                                        <p:tgtEl>
                                          <p:spTgt spid="137"/>
                                        </p:tgtEl>
                                        <p:attrNameLst>
                                          <p:attrName>style.visibility</p:attrName>
                                        </p:attrNameLst>
                                      </p:cBhvr>
                                      <p:to>
                                        <p:strVal val="hidden"/>
                                      </p:to>
                                    </p:set>
                                  </p:childTnLst>
                                </p:cTn>
                              </p:par>
                              <p:par>
                                <p:cTn id="403" presetID="10" presetClass="exit" presetSubtype="0" fill="hold" grpId="2" nodeType="withEffect">
                                  <p:stCondLst>
                                    <p:cond delay="0"/>
                                  </p:stCondLst>
                                  <p:childTnLst>
                                    <p:animEffect transition="out" filter="fade">
                                      <p:cBhvr>
                                        <p:cTn id="404" dur="500"/>
                                        <p:tgtEl>
                                          <p:spTgt spid="57"/>
                                        </p:tgtEl>
                                      </p:cBhvr>
                                    </p:animEffect>
                                    <p:set>
                                      <p:cBhvr>
                                        <p:cTn id="405" dur="1" fill="hold">
                                          <p:stCondLst>
                                            <p:cond delay="499"/>
                                          </p:stCondLst>
                                        </p:cTn>
                                        <p:tgtEl>
                                          <p:spTgt spid="57"/>
                                        </p:tgtEl>
                                        <p:attrNameLst>
                                          <p:attrName>style.visibility</p:attrName>
                                        </p:attrNameLst>
                                      </p:cBhvr>
                                      <p:to>
                                        <p:strVal val="hidden"/>
                                      </p:to>
                                    </p:set>
                                  </p:childTnLst>
                                </p:cTn>
                              </p:par>
                              <p:par>
                                <p:cTn id="406" presetID="10" presetClass="exit" presetSubtype="0" fill="hold" grpId="2" nodeType="withEffect">
                                  <p:stCondLst>
                                    <p:cond delay="0"/>
                                  </p:stCondLst>
                                  <p:childTnLst>
                                    <p:animEffect transition="out" filter="fade">
                                      <p:cBhvr>
                                        <p:cTn id="407" dur="500"/>
                                        <p:tgtEl>
                                          <p:spTgt spid="138"/>
                                        </p:tgtEl>
                                      </p:cBhvr>
                                    </p:animEffect>
                                    <p:set>
                                      <p:cBhvr>
                                        <p:cTn id="408" dur="1" fill="hold">
                                          <p:stCondLst>
                                            <p:cond delay="499"/>
                                          </p:stCondLst>
                                        </p:cTn>
                                        <p:tgtEl>
                                          <p:spTgt spid="138"/>
                                        </p:tgtEl>
                                        <p:attrNameLst>
                                          <p:attrName>style.visibility</p:attrName>
                                        </p:attrNameLst>
                                      </p:cBhvr>
                                      <p:to>
                                        <p:strVal val="hidden"/>
                                      </p:to>
                                    </p:set>
                                  </p:childTnLst>
                                </p:cTn>
                              </p:par>
                              <p:par>
                                <p:cTn id="409" presetID="10" presetClass="exit" presetSubtype="0" fill="hold" grpId="2" nodeType="withEffect">
                                  <p:stCondLst>
                                    <p:cond delay="0"/>
                                  </p:stCondLst>
                                  <p:childTnLst>
                                    <p:animEffect transition="out" filter="fade">
                                      <p:cBhvr>
                                        <p:cTn id="410" dur="500"/>
                                        <p:tgtEl>
                                          <p:spTgt spid="58"/>
                                        </p:tgtEl>
                                      </p:cBhvr>
                                    </p:animEffect>
                                    <p:set>
                                      <p:cBhvr>
                                        <p:cTn id="411" dur="1" fill="hold">
                                          <p:stCondLst>
                                            <p:cond delay="499"/>
                                          </p:stCondLst>
                                        </p:cTn>
                                        <p:tgtEl>
                                          <p:spTgt spid="58"/>
                                        </p:tgtEl>
                                        <p:attrNameLst>
                                          <p:attrName>style.visibility</p:attrName>
                                        </p:attrNameLst>
                                      </p:cBhvr>
                                      <p:to>
                                        <p:strVal val="hidden"/>
                                      </p:to>
                                    </p:set>
                                  </p:childTnLst>
                                </p:cTn>
                              </p:par>
                              <p:par>
                                <p:cTn id="412" presetID="10" presetClass="exit" presetSubtype="0" fill="hold" grpId="2" nodeType="withEffect">
                                  <p:stCondLst>
                                    <p:cond delay="0"/>
                                  </p:stCondLst>
                                  <p:childTnLst>
                                    <p:animEffect transition="out" filter="fade">
                                      <p:cBhvr>
                                        <p:cTn id="413" dur="500"/>
                                        <p:tgtEl>
                                          <p:spTgt spid="139"/>
                                        </p:tgtEl>
                                      </p:cBhvr>
                                    </p:animEffect>
                                    <p:set>
                                      <p:cBhvr>
                                        <p:cTn id="414" dur="1" fill="hold">
                                          <p:stCondLst>
                                            <p:cond delay="499"/>
                                          </p:stCondLst>
                                        </p:cTn>
                                        <p:tgtEl>
                                          <p:spTgt spid="139"/>
                                        </p:tgtEl>
                                        <p:attrNameLst>
                                          <p:attrName>style.visibility</p:attrName>
                                        </p:attrNameLst>
                                      </p:cBhvr>
                                      <p:to>
                                        <p:strVal val="hidden"/>
                                      </p:to>
                                    </p:set>
                                  </p:childTnLst>
                                </p:cTn>
                              </p:par>
                              <p:par>
                                <p:cTn id="415" presetID="10" presetClass="exit" presetSubtype="0" fill="hold" nodeType="withEffect">
                                  <p:stCondLst>
                                    <p:cond delay="0"/>
                                  </p:stCondLst>
                                  <p:childTnLst>
                                    <p:animEffect transition="out" filter="fade">
                                      <p:cBhvr>
                                        <p:cTn id="416" dur="500"/>
                                        <p:tgtEl>
                                          <p:spTgt spid="90"/>
                                        </p:tgtEl>
                                      </p:cBhvr>
                                    </p:animEffect>
                                    <p:set>
                                      <p:cBhvr>
                                        <p:cTn id="417" dur="1" fill="hold">
                                          <p:stCondLst>
                                            <p:cond delay="499"/>
                                          </p:stCondLst>
                                        </p:cTn>
                                        <p:tgtEl>
                                          <p:spTgt spid="90"/>
                                        </p:tgtEl>
                                        <p:attrNameLst>
                                          <p:attrName>style.visibility</p:attrName>
                                        </p:attrNameLst>
                                      </p:cBhvr>
                                      <p:to>
                                        <p:strVal val="hidden"/>
                                      </p:to>
                                    </p:set>
                                  </p:childTnLst>
                                </p:cTn>
                              </p:par>
                              <p:par>
                                <p:cTn id="418" presetID="10" presetClass="exit" presetSubtype="0" fill="hold" nodeType="withEffect">
                                  <p:stCondLst>
                                    <p:cond delay="0"/>
                                  </p:stCondLst>
                                  <p:childTnLst>
                                    <p:animEffect transition="out" filter="fade">
                                      <p:cBhvr>
                                        <p:cTn id="419" dur="500"/>
                                        <p:tgtEl>
                                          <p:spTgt spid="126"/>
                                        </p:tgtEl>
                                      </p:cBhvr>
                                    </p:animEffect>
                                    <p:set>
                                      <p:cBhvr>
                                        <p:cTn id="420" dur="1" fill="hold">
                                          <p:stCondLst>
                                            <p:cond delay="499"/>
                                          </p:stCondLst>
                                        </p:cTn>
                                        <p:tgtEl>
                                          <p:spTgt spid="126"/>
                                        </p:tgtEl>
                                        <p:attrNameLst>
                                          <p:attrName>style.visibility</p:attrName>
                                        </p:attrNameLst>
                                      </p:cBhvr>
                                      <p:to>
                                        <p:strVal val="hidden"/>
                                      </p:to>
                                    </p:set>
                                  </p:childTnLst>
                                </p:cTn>
                              </p:par>
                              <p:par>
                                <p:cTn id="421" presetID="10" presetClass="exit" presetSubtype="0" fill="hold" nodeType="withEffect">
                                  <p:stCondLst>
                                    <p:cond delay="0"/>
                                  </p:stCondLst>
                                  <p:childTnLst>
                                    <p:animEffect transition="out" filter="fade">
                                      <p:cBhvr>
                                        <p:cTn id="422" dur="500"/>
                                        <p:tgtEl>
                                          <p:spTgt spid="8"/>
                                        </p:tgtEl>
                                      </p:cBhvr>
                                    </p:animEffect>
                                    <p:set>
                                      <p:cBhvr>
                                        <p:cTn id="423" dur="1" fill="hold">
                                          <p:stCondLst>
                                            <p:cond delay="499"/>
                                          </p:stCondLst>
                                        </p:cTn>
                                        <p:tgtEl>
                                          <p:spTgt spid="8"/>
                                        </p:tgtEl>
                                        <p:attrNameLst>
                                          <p:attrName>style.visibility</p:attrName>
                                        </p:attrNameLst>
                                      </p:cBhvr>
                                      <p:to>
                                        <p:strVal val="hidden"/>
                                      </p:to>
                                    </p:set>
                                  </p:childTnLst>
                                </p:cTn>
                              </p:par>
                            </p:childTnLst>
                          </p:cTn>
                        </p:par>
                        <p:par>
                          <p:cTn id="424" fill="hold">
                            <p:stCondLst>
                              <p:cond delay="500"/>
                            </p:stCondLst>
                            <p:childTnLst>
                              <p:par>
                                <p:cTn id="425" presetID="16" presetClass="entr" presetSubtype="21" fill="hold" nodeType="afterEffect">
                                  <p:stCondLst>
                                    <p:cond delay="0"/>
                                  </p:stCondLst>
                                  <p:childTnLst>
                                    <p:set>
                                      <p:cBhvr>
                                        <p:cTn id="426" dur="1" fill="hold">
                                          <p:stCondLst>
                                            <p:cond delay="0"/>
                                          </p:stCondLst>
                                        </p:cTn>
                                        <p:tgtEl>
                                          <p:spTgt spid="145"/>
                                        </p:tgtEl>
                                        <p:attrNameLst>
                                          <p:attrName>style.visibility</p:attrName>
                                        </p:attrNameLst>
                                      </p:cBhvr>
                                      <p:to>
                                        <p:strVal val="visible"/>
                                      </p:to>
                                    </p:set>
                                    <p:animEffect transition="in" filter="barn(inVertical)">
                                      <p:cBhvr>
                                        <p:cTn id="427" dur="500"/>
                                        <p:tgtEl>
                                          <p:spTgt spid="145"/>
                                        </p:tgtEl>
                                      </p:cBhvr>
                                    </p:animEffect>
                                  </p:childTnLst>
                                </p:cTn>
                              </p:par>
                              <p:par>
                                <p:cTn id="428" presetID="10" presetClass="entr" presetSubtype="0" fill="hold" grpId="0" nodeType="withEffect">
                                  <p:stCondLst>
                                    <p:cond delay="0"/>
                                  </p:stCondLst>
                                  <p:childTnLst>
                                    <p:set>
                                      <p:cBhvr>
                                        <p:cTn id="429" dur="1" fill="hold">
                                          <p:stCondLst>
                                            <p:cond delay="0"/>
                                          </p:stCondLst>
                                        </p:cTn>
                                        <p:tgtEl>
                                          <p:spTgt spid="12"/>
                                        </p:tgtEl>
                                        <p:attrNameLst>
                                          <p:attrName>style.visibility</p:attrName>
                                        </p:attrNameLst>
                                      </p:cBhvr>
                                      <p:to>
                                        <p:strVal val="visible"/>
                                      </p:to>
                                    </p:set>
                                    <p:animEffect transition="in" filter="fade">
                                      <p:cBhvr>
                                        <p:cTn id="430" dur="500"/>
                                        <p:tgtEl>
                                          <p:spTgt spid="12"/>
                                        </p:tgtEl>
                                      </p:cBhvr>
                                    </p:animEffect>
                                  </p:childTnLst>
                                </p:cTn>
                              </p:par>
                            </p:childTnLst>
                          </p:cTn>
                        </p:par>
                        <p:par>
                          <p:cTn id="431" fill="hold">
                            <p:stCondLst>
                              <p:cond delay="1000"/>
                            </p:stCondLst>
                            <p:childTnLst>
                              <p:par>
                                <p:cTn id="432" presetID="10" presetClass="entr" presetSubtype="0" fill="hold" nodeType="afterEffect">
                                  <p:stCondLst>
                                    <p:cond delay="0"/>
                                  </p:stCondLst>
                                  <p:childTnLst>
                                    <p:set>
                                      <p:cBhvr>
                                        <p:cTn id="433" dur="1" fill="hold">
                                          <p:stCondLst>
                                            <p:cond delay="0"/>
                                          </p:stCondLst>
                                        </p:cTn>
                                        <p:tgtEl>
                                          <p:spTgt spid="22"/>
                                        </p:tgtEl>
                                        <p:attrNameLst>
                                          <p:attrName>style.visibility</p:attrName>
                                        </p:attrNameLst>
                                      </p:cBhvr>
                                      <p:to>
                                        <p:strVal val="visible"/>
                                      </p:to>
                                    </p:set>
                                    <p:animEffect transition="in" filter="fade">
                                      <p:cBhvr>
                                        <p:cTn id="4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2" grpId="1"/>
      <p:bldP spid="43" grpId="0"/>
      <p:bldP spid="43" grpId="1"/>
      <p:bldP spid="44" grpId="0"/>
      <p:bldP spid="44" grpId="1"/>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3" grpId="0"/>
      <p:bldP spid="53" grpId="1"/>
      <p:bldP spid="53" grpId="2"/>
      <p:bldP spid="54" grpId="0"/>
      <p:bldP spid="54" grpId="1"/>
      <p:bldP spid="54" grpId="2"/>
      <p:bldP spid="55" grpId="0"/>
      <p:bldP spid="55" grpId="1"/>
      <p:bldP spid="55" grpId="2"/>
      <p:bldP spid="56" grpId="0"/>
      <p:bldP spid="56" grpId="1"/>
      <p:bldP spid="56" grpId="2"/>
      <p:bldP spid="57" grpId="0"/>
      <p:bldP spid="57" grpId="1"/>
      <p:bldP spid="57" grpId="2"/>
      <p:bldP spid="58" grpId="0"/>
      <p:bldP spid="58" grpId="1"/>
      <p:bldP spid="58" grpId="2"/>
      <p:bldP spid="129" grpId="0"/>
      <p:bldP spid="129" grpId="1"/>
      <p:bldP spid="129" grpId="2"/>
      <p:bldP spid="130" grpId="0"/>
      <p:bldP spid="130" grpId="1"/>
      <p:bldP spid="130" grpId="2"/>
      <p:bldP spid="131" grpId="0"/>
      <p:bldP spid="131" grpId="1"/>
      <p:bldP spid="131" grpId="2"/>
      <p:bldP spid="132" grpId="0"/>
      <p:bldP spid="132" grpId="1"/>
      <p:bldP spid="132" grpId="2"/>
      <p:bldP spid="133" grpId="0"/>
      <p:bldP spid="133" grpId="1"/>
      <p:bldP spid="133" grpId="2"/>
      <p:bldP spid="134" grpId="0"/>
      <p:bldP spid="134" grpId="1"/>
      <p:bldP spid="134" grpId="2"/>
      <p:bldP spid="135" grpId="0"/>
      <p:bldP spid="135" grpId="1"/>
      <p:bldP spid="135" grpId="2"/>
      <p:bldP spid="136" grpId="0"/>
      <p:bldP spid="136" grpId="1"/>
      <p:bldP spid="136" grpId="2"/>
      <p:bldP spid="137" grpId="0"/>
      <p:bldP spid="137" grpId="1"/>
      <p:bldP spid="137" grpId="2"/>
      <p:bldP spid="138" grpId="0"/>
      <p:bldP spid="138" grpId="1"/>
      <p:bldP spid="138" grpId="2"/>
      <p:bldP spid="139" grpId="0"/>
      <p:bldP spid="139" grpId="1"/>
      <p:bldP spid="139" grpId="2"/>
      <p:bldP spid="140" grpId="0" build="allAtOnce"/>
      <p:bldP spid="140" grpId="1" build="allAtOnce"/>
      <p:bldP spid="2" grpId="0"/>
      <p:bldP spid="2" grpId="1"/>
      <p:bldP spid="2" grpId="2"/>
      <p:bldP spid="141" grpId="0"/>
      <p:bldP spid="141" grpId="1"/>
      <p:bldP spid="141" grpId="2"/>
      <p:bldP spid="142" grpId="0"/>
      <p:bldP spid="142" grpId="1"/>
      <p:bldP spid="142" grpId="2"/>
      <p:bldP spid="143" grpId="0"/>
      <p:bldP spid="143" grpId="1"/>
      <p:bldP spid="143" grpId="2"/>
      <p:bldP spid="144" grpId="0"/>
      <p:bldP spid="144" grpId="1"/>
      <p:bldP spid="144" grpId="2"/>
      <p:bldP spid="146" grpId="0"/>
      <p:bldP spid="146" grpId="1"/>
      <p:bldP spid="146" grpId="2"/>
      <p:bldP spid="147" grpId="0"/>
      <p:bldP spid="147" grpId="1"/>
      <p:bldP spid="147" grpId="2"/>
      <p:bldP spid="148" grpId="0"/>
      <p:bldP spid="148" grpId="1"/>
      <p:bldP spid="148" grpId="2"/>
      <p:bldP spid="149" grpId="0"/>
      <p:bldP spid="149" grpId="1"/>
      <p:bldP spid="149" grpId="2"/>
      <p:bldP spid="150" grpId="0" animBg="1"/>
      <p:bldP spid="150" grpId="1" animBg="1"/>
      <p:bldP spid="151" grpId="0"/>
      <p:bldP spid="151" grpId="1"/>
      <p:bldP spid="152" grpId="0"/>
      <p:bldP spid="152" grpId="1"/>
      <p:bldP spid="153" grpId="0"/>
      <p:bldP spid="153" grpId="1"/>
      <p:bldP spid="154" grpId="0"/>
      <p:bldP spid="154" grpId="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E83DCE-1E48-4F4B-8B75-C7E150FB5EF3}"/>
              </a:ext>
            </a:extLst>
          </p:cNvPr>
          <p:cNvSpPr txBox="1"/>
          <p:nvPr/>
        </p:nvSpPr>
        <p:spPr>
          <a:xfrm>
            <a:off x="5796561" y="961409"/>
            <a:ext cx="5747139" cy="1898084"/>
          </a:xfrm>
          <a:prstGeom prst="rect">
            <a:avLst/>
          </a:prstGeom>
          <a:noFill/>
        </p:spPr>
        <p:txBody>
          <a:bodyPr wrap="square" rtlCol="0">
            <a:spAutoFit/>
          </a:bodyPr>
          <a:lstStyle/>
          <a:p>
            <a:pPr algn="ctr"/>
            <a:r>
              <a:rPr lang="en-US" sz="11734" b="1" dirty="0">
                <a:latin typeface="Times New Roman" panose="02020603050405020304" pitchFamily="18" charset="0"/>
                <a:cs typeface="Times New Roman" panose="02020603050405020304" pitchFamily="18" charset="0"/>
              </a:rPr>
              <a:t>Q&amp;A</a:t>
            </a:r>
            <a:endParaRPr lang="en-US" sz="8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9C000D8-D968-4979-9931-8DC9862D1A65}"/>
              </a:ext>
            </a:extLst>
          </p:cNvPr>
          <p:cNvSpPr txBox="1"/>
          <p:nvPr/>
        </p:nvSpPr>
        <p:spPr>
          <a:xfrm>
            <a:off x="1459861" y="4368968"/>
            <a:ext cx="14420537"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E-mail: arman.ghasaei@mail.utoronto.ca</a:t>
            </a:r>
            <a:endParaRPr lang="en-US" sz="4000" dirty="0">
              <a:latin typeface="Times New Roman" panose="02020603050405020304" pitchFamily="18" charset="0"/>
              <a:cs typeface="Times New Roman" panose="02020603050405020304" pitchFamily="18" charset="0"/>
            </a:endParaRPr>
          </a:p>
        </p:txBody>
      </p:sp>
      <p:pic>
        <p:nvPicPr>
          <p:cNvPr id="5" name="Picture 4" descr="A close up of a sign&#10;&#10;Description automatically generated">
            <a:extLst>
              <a:ext uri="{FF2B5EF4-FFF2-40B4-BE49-F238E27FC236}">
                <a16:creationId xmlns:a16="http://schemas.microsoft.com/office/drawing/2014/main" id="{87547B03-707F-4E74-BC8F-FCEF46494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695" y="6931658"/>
            <a:ext cx="4904242" cy="1783084"/>
          </a:xfrm>
          <a:prstGeom prst="rect">
            <a:avLst/>
          </a:prstGeom>
        </p:spPr>
      </p:pic>
      <p:pic>
        <p:nvPicPr>
          <p:cNvPr id="9" name="Picture 8" descr="A close up of a logo&#10;&#10;Description automatically generated">
            <a:extLst>
              <a:ext uri="{FF2B5EF4-FFF2-40B4-BE49-F238E27FC236}">
                <a16:creationId xmlns:a16="http://schemas.microsoft.com/office/drawing/2014/main" id="{13177C61-7F8C-4DA8-A59B-F9BB091F6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45" y="6123614"/>
            <a:ext cx="5312380" cy="2951322"/>
          </a:xfrm>
          <a:prstGeom prst="rect">
            <a:avLst/>
          </a:prstGeom>
        </p:spPr>
      </p:pic>
    </p:spTree>
    <p:extLst>
      <p:ext uri="{BB962C8B-B14F-4D97-AF65-F5344CB8AC3E}">
        <p14:creationId xmlns:p14="http://schemas.microsoft.com/office/powerpoint/2010/main" val="26881698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B5A6C65-B149-49B1-8E33-2105A6048C51}"/>
              </a:ext>
            </a:extLst>
          </p:cNvPr>
          <p:cNvGraphicFramePr/>
          <p:nvPr>
            <p:extLst>
              <p:ext uri="{D42A27DB-BD31-4B8C-83A1-F6EECF244321}">
                <p14:modId xmlns:p14="http://schemas.microsoft.com/office/powerpoint/2010/main" val="1858231538"/>
              </p:ext>
            </p:extLst>
          </p:nvPr>
        </p:nvGraphicFramePr>
        <p:xfrm>
          <a:off x="519042" y="1206500"/>
          <a:ext cx="16283058" cy="796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8B3A9E-9F85-48C5-B01E-A49919BFF6A9}"/>
              </a:ext>
            </a:extLst>
          </p:cNvPr>
          <p:cNvSpPr txBox="1"/>
          <p:nvPr/>
        </p:nvSpPr>
        <p:spPr>
          <a:xfrm>
            <a:off x="1839842" y="168701"/>
            <a:ext cx="3886200" cy="830997"/>
          </a:xfrm>
          <a:prstGeom prst="rect">
            <a:avLst/>
          </a:prstGeom>
          <a:noFill/>
        </p:spPr>
        <p:txBody>
          <a:bodyPr wrap="square" rtlCol="0">
            <a:spAutoFit/>
          </a:bodyPr>
          <a:lstStyle/>
          <a:p>
            <a:r>
              <a:rPr lang="en-CA" sz="4800" b="1" dirty="0">
                <a:latin typeface="Times New Roman" panose="02020603050405020304" pitchFamily="18" charset="0"/>
                <a:cs typeface="Times New Roman" panose="02020603050405020304" pitchFamily="18" charset="0"/>
              </a:rPr>
              <a:t>Outline:</a:t>
            </a:r>
          </a:p>
        </p:txBody>
      </p:sp>
      <p:grpSp>
        <p:nvGrpSpPr>
          <p:cNvPr id="13" name="Group 12">
            <a:extLst>
              <a:ext uri="{FF2B5EF4-FFF2-40B4-BE49-F238E27FC236}">
                <a16:creationId xmlns:a16="http://schemas.microsoft.com/office/drawing/2014/main" id="{75C27AB5-72EC-40B0-BC89-2AF1AE5A74B8}"/>
              </a:ext>
            </a:extLst>
          </p:cNvPr>
          <p:cNvGrpSpPr/>
          <p:nvPr/>
        </p:nvGrpSpPr>
        <p:grpSpPr>
          <a:xfrm>
            <a:off x="177799" y="8925065"/>
            <a:ext cx="711200" cy="683645"/>
            <a:chOff x="1841500" y="6353882"/>
            <a:chExt cx="711200" cy="683645"/>
          </a:xfrm>
        </p:grpSpPr>
        <p:sp>
          <p:nvSpPr>
            <p:cNvPr id="14" name="Oval 13">
              <a:extLst>
                <a:ext uri="{FF2B5EF4-FFF2-40B4-BE49-F238E27FC236}">
                  <a16:creationId xmlns:a16="http://schemas.microsoft.com/office/drawing/2014/main" id="{939E188C-9668-4C6A-9E7F-1182361631E9}"/>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0917DF08-8BF7-47D1-B378-1B7EDBF99D22}"/>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1</a:t>
              </a:r>
              <a:endParaRPr lang="en-CA"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919852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5E9F0597-AD55-4AB8-AEA6-4BDEC0173DAE}"/>
              </a:ext>
            </a:extLst>
          </p:cNvPr>
          <p:cNvGraphicFramePr>
            <a:graphicFrameLocks/>
          </p:cNvGraphicFramePr>
          <p:nvPr>
            <p:extLst>
              <p:ext uri="{D42A27DB-BD31-4B8C-83A1-F6EECF244321}">
                <p14:modId xmlns:p14="http://schemas.microsoft.com/office/powerpoint/2010/main" val="4018622445"/>
              </p:ext>
            </p:extLst>
          </p:nvPr>
        </p:nvGraphicFramePr>
        <p:xfrm>
          <a:off x="257086" y="63703"/>
          <a:ext cx="16972083" cy="516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0" name="Straight Connector 49">
            <a:extLst>
              <a:ext uri="{FF2B5EF4-FFF2-40B4-BE49-F238E27FC236}">
                <a16:creationId xmlns:a16="http://schemas.microsoft.com/office/drawing/2014/main" id="{28EC11B3-3C5E-4046-873B-F49F1FC42BD1}"/>
              </a:ext>
            </a:extLst>
          </p:cNvPr>
          <p:cNvCxnSpPr>
            <a:cxnSpLocks/>
          </p:cNvCxnSpPr>
          <p:nvPr/>
        </p:nvCxnSpPr>
        <p:spPr>
          <a:xfrm>
            <a:off x="6883400" y="6376262"/>
            <a:ext cx="9385300" cy="1140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372ECA69-3337-4703-ACC2-BD66A31E3D7A}"/>
              </a:ext>
            </a:extLst>
          </p:cNvPr>
          <p:cNvGrpSpPr/>
          <p:nvPr/>
        </p:nvGrpSpPr>
        <p:grpSpPr>
          <a:xfrm>
            <a:off x="12816072" y="6362241"/>
            <a:ext cx="2260599" cy="2119538"/>
            <a:chOff x="5076659" y="3617862"/>
            <a:chExt cx="2260599" cy="2119538"/>
          </a:xfrm>
        </p:grpSpPr>
        <p:sp>
          <p:nvSpPr>
            <p:cNvPr id="14" name="TextBox 13">
              <a:extLst>
                <a:ext uri="{FF2B5EF4-FFF2-40B4-BE49-F238E27FC236}">
                  <a16:creationId xmlns:a16="http://schemas.microsoft.com/office/drawing/2014/main" id="{9D565727-373F-4BEB-8ECD-FFF93F46C0D6}"/>
                </a:ext>
              </a:extLst>
            </p:cNvPr>
            <p:cNvSpPr txBox="1"/>
            <p:nvPr/>
          </p:nvSpPr>
          <p:spPr>
            <a:xfrm>
              <a:off x="5076659" y="5275735"/>
              <a:ext cx="2260599" cy="461665"/>
            </a:xfrm>
            <a:prstGeom prst="rect">
              <a:avLst/>
            </a:prstGeom>
            <a:noFill/>
          </p:spPr>
          <p:txBody>
            <a:bodyPr wrap="square" rtlCol="0">
              <a:spAutoFit/>
            </a:bodyPr>
            <a:lstStyle/>
            <a:p>
              <a:r>
                <a:rPr lang="en-CA" sz="2400" b="1" dirty="0">
                  <a:latin typeface="Times New Roman" panose="02020603050405020304" pitchFamily="18" charset="0"/>
                  <a:cs typeface="Times New Roman" panose="02020603050405020304" pitchFamily="18" charset="0"/>
                </a:rPr>
                <a:t>Industrial loads</a:t>
              </a:r>
            </a:p>
          </p:txBody>
        </p:sp>
        <p:grpSp>
          <p:nvGrpSpPr>
            <p:cNvPr id="129" name="Group 128">
              <a:extLst>
                <a:ext uri="{FF2B5EF4-FFF2-40B4-BE49-F238E27FC236}">
                  <a16:creationId xmlns:a16="http://schemas.microsoft.com/office/drawing/2014/main" id="{D8166D58-4510-4097-8E79-CFF9B10AE410}"/>
                </a:ext>
              </a:extLst>
            </p:cNvPr>
            <p:cNvGrpSpPr/>
            <p:nvPr/>
          </p:nvGrpSpPr>
          <p:grpSpPr>
            <a:xfrm>
              <a:off x="5579017" y="3617862"/>
              <a:ext cx="1093337" cy="1642997"/>
              <a:chOff x="5669213" y="6360541"/>
              <a:chExt cx="1093337" cy="1642997"/>
            </a:xfrm>
          </p:grpSpPr>
          <p:pic>
            <p:nvPicPr>
              <p:cNvPr id="22" name="Picture 2" descr="Image result for power plant icon">
                <a:extLst>
                  <a:ext uri="{FF2B5EF4-FFF2-40B4-BE49-F238E27FC236}">
                    <a16:creationId xmlns:a16="http://schemas.microsoft.com/office/drawing/2014/main" id="{B125FE67-D917-4EF0-AC88-F17FADFC13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9213" y="6819090"/>
                <a:ext cx="1093337" cy="1184448"/>
              </a:xfrm>
              <a:prstGeom prst="rect">
                <a:avLst/>
              </a:prstGeom>
              <a:noFill/>
              <a:ln w="19050">
                <a:solidFill>
                  <a:schemeClr val="tx1"/>
                </a:solidFill>
                <a:prstDash val="dash"/>
              </a:ln>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B2FA8480-0CB4-4A9E-9B9F-8C2111E438DF}"/>
                  </a:ext>
                </a:extLst>
              </p:cNvPr>
              <p:cNvCxnSpPr>
                <a:cxnSpLocks/>
              </p:cNvCxnSpPr>
              <p:nvPr/>
            </p:nvCxnSpPr>
            <p:spPr>
              <a:xfrm>
                <a:off x="6228581" y="6360541"/>
                <a:ext cx="0" cy="45375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2" name="Group 131">
            <a:extLst>
              <a:ext uri="{FF2B5EF4-FFF2-40B4-BE49-F238E27FC236}">
                <a16:creationId xmlns:a16="http://schemas.microsoft.com/office/drawing/2014/main" id="{14A2EDEE-CF18-46E8-8616-089B6F8B9ED4}"/>
              </a:ext>
            </a:extLst>
          </p:cNvPr>
          <p:cNvGrpSpPr/>
          <p:nvPr/>
        </p:nvGrpSpPr>
        <p:grpSpPr>
          <a:xfrm>
            <a:off x="14770511" y="6362241"/>
            <a:ext cx="2566129" cy="2345554"/>
            <a:chOff x="14412095" y="6354391"/>
            <a:chExt cx="2566129" cy="2345554"/>
          </a:xfrm>
        </p:grpSpPr>
        <p:sp>
          <p:nvSpPr>
            <p:cNvPr id="16" name="TextBox 15">
              <a:extLst>
                <a:ext uri="{FF2B5EF4-FFF2-40B4-BE49-F238E27FC236}">
                  <a16:creationId xmlns:a16="http://schemas.microsoft.com/office/drawing/2014/main" id="{FCCDC3C9-4327-4432-92BF-FF9951340E03}"/>
                </a:ext>
              </a:extLst>
            </p:cNvPr>
            <p:cNvSpPr txBox="1"/>
            <p:nvPr/>
          </p:nvSpPr>
          <p:spPr>
            <a:xfrm>
              <a:off x="14412095" y="8238280"/>
              <a:ext cx="2566129" cy="461665"/>
            </a:xfrm>
            <a:prstGeom prst="rect">
              <a:avLst/>
            </a:prstGeom>
            <a:noFill/>
          </p:spPr>
          <p:txBody>
            <a:bodyPr wrap="square" rtlCol="0">
              <a:spAutoFit/>
            </a:bodyPr>
            <a:lstStyle/>
            <a:p>
              <a:r>
                <a:rPr lang="en-CA" sz="2400" b="1" dirty="0">
                  <a:latin typeface="Times New Roman" panose="02020603050405020304" pitchFamily="18" charset="0"/>
                  <a:cs typeface="Times New Roman" panose="02020603050405020304" pitchFamily="18" charset="0"/>
                </a:rPr>
                <a:t>Residential loads</a:t>
              </a:r>
            </a:p>
          </p:txBody>
        </p:sp>
        <p:pic>
          <p:nvPicPr>
            <p:cNvPr id="20" name="Picture 19" descr="A close up of a logo&#10;&#10;Description automatically generated">
              <a:extLst>
                <a:ext uri="{FF2B5EF4-FFF2-40B4-BE49-F238E27FC236}">
                  <a16:creationId xmlns:a16="http://schemas.microsoft.com/office/drawing/2014/main" id="{6CB3BC8F-D6C9-4216-A9A4-A0DDF8A8C4B1}"/>
                </a:ext>
              </a:extLst>
            </p:cNvPr>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14838311" y="6808147"/>
              <a:ext cx="1509256" cy="1418701"/>
            </a:xfrm>
            <a:prstGeom prst="rect">
              <a:avLst/>
            </a:prstGeom>
            <a:solidFill>
              <a:schemeClr val="bg1"/>
            </a:solidFill>
            <a:ln w="28575">
              <a:solidFill>
                <a:schemeClr val="tx1">
                  <a:lumMod val="95000"/>
                  <a:lumOff val="5000"/>
                </a:schemeClr>
              </a:solidFill>
              <a:prstDash val="sysDash"/>
            </a:ln>
          </p:spPr>
        </p:pic>
        <p:cxnSp>
          <p:nvCxnSpPr>
            <p:cNvPr id="66" name="Straight Connector 65">
              <a:extLst>
                <a:ext uri="{FF2B5EF4-FFF2-40B4-BE49-F238E27FC236}">
                  <a16:creationId xmlns:a16="http://schemas.microsoft.com/office/drawing/2014/main" id="{98B2E47C-F04B-4984-BCA4-84FDA9A88438}"/>
                </a:ext>
              </a:extLst>
            </p:cNvPr>
            <p:cNvCxnSpPr>
              <a:cxnSpLocks/>
            </p:cNvCxnSpPr>
            <p:nvPr/>
          </p:nvCxnSpPr>
          <p:spPr>
            <a:xfrm>
              <a:off x="15592939" y="6354391"/>
              <a:ext cx="0" cy="45375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027" name="TextBox 1026">
            <a:extLst>
              <a:ext uri="{FF2B5EF4-FFF2-40B4-BE49-F238E27FC236}">
                <a16:creationId xmlns:a16="http://schemas.microsoft.com/office/drawing/2014/main" id="{F87A2B34-F4DE-416F-A8D4-093D30BCE7B8}"/>
              </a:ext>
            </a:extLst>
          </p:cNvPr>
          <p:cNvSpPr txBox="1"/>
          <p:nvPr/>
        </p:nvSpPr>
        <p:spPr>
          <a:xfrm>
            <a:off x="12879387" y="4463003"/>
            <a:ext cx="2024784" cy="830997"/>
          </a:xfrm>
          <a:prstGeom prst="rect">
            <a:avLst/>
          </a:prstGeom>
          <a:noFill/>
        </p:spPr>
        <p:txBody>
          <a:bodyPr wrap="square" rtlCol="0">
            <a:spAutoFit/>
          </a:bodyPr>
          <a:lstStyle/>
          <a:p>
            <a:pPr algn="ctr"/>
            <a:r>
              <a:rPr lang="en-CA" sz="2400" b="1" dirty="0">
                <a:latin typeface="Times New Roman" panose="02020603050405020304" pitchFamily="18" charset="0"/>
                <a:cs typeface="Times New Roman" panose="02020603050405020304" pitchFamily="18" charset="0"/>
              </a:rPr>
              <a:t>Transmission </a:t>
            </a:r>
          </a:p>
          <a:p>
            <a:pPr algn="ctr"/>
            <a:r>
              <a:rPr lang="en-CA" sz="2400" b="1" dirty="0">
                <a:latin typeface="Times New Roman" panose="02020603050405020304" pitchFamily="18" charset="0"/>
                <a:cs typeface="Times New Roman" panose="02020603050405020304" pitchFamily="18" charset="0"/>
              </a:rPr>
              <a:t>line</a:t>
            </a:r>
          </a:p>
        </p:txBody>
      </p:sp>
      <p:pic>
        <p:nvPicPr>
          <p:cNvPr id="1029" name="Picture 1028">
            <a:extLst>
              <a:ext uri="{FF2B5EF4-FFF2-40B4-BE49-F238E27FC236}">
                <a16:creationId xmlns:a16="http://schemas.microsoft.com/office/drawing/2014/main" id="{32E37CC7-5661-44ED-9746-4F93B667429C}"/>
              </a:ext>
            </a:extLst>
          </p:cNvPr>
          <p:cNvPicPr>
            <a:picLocks noChangeAspect="1"/>
          </p:cNvPicPr>
          <p:nvPr/>
        </p:nvPicPr>
        <p:blipFill>
          <a:blip r:embed="rId11"/>
          <a:stretch>
            <a:fillRect/>
          </a:stretch>
        </p:blipFill>
        <p:spPr>
          <a:xfrm>
            <a:off x="14018866" y="1941898"/>
            <a:ext cx="2328851" cy="2203167"/>
          </a:xfrm>
          <a:prstGeom prst="rect">
            <a:avLst/>
          </a:prstGeom>
          <a:ln w="28575">
            <a:solidFill>
              <a:schemeClr val="bg1">
                <a:lumMod val="50000"/>
              </a:schemeClr>
            </a:solidFill>
            <a:prstDash val="sysDash"/>
          </a:ln>
        </p:spPr>
      </p:pic>
      <p:cxnSp>
        <p:nvCxnSpPr>
          <p:cNvPr id="76" name="Straight Connector 75">
            <a:extLst>
              <a:ext uri="{FF2B5EF4-FFF2-40B4-BE49-F238E27FC236}">
                <a16:creationId xmlns:a16="http://schemas.microsoft.com/office/drawing/2014/main" id="{BC528AA9-FE98-4D3B-926C-C8B4D3DF745F}"/>
              </a:ext>
            </a:extLst>
          </p:cNvPr>
          <p:cNvCxnSpPr>
            <a:cxnSpLocks/>
          </p:cNvCxnSpPr>
          <p:nvPr/>
        </p:nvCxnSpPr>
        <p:spPr>
          <a:xfrm>
            <a:off x="15275105" y="4185920"/>
            <a:ext cx="0" cy="1494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33" name="Picture 1032" descr="A picture containing pylon, crane&#10;&#10;Description automatically generated">
            <a:extLst>
              <a:ext uri="{FF2B5EF4-FFF2-40B4-BE49-F238E27FC236}">
                <a16:creationId xmlns:a16="http://schemas.microsoft.com/office/drawing/2014/main" id="{005083CF-95D7-45E0-880C-8C93133D82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9411" y="4396523"/>
            <a:ext cx="825564" cy="1018515"/>
          </a:xfrm>
          <a:prstGeom prst="rect">
            <a:avLst/>
          </a:prstGeom>
          <a:ln w="19050">
            <a:solidFill>
              <a:schemeClr val="bg2">
                <a:lumMod val="10000"/>
              </a:schemeClr>
            </a:solidFill>
            <a:prstDash val="dash"/>
          </a:ln>
        </p:spPr>
      </p:pic>
      <p:grpSp>
        <p:nvGrpSpPr>
          <p:cNvPr id="131" name="Group 130">
            <a:extLst>
              <a:ext uri="{FF2B5EF4-FFF2-40B4-BE49-F238E27FC236}">
                <a16:creationId xmlns:a16="http://schemas.microsoft.com/office/drawing/2014/main" id="{482DD1BD-686C-4280-81A9-82AA2A32831A}"/>
              </a:ext>
            </a:extLst>
          </p:cNvPr>
          <p:cNvGrpSpPr/>
          <p:nvPr/>
        </p:nvGrpSpPr>
        <p:grpSpPr>
          <a:xfrm>
            <a:off x="8204248" y="6392963"/>
            <a:ext cx="1837222" cy="2532102"/>
            <a:chOff x="12625169" y="6373241"/>
            <a:chExt cx="1837222" cy="2532102"/>
          </a:xfrm>
        </p:grpSpPr>
        <p:sp>
          <p:nvSpPr>
            <p:cNvPr id="1036" name="TextBox 1035">
              <a:extLst>
                <a:ext uri="{FF2B5EF4-FFF2-40B4-BE49-F238E27FC236}">
                  <a16:creationId xmlns:a16="http://schemas.microsoft.com/office/drawing/2014/main" id="{66132DEE-0FE4-4382-9E18-DACDBC21BC1D}"/>
                </a:ext>
              </a:extLst>
            </p:cNvPr>
            <p:cNvSpPr txBox="1"/>
            <p:nvPr/>
          </p:nvSpPr>
          <p:spPr>
            <a:xfrm>
              <a:off x="12625169" y="8074346"/>
              <a:ext cx="1837222" cy="830997"/>
            </a:xfrm>
            <a:prstGeom prst="rect">
              <a:avLst/>
            </a:prstGeom>
            <a:noFill/>
          </p:spPr>
          <p:txBody>
            <a:bodyPr wrap="square" rtlCol="0">
              <a:spAutoFit/>
            </a:bodyPr>
            <a:lstStyle/>
            <a:p>
              <a:pPr algn="ctr"/>
              <a:r>
                <a:rPr lang="en-CA" sz="2400" b="1" dirty="0">
                  <a:solidFill>
                    <a:srgbClr val="00B0F0"/>
                  </a:solidFill>
                  <a:latin typeface="Times New Roman" panose="02020603050405020304" pitchFamily="18" charset="0"/>
                  <a:cs typeface="Times New Roman" panose="02020603050405020304" pitchFamily="18" charset="0"/>
                </a:rPr>
                <a:t>EV charging </a:t>
              </a:r>
            </a:p>
            <a:p>
              <a:pPr algn="ctr"/>
              <a:r>
                <a:rPr lang="en-CA" sz="2400" b="1" dirty="0">
                  <a:solidFill>
                    <a:srgbClr val="00B0F0"/>
                  </a:solidFill>
                  <a:latin typeface="Times New Roman" panose="02020603050405020304" pitchFamily="18" charset="0"/>
                  <a:cs typeface="Times New Roman" panose="02020603050405020304" pitchFamily="18" charset="0"/>
                </a:rPr>
                <a:t>stations</a:t>
              </a:r>
            </a:p>
          </p:txBody>
        </p:sp>
        <p:cxnSp>
          <p:nvCxnSpPr>
            <p:cNvPr id="95" name="Straight Connector 94">
              <a:extLst>
                <a:ext uri="{FF2B5EF4-FFF2-40B4-BE49-F238E27FC236}">
                  <a16:creationId xmlns:a16="http://schemas.microsoft.com/office/drawing/2014/main" id="{C59A9403-24D9-468F-A8BE-34312A4A06EC}"/>
                </a:ext>
              </a:extLst>
            </p:cNvPr>
            <p:cNvCxnSpPr>
              <a:cxnSpLocks/>
            </p:cNvCxnSpPr>
            <p:nvPr/>
          </p:nvCxnSpPr>
          <p:spPr>
            <a:xfrm>
              <a:off x="13468228" y="6373241"/>
              <a:ext cx="0" cy="43490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1608C5B2-A4D6-4221-8ACF-2EE8C65E317C}"/>
                </a:ext>
              </a:extLst>
            </p:cNvPr>
            <p:cNvPicPr>
              <a:picLocks noChangeAspect="1"/>
            </p:cNvPicPr>
            <p:nvPr/>
          </p:nvPicPr>
          <p:blipFill>
            <a:blip r:embed="rId13"/>
            <a:stretch>
              <a:fillRect/>
            </a:stretch>
          </p:blipFill>
          <p:spPr>
            <a:xfrm>
              <a:off x="12792486" y="6863650"/>
              <a:ext cx="1438271" cy="1255633"/>
            </a:xfrm>
            <a:prstGeom prst="rect">
              <a:avLst/>
            </a:prstGeom>
            <a:ln w="28575">
              <a:solidFill>
                <a:srgbClr val="00B0F0"/>
              </a:solidFill>
              <a:prstDash val="sysDash"/>
            </a:ln>
          </p:spPr>
        </p:pic>
      </p:grpSp>
      <p:grpSp>
        <p:nvGrpSpPr>
          <p:cNvPr id="135" name="Group 134">
            <a:extLst>
              <a:ext uri="{FF2B5EF4-FFF2-40B4-BE49-F238E27FC236}">
                <a16:creationId xmlns:a16="http://schemas.microsoft.com/office/drawing/2014/main" id="{23501A58-E37A-43F9-BE90-C4F92BF5731F}"/>
              </a:ext>
            </a:extLst>
          </p:cNvPr>
          <p:cNvGrpSpPr/>
          <p:nvPr/>
        </p:nvGrpSpPr>
        <p:grpSpPr>
          <a:xfrm>
            <a:off x="10138138" y="6362241"/>
            <a:ext cx="3414945" cy="2093218"/>
            <a:chOff x="2148414" y="4013140"/>
            <a:chExt cx="3414945" cy="2093218"/>
          </a:xfrm>
        </p:grpSpPr>
        <p:sp>
          <p:nvSpPr>
            <p:cNvPr id="1025" name="TextBox 1024">
              <a:extLst>
                <a:ext uri="{FF2B5EF4-FFF2-40B4-BE49-F238E27FC236}">
                  <a16:creationId xmlns:a16="http://schemas.microsoft.com/office/drawing/2014/main" id="{EC5B4D41-0FC8-46AA-A3A4-248121758A11}"/>
                </a:ext>
              </a:extLst>
            </p:cNvPr>
            <p:cNvSpPr txBox="1"/>
            <p:nvPr/>
          </p:nvSpPr>
          <p:spPr>
            <a:xfrm>
              <a:off x="2155438" y="5644693"/>
              <a:ext cx="3407921" cy="461665"/>
            </a:xfrm>
            <a:prstGeom prst="rect">
              <a:avLst/>
            </a:prstGeom>
            <a:noFill/>
          </p:spPr>
          <p:txBody>
            <a:bodyPr wrap="square" rtlCol="0">
              <a:spAutoFit/>
            </a:bodyPr>
            <a:lstStyle/>
            <a:p>
              <a:r>
                <a:rPr lang="en-CA" sz="2400" b="1" dirty="0">
                  <a:solidFill>
                    <a:schemeClr val="accent6">
                      <a:lumMod val="75000"/>
                    </a:schemeClr>
                  </a:solidFill>
                  <a:latin typeface="Times New Roman" panose="02020603050405020304" pitchFamily="18" charset="0"/>
                  <a:cs typeface="Times New Roman" panose="02020603050405020304" pitchFamily="18" charset="0"/>
                </a:rPr>
                <a:t>Renewable energies</a:t>
              </a:r>
            </a:p>
          </p:txBody>
        </p:sp>
        <p:grpSp>
          <p:nvGrpSpPr>
            <p:cNvPr id="127" name="Group 126">
              <a:extLst>
                <a:ext uri="{FF2B5EF4-FFF2-40B4-BE49-F238E27FC236}">
                  <a16:creationId xmlns:a16="http://schemas.microsoft.com/office/drawing/2014/main" id="{3373A440-2062-47B5-8DFD-CE65D2FBEB1D}"/>
                </a:ext>
              </a:extLst>
            </p:cNvPr>
            <p:cNvGrpSpPr/>
            <p:nvPr/>
          </p:nvGrpSpPr>
          <p:grpSpPr>
            <a:xfrm>
              <a:off x="2148414" y="4013140"/>
              <a:ext cx="2642217" cy="1669337"/>
              <a:chOff x="7521561" y="6412200"/>
              <a:chExt cx="2642217" cy="1669337"/>
            </a:xfrm>
          </p:grpSpPr>
          <p:pic>
            <p:nvPicPr>
              <p:cNvPr id="28" name="Picture 27" descr="A picture containing clock, object&#10;&#10;Description automatically generated">
                <a:extLst>
                  <a:ext uri="{FF2B5EF4-FFF2-40B4-BE49-F238E27FC236}">
                    <a16:creationId xmlns:a16="http://schemas.microsoft.com/office/drawing/2014/main" id="{D3C09FF7-3DA0-4111-9E23-317E49B9756B}"/>
                  </a:ext>
                </a:extLst>
              </p:cNvPr>
              <p:cNvPicPr>
                <a:picLocks noChangeAspect="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0048" y="6817807"/>
                <a:ext cx="1263730" cy="1263730"/>
              </a:xfrm>
              <a:prstGeom prst="rect">
                <a:avLst/>
              </a:prstGeom>
              <a:ln w="28575">
                <a:solidFill>
                  <a:schemeClr val="accent6">
                    <a:lumMod val="75000"/>
                  </a:schemeClr>
                </a:solidFill>
                <a:prstDash val="sysDash"/>
              </a:ln>
            </p:spPr>
          </p:pic>
          <p:pic>
            <p:nvPicPr>
              <p:cNvPr id="29" name="Picture 28">
                <a:extLst>
                  <a:ext uri="{FF2B5EF4-FFF2-40B4-BE49-F238E27FC236}">
                    <a16:creationId xmlns:a16="http://schemas.microsoft.com/office/drawing/2014/main" id="{9692E39B-2459-4953-86A0-C0584DD21281}"/>
                  </a:ext>
                </a:extLst>
              </p:cNvPr>
              <p:cNvPicPr>
                <a:picLocks noChangeAspect="1"/>
              </p:cNvPicPr>
              <p:nvPr/>
            </p:nvPicPr>
            <p:blipFill>
              <a:blip r:embed="rId1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21561" y="6822245"/>
                <a:ext cx="1254853" cy="1254853"/>
              </a:xfrm>
              <a:prstGeom prst="rect">
                <a:avLst/>
              </a:prstGeom>
              <a:ln w="28575">
                <a:solidFill>
                  <a:schemeClr val="accent6">
                    <a:lumMod val="75000"/>
                  </a:schemeClr>
                </a:solidFill>
                <a:prstDash val="sysDash"/>
              </a:ln>
            </p:spPr>
          </p:pic>
          <p:cxnSp>
            <p:nvCxnSpPr>
              <p:cNvPr id="100" name="Straight Connector 99">
                <a:extLst>
                  <a:ext uri="{FF2B5EF4-FFF2-40B4-BE49-F238E27FC236}">
                    <a16:creationId xmlns:a16="http://schemas.microsoft.com/office/drawing/2014/main" id="{186537C0-0C68-46CF-9E41-8A5A29166F3E}"/>
                  </a:ext>
                </a:extLst>
              </p:cNvPr>
              <p:cNvCxnSpPr>
                <a:cxnSpLocks/>
              </p:cNvCxnSpPr>
              <p:nvPr/>
            </p:nvCxnSpPr>
            <p:spPr>
              <a:xfrm>
                <a:off x="8173013" y="6590694"/>
                <a:ext cx="0" cy="22711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4ACB92E-7482-4C6D-85E9-F2456F210A39}"/>
                  </a:ext>
                </a:extLst>
              </p:cNvPr>
              <p:cNvCxnSpPr>
                <a:cxnSpLocks/>
              </p:cNvCxnSpPr>
              <p:nvPr/>
            </p:nvCxnSpPr>
            <p:spPr>
              <a:xfrm>
                <a:off x="9471712" y="6590694"/>
                <a:ext cx="0" cy="22711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AF06C96-E1E6-41EC-A187-44CE6DE66E29}"/>
                  </a:ext>
                </a:extLst>
              </p:cNvPr>
              <p:cNvCxnSpPr>
                <a:cxnSpLocks/>
              </p:cNvCxnSpPr>
              <p:nvPr/>
            </p:nvCxnSpPr>
            <p:spPr>
              <a:xfrm>
                <a:off x="8173013" y="6578875"/>
                <a:ext cx="1298699"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F71F8DB-4319-499C-8FBD-861152A60CA2}"/>
                  </a:ext>
                </a:extLst>
              </p:cNvPr>
              <p:cNvCxnSpPr>
                <a:cxnSpLocks/>
              </p:cNvCxnSpPr>
              <p:nvPr/>
            </p:nvCxnSpPr>
            <p:spPr>
              <a:xfrm>
                <a:off x="8822362" y="6412200"/>
                <a:ext cx="0" cy="16667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cxnSp>
        <p:nvCxnSpPr>
          <p:cNvPr id="155" name="Straight Connector 154">
            <a:extLst>
              <a:ext uri="{FF2B5EF4-FFF2-40B4-BE49-F238E27FC236}">
                <a16:creationId xmlns:a16="http://schemas.microsoft.com/office/drawing/2014/main" id="{34BEBA91-4F4D-46D0-AFF1-3549EEFA6FF8}"/>
              </a:ext>
            </a:extLst>
          </p:cNvPr>
          <p:cNvCxnSpPr>
            <a:cxnSpLocks/>
          </p:cNvCxnSpPr>
          <p:nvPr/>
        </p:nvCxnSpPr>
        <p:spPr>
          <a:xfrm>
            <a:off x="15272192" y="5994400"/>
            <a:ext cx="0" cy="3594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0830690-3E04-4B98-ACF9-1D18AABEFA4A}"/>
              </a:ext>
            </a:extLst>
          </p:cNvPr>
          <p:cNvCxnSpPr>
            <a:cxnSpLocks/>
          </p:cNvCxnSpPr>
          <p:nvPr/>
        </p:nvCxnSpPr>
        <p:spPr>
          <a:xfrm>
            <a:off x="15272192" y="5680193"/>
            <a:ext cx="0" cy="3142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C55E71F1-E086-4C03-BACA-481A6098B651}"/>
              </a:ext>
            </a:extLst>
          </p:cNvPr>
          <p:cNvSpPr/>
          <p:nvPr/>
        </p:nvSpPr>
        <p:spPr>
          <a:xfrm>
            <a:off x="6121399" y="6227267"/>
            <a:ext cx="11107767" cy="2656943"/>
          </a:xfrm>
          <a:custGeom>
            <a:avLst/>
            <a:gdLst>
              <a:gd name="connsiteX0" fmla="*/ 0 w 11107767"/>
              <a:gd name="connsiteY0" fmla="*/ 0 h 2656943"/>
              <a:gd name="connsiteX1" fmla="*/ 251386 w 11107767"/>
              <a:gd name="connsiteY1" fmla="*/ 0 h 2656943"/>
              <a:gd name="connsiteX2" fmla="*/ 1058161 w 11107767"/>
              <a:gd name="connsiteY2" fmla="*/ 0 h 2656943"/>
              <a:gd name="connsiteX3" fmla="*/ 1642780 w 11107767"/>
              <a:gd name="connsiteY3" fmla="*/ 0 h 2656943"/>
              <a:gd name="connsiteX4" fmla="*/ 1894167 w 11107767"/>
              <a:gd name="connsiteY4" fmla="*/ 0 h 2656943"/>
              <a:gd name="connsiteX5" fmla="*/ 2256631 w 11107767"/>
              <a:gd name="connsiteY5" fmla="*/ 0 h 2656943"/>
              <a:gd name="connsiteX6" fmla="*/ 2619095 w 11107767"/>
              <a:gd name="connsiteY6" fmla="*/ 0 h 2656943"/>
              <a:gd name="connsiteX7" fmla="*/ 3092636 w 11107767"/>
              <a:gd name="connsiteY7" fmla="*/ 0 h 2656943"/>
              <a:gd name="connsiteX8" fmla="*/ 3566178 w 11107767"/>
              <a:gd name="connsiteY8" fmla="*/ 0 h 2656943"/>
              <a:gd name="connsiteX9" fmla="*/ 4150797 w 11107767"/>
              <a:gd name="connsiteY9" fmla="*/ 0 h 2656943"/>
              <a:gd name="connsiteX10" fmla="*/ 4957572 w 11107767"/>
              <a:gd name="connsiteY10" fmla="*/ 0 h 2656943"/>
              <a:gd name="connsiteX11" fmla="*/ 5208958 w 11107767"/>
              <a:gd name="connsiteY11" fmla="*/ 0 h 2656943"/>
              <a:gd name="connsiteX12" fmla="*/ 6015733 w 11107767"/>
              <a:gd name="connsiteY12" fmla="*/ 0 h 2656943"/>
              <a:gd name="connsiteX13" fmla="*/ 6711430 w 11107767"/>
              <a:gd name="connsiteY13" fmla="*/ 0 h 2656943"/>
              <a:gd name="connsiteX14" fmla="*/ 7184971 w 11107767"/>
              <a:gd name="connsiteY14" fmla="*/ 0 h 2656943"/>
              <a:gd name="connsiteX15" fmla="*/ 7436358 w 11107767"/>
              <a:gd name="connsiteY15" fmla="*/ 0 h 2656943"/>
              <a:gd name="connsiteX16" fmla="*/ 7909899 w 11107767"/>
              <a:gd name="connsiteY16" fmla="*/ 0 h 2656943"/>
              <a:gd name="connsiteX17" fmla="*/ 8494519 w 11107767"/>
              <a:gd name="connsiteY17" fmla="*/ 0 h 2656943"/>
              <a:gd name="connsiteX18" fmla="*/ 9190216 w 11107767"/>
              <a:gd name="connsiteY18" fmla="*/ 0 h 2656943"/>
              <a:gd name="connsiteX19" fmla="*/ 9552680 w 11107767"/>
              <a:gd name="connsiteY19" fmla="*/ 0 h 2656943"/>
              <a:gd name="connsiteX20" fmla="*/ 10026221 w 11107767"/>
              <a:gd name="connsiteY20" fmla="*/ 0 h 2656943"/>
              <a:gd name="connsiteX21" fmla="*/ 10610841 w 11107767"/>
              <a:gd name="connsiteY21" fmla="*/ 0 h 2656943"/>
              <a:gd name="connsiteX22" fmla="*/ 11107767 w 11107767"/>
              <a:gd name="connsiteY22" fmla="*/ 0 h 2656943"/>
              <a:gd name="connsiteX23" fmla="*/ 11107767 w 11107767"/>
              <a:gd name="connsiteY23" fmla="*/ 504819 h 2656943"/>
              <a:gd name="connsiteX24" fmla="*/ 11107767 w 11107767"/>
              <a:gd name="connsiteY24" fmla="*/ 1009638 h 2656943"/>
              <a:gd name="connsiteX25" fmla="*/ 11107767 w 11107767"/>
              <a:gd name="connsiteY25" fmla="*/ 1461319 h 2656943"/>
              <a:gd name="connsiteX26" fmla="*/ 11107767 w 11107767"/>
              <a:gd name="connsiteY26" fmla="*/ 2019277 h 2656943"/>
              <a:gd name="connsiteX27" fmla="*/ 11107767 w 11107767"/>
              <a:gd name="connsiteY27" fmla="*/ 2656943 h 2656943"/>
              <a:gd name="connsiteX28" fmla="*/ 10300992 w 11107767"/>
              <a:gd name="connsiteY28" fmla="*/ 2656943 h 2656943"/>
              <a:gd name="connsiteX29" fmla="*/ 9494218 w 11107767"/>
              <a:gd name="connsiteY29" fmla="*/ 2656943 h 2656943"/>
              <a:gd name="connsiteX30" fmla="*/ 9242831 w 11107767"/>
              <a:gd name="connsiteY30" fmla="*/ 2656943 h 2656943"/>
              <a:gd name="connsiteX31" fmla="*/ 8436057 w 11107767"/>
              <a:gd name="connsiteY31" fmla="*/ 2656943 h 2656943"/>
              <a:gd name="connsiteX32" fmla="*/ 7740360 w 11107767"/>
              <a:gd name="connsiteY32" fmla="*/ 2656943 h 2656943"/>
              <a:gd name="connsiteX33" fmla="*/ 6933585 w 11107767"/>
              <a:gd name="connsiteY33" fmla="*/ 2656943 h 2656943"/>
              <a:gd name="connsiteX34" fmla="*/ 6571121 w 11107767"/>
              <a:gd name="connsiteY34" fmla="*/ 2656943 h 2656943"/>
              <a:gd name="connsiteX35" fmla="*/ 6208657 w 11107767"/>
              <a:gd name="connsiteY35" fmla="*/ 2656943 h 2656943"/>
              <a:gd name="connsiteX36" fmla="*/ 5846193 w 11107767"/>
              <a:gd name="connsiteY36" fmla="*/ 2656943 h 2656943"/>
              <a:gd name="connsiteX37" fmla="*/ 5039419 w 11107767"/>
              <a:gd name="connsiteY37" fmla="*/ 2656943 h 2656943"/>
              <a:gd name="connsiteX38" fmla="*/ 4232644 w 11107767"/>
              <a:gd name="connsiteY38" fmla="*/ 2656943 h 2656943"/>
              <a:gd name="connsiteX39" fmla="*/ 3870180 w 11107767"/>
              <a:gd name="connsiteY39" fmla="*/ 2656943 h 2656943"/>
              <a:gd name="connsiteX40" fmla="*/ 3618794 w 11107767"/>
              <a:gd name="connsiteY40" fmla="*/ 2656943 h 2656943"/>
              <a:gd name="connsiteX41" fmla="*/ 2812019 w 11107767"/>
              <a:gd name="connsiteY41" fmla="*/ 2656943 h 2656943"/>
              <a:gd name="connsiteX42" fmla="*/ 2116322 w 11107767"/>
              <a:gd name="connsiteY42" fmla="*/ 2656943 h 2656943"/>
              <a:gd name="connsiteX43" fmla="*/ 1309547 w 11107767"/>
              <a:gd name="connsiteY43" fmla="*/ 2656943 h 2656943"/>
              <a:gd name="connsiteX44" fmla="*/ 502773 w 11107767"/>
              <a:gd name="connsiteY44" fmla="*/ 2656943 h 2656943"/>
              <a:gd name="connsiteX45" fmla="*/ 0 w 11107767"/>
              <a:gd name="connsiteY45" fmla="*/ 2656943 h 2656943"/>
              <a:gd name="connsiteX46" fmla="*/ 0 w 11107767"/>
              <a:gd name="connsiteY46" fmla="*/ 2205263 h 2656943"/>
              <a:gd name="connsiteX47" fmla="*/ 0 w 11107767"/>
              <a:gd name="connsiteY47" fmla="*/ 1700444 h 2656943"/>
              <a:gd name="connsiteX48" fmla="*/ 0 w 11107767"/>
              <a:gd name="connsiteY48" fmla="*/ 1142485 h 2656943"/>
              <a:gd name="connsiteX49" fmla="*/ 0 w 11107767"/>
              <a:gd name="connsiteY49" fmla="*/ 611097 h 2656943"/>
              <a:gd name="connsiteX50" fmla="*/ 0 w 11107767"/>
              <a:gd name="connsiteY50" fmla="*/ 0 h 265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07767" h="2656943" extrusionOk="0">
                <a:moveTo>
                  <a:pt x="0" y="0"/>
                </a:moveTo>
                <a:cubicBezTo>
                  <a:pt x="88411" y="-13473"/>
                  <a:pt x="136381" y="1867"/>
                  <a:pt x="251386" y="0"/>
                </a:cubicBezTo>
                <a:cubicBezTo>
                  <a:pt x="366391" y="-1867"/>
                  <a:pt x="796153" y="90146"/>
                  <a:pt x="1058161" y="0"/>
                </a:cubicBezTo>
                <a:cubicBezTo>
                  <a:pt x="1320169" y="-90146"/>
                  <a:pt x="1513381" y="64793"/>
                  <a:pt x="1642780" y="0"/>
                </a:cubicBezTo>
                <a:cubicBezTo>
                  <a:pt x="1772179" y="-64793"/>
                  <a:pt x="1835911" y="4825"/>
                  <a:pt x="1894167" y="0"/>
                </a:cubicBezTo>
                <a:cubicBezTo>
                  <a:pt x="1952423" y="-4825"/>
                  <a:pt x="2136662" y="11347"/>
                  <a:pt x="2256631" y="0"/>
                </a:cubicBezTo>
                <a:cubicBezTo>
                  <a:pt x="2376600" y="-11347"/>
                  <a:pt x="2439950" y="24686"/>
                  <a:pt x="2619095" y="0"/>
                </a:cubicBezTo>
                <a:cubicBezTo>
                  <a:pt x="2798240" y="-24686"/>
                  <a:pt x="2922055" y="28906"/>
                  <a:pt x="3092636" y="0"/>
                </a:cubicBezTo>
                <a:cubicBezTo>
                  <a:pt x="3263217" y="-28906"/>
                  <a:pt x="3411062" y="32423"/>
                  <a:pt x="3566178" y="0"/>
                </a:cubicBezTo>
                <a:cubicBezTo>
                  <a:pt x="3721294" y="-32423"/>
                  <a:pt x="3866178" y="9997"/>
                  <a:pt x="4150797" y="0"/>
                </a:cubicBezTo>
                <a:cubicBezTo>
                  <a:pt x="4435416" y="-9997"/>
                  <a:pt x="4555480" y="31517"/>
                  <a:pt x="4957572" y="0"/>
                </a:cubicBezTo>
                <a:cubicBezTo>
                  <a:pt x="5359664" y="-31517"/>
                  <a:pt x="5099503" y="5274"/>
                  <a:pt x="5208958" y="0"/>
                </a:cubicBezTo>
                <a:cubicBezTo>
                  <a:pt x="5318413" y="-5274"/>
                  <a:pt x="5722428" y="10221"/>
                  <a:pt x="6015733" y="0"/>
                </a:cubicBezTo>
                <a:cubicBezTo>
                  <a:pt x="6309039" y="-10221"/>
                  <a:pt x="6508524" y="48739"/>
                  <a:pt x="6711430" y="0"/>
                </a:cubicBezTo>
                <a:cubicBezTo>
                  <a:pt x="6914336" y="-48739"/>
                  <a:pt x="7063012" y="35179"/>
                  <a:pt x="7184971" y="0"/>
                </a:cubicBezTo>
                <a:cubicBezTo>
                  <a:pt x="7306930" y="-35179"/>
                  <a:pt x="7334415" y="21365"/>
                  <a:pt x="7436358" y="0"/>
                </a:cubicBezTo>
                <a:cubicBezTo>
                  <a:pt x="7538301" y="-21365"/>
                  <a:pt x="7761462" y="8765"/>
                  <a:pt x="7909899" y="0"/>
                </a:cubicBezTo>
                <a:cubicBezTo>
                  <a:pt x="8058336" y="-8765"/>
                  <a:pt x="8360781" y="56691"/>
                  <a:pt x="8494519" y="0"/>
                </a:cubicBezTo>
                <a:cubicBezTo>
                  <a:pt x="8628257" y="-56691"/>
                  <a:pt x="9025780" y="83126"/>
                  <a:pt x="9190216" y="0"/>
                </a:cubicBezTo>
                <a:cubicBezTo>
                  <a:pt x="9354652" y="-83126"/>
                  <a:pt x="9445755" y="9215"/>
                  <a:pt x="9552680" y="0"/>
                </a:cubicBezTo>
                <a:cubicBezTo>
                  <a:pt x="9659605" y="-9215"/>
                  <a:pt x="9917121" y="55652"/>
                  <a:pt x="10026221" y="0"/>
                </a:cubicBezTo>
                <a:cubicBezTo>
                  <a:pt x="10135321" y="-55652"/>
                  <a:pt x="10407501" y="48172"/>
                  <a:pt x="10610841" y="0"/>
                </a:cubicBezTo>
                <a:cubicBezTo>
                  <a:pt x="10814181" y="-48172"/>
                  <a:pt x="10941968" y="25790"/>
                  <a:pt x="11107767" y="0"/>
                </a:cubicBezTo>
                <a:cubicBezTo>
                  <a:pt x="11153590" y="117675"/>
                  <a:pt x="11099777" y="264355"/>
                  <a:pt x="11107767" y="504819"/>
                </a:cubicBezTo>
                <a:cubicBezTo>
                  <a:pt x="11115757" y="745283"/>
                  <a:pt x="11076892" y="843717"/>
                  <a:pt x="11107767" y="1009638"/>
                </a:cubicBezTo>
                <a:cubicBezTo>
                  <a:pt x="11138642" y="1175559"/>
                  <a:pt x="11065008" y="1352045"/>
                  <a:pt x="11107767" y="1461319"/>
                </a:cubicBezTo>
                <a:cubicBezTo>
                  <a:pt x="11150526" y="1570593"/>
                  <a:pt x="11078832" y="1886588"/>
                  <a:pt x="11107767" y="2019277"/>
                </a:cubicBezTo>
                <a:cubicBezTo>
                  <a:pt x="11136702" y="2151966"/>
                  <a:pt x="11066663" y="2520743"/>
                  <a:pt x="11107767" y="2656943"/>
                </a:cubicBezTo>
                <a:cubicBezTo>
                  <a:pt x="10803710" y="2679023"/>
                  <a:pt x="10632229" y="2596666"/>
                  <a:pt x="10300992" y="2656943"/>
                </a:cubicBezTo>
                <a:cubicBezTo>
                  <a:pt x="9969756" y="2717220"/>
                  <a:pt x="9775939" y="2648029"/>
                  <a:pt x="9494218" y="2656943"/>
                </a:cubicBezTo>
                <a:cubicBezTo>
                  <a:pt x="9212497" y="2665857"/>
                  <a:pt x="9322468" y="2652782"/>
                  <a:pt x="9242831" y="2656943"/>
                </a:cubicBezTo>
                <a:cubicBezTo>
                  <a:pt x="9163194" y="2661104"/>
                  <a:pt x="8829749" y="2631665"/>
                  <a:pt x="8436057" y="2656943"/>
                </a:cubicBezTo>
                <a:cubicBezTo>
                  <a:pt x="8042365" y="2682221"/>
                  <a:pt x="7995158" y="2632480"/>
                  <a:pt x="7740360" y="2656943"/>
                </a:cubicBezTo>
                <a:cubicBezTo>
                  <a:pt x="7485562" y="2681406"/>
                  <a:pt x="7307663" y="2640158"/>
                  <a:pt x="6933585" y="2656943"/>
                </a:cubicBezTo>
                <a:cubicBezTo>
                  <a:pt x="6559507" y="2673728"/>
                  <a:pt x="6744360" y="2632704"/>
                  <a:pt x="6571121" y="2656943"/>
                </a:cubicBezTo>
                <a:cubicBezTo>
                  <a:pt x="6397882" y="2681182"/>
                  <a:pt x="6291490" y="2634834"/>
                  <a:pt x="6208657" y="2656943"/>
                </a:cubicBezTo>
                <a:cubicBezTo>
                  <a:pt x="6125824" y="2679052"/>
                  <a:pt x="5925471" y="2614034"/>
                  <a:pt x="5846193" y="2656943"/>
                </a:cubicBezTo>
                <a:cubicBezTo>
                  <a:pt x="5766915" y="2699852"/>
                  <a:pt x="5351256" y="2588405"/>
                  <a:pt x="5039419" y="2656943"/>
                </a:cubicBezTo>
                <a:cubicBezTo>
                  <a:pt x="4727582" y="2725481"/>
                  <a:pt x="4559222" y="2654223"/>
                  <a:pt x="4232644" y="2656943"/>
                </a:cubicBezTo>
                <a:cubicBezTo>
                  <a:pt x="3906067" y="2659663"/>
                  <a:pt x="3995672" y="2633439"/>
                  <a:pt x="3870180" y="2656943"/>
                </a:cubicBezTo>
                <a:cubicBezTo>
                  <a:pt x="3744688" y="2680447"/>
                  <a:pt x="3687866" y="2650462"/>
                  <a:pt x="3618794" y="2656943"/>
                </a:cubicBezTo>
                <a:cubicBezTo>
                  <a:pt x="3549722" y="2663424"/>
                  <a:pt x="3136153" y="2650270"/>
                  <a:pt x="2812019" y="2656943"/>
                </a:cubicBezTo>
                <a:cubicBezTo>
                  <a:pt x="2487886" y="2663616"/>
                  <a:pt x="2366420" y="2618261"/>
                  <a:pt x="2116322" y="2656943"/>
                </a:cubicBezTo>
                <a:cubicBezTo>
                  <a:pt x="1866224" y="2695625"/>
                  <a:pt x="1699353" y="2647855"/>
                  <a:pt x="1309547" y="2656943"/>
                </a:cubicBezTo>
                <a:cubicBezTo>
                  <a:pt x="919742" y="2666031"/>
                  <a:pt x="903246" y="2607582"/>
                  <a:pt x="502773" y="2656943"/>
                </a:cubicBezTo>
                <a:cubicBezTo>
                  <a:pt x="102300" y="2706304"/>
                  <a:pt x="188885" y="2604496"/>
                  <a:pt x="0" y="2656943"/>
                </a:cubicBezTo>
                <a:cubicBezTo>
                  <a:pt x="-18105" y="2501284"/>
                  <a:pt x="44506" y="2429736"/>
                  <a:pt x="0" y="2205263"/>
                </a:cubicBezTo>
                <a:cubicBezTo>
                  <a:pt x="-44506" y="1980790"/>
                  <a:pt x="4978" y="1843885"/>
                  <a:pt x="0" y="1700444"/>
                </a:cubicBezTo>
                <a:cubicBezTo>
                  <a:pt x="-4978" y="1557003"/>
                  <a:pt x="40095" y="1309078"/>
                  <a:pt x="0" y="1142485"/>
                </a:cubicBezTo>
                <a:cubicBezTo>
                  <a:pt x="-40095" y="975892"/>
                  <a:pt x="30380" y="802129"/>
                  <a:pt x="0" y="611097"/>
                </a:cubicBezTo>
                <a:cubicBezTo>
                  <a:pt x="-30380" y="420065"/>
                  <a:pt x="67761" y="248578"/>
                  <a:pt x="0" y="0"/>
                </a:cubicBezTo>
                <a:close/>
              </a:path>
            </a:pathLst>
          </a:custGeom>
          <a:noFill/>
          <a:ln w="38100">
            <a:solidFill>
              <a:srgbClr val="7030A0"/>
            </a:solidFill>
            <a:prstDash val="dash"/>
            <a:extLst>
              <a:ext uri="{C807C97D-BFC1-408E-A445-0C87EB9F89A2}">
                <ask:lineSketchStyleProps xmlns:ask="http://schemas.microsoft.com/office/drawing/2018/sketchyshapes" sd="275924887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53A930D6-3E50-49C1-B212-5BC0A3D1C2CF}"/>
              </a:ext>
            </a:extLst>
          </p:cNvPr>
          <p:cNvSpPr txBox="1"/>
          <p:nvPr/>
        </p:nvSpPr>
        <p:spPr>
          <a:xfrm>
            <a:off x="10031052" y="8824500"/>
            <a:ext cx="2785020" cy="707886"/>
          </a:xfrm>
          <a:prstGeom prst="rect">
            <a:avLst/>
          </a:prstGeom>
          <a:noFill/>
        </p:spPr>
        <p:txBody>
          <a:bodyPr wrap="square" rtlCol="0">
            <a:spAutoFit/>
          </a:bodyPr>
          <a:lstStyle/>
          <a:p>
            <a:r>
              <a:rPr lang="en-CA" sz="4000" b="1" dirty="0">
                <a:solidFill>
                  <a:srgbClr val="7030A0"/>
                </a:solidFill>
                <a:latin typeface="Times New Roman" panose="02020603050405020304" pitchFamily="18" charset="0"/>
                <a:cs typeface="Times New Roman" panose="02020603050405020304" pitchFamily="18" charset="0"/>
              </a:rPr>
              <a:t>Microgrid</a:t>
            </a:r>
            <a:endParaRPr lang="en-CA" sz="2400" b="1" dirty="0">
              <a:solidFill>
                <a:srgbClr val="7030A0"/>
              </a:solidFill>
              <a:latin typeface="Times New Roman" panose="02020603050405020304" pitchFamily="18" charset="0"/>
              <a:cs typeface="Times New Roman" panose="02020603050405020304" pitchFamily="18" charset="0"/>
            </a:endParaRPr>
          </a:p>
        </p:txBody>
      </p:sp>
      <p:sp>
        <p:nvSpPr>
          <p:cNvPr id="154" name="TextBox 153">
            <a:extLst>
              <a:ext uri="{FF2B5EF4-FFF2-40B4-BE49-F238E27FC236}">
                <a16:creationId xmlns:a16="http://schemas.microsoft.com/office/drawing/2014/main" id="{205DC421-E74A-4C3D-B3C9-881778D88B4E}"/>
              </a:ext>
            </a:extLst>
          </p:cNvPr>
          <p:cNvSpPr txBox="1"/>
          <p:nvPr/>
        </p:nvSpPr>
        <p:spPr>
          <a:xfrm>
            <a:off x="344918" y="865779"/>
            <a:ext cx="13208164" cy="4001095"/>
          </a:xfrm>
          <a:prstGeom prst="rect">
            <a:avLst/>
          </a:prstGeom>
          <a:noFill/>
        </p:spPr>
        <p:txBody>
          <a:bodyPr wrap="square" rtlCol="0">
            <a:spAutoFit/>
          </a:bodyPr>
          <a:lstStyle/>
          <a:p>
            <a:r>
              <a:rPr lang="en-CA" sz="3200" b="1" dirty="0">
                <a:latin typeface="Times New Roman" panose="02020603050405020304" pitchFamily="18" charset="0"/>
                <a:cs typeface="Times New Roman" panose="02020603050405020304" pitchFamily="18" charset="0"/>
              </a:rPr>
              <a:t>Legacy distribution power system is changing:</a:t>
            </a:r>
          </a:p>
          <a:p>
            <a:r>
              <a:rPr lang="en-CA" sz="3200" b="1" dirty="0">
                <a:latin typeface="Times New Roman" panose="02020603050405020304" pitchFamily="18" charset="0"/>
                <a:cs typeface="Times New Roman" panose="02020603050405020304" pitchFamily="18" charset="0"/>
              </a:rPr>
              <a:t>* Renewables (intermittent generations)</a:t>
            </a:r>
          </a:p>
          <a:p>
            <a:r>
              <a:rPr lang="en-CA" sz="3200" b="1" dirty="0">
                <a:latin typeface="Times New Roman" panose="02020603050405020304" pitchFamily="18" charset="0"/>
                <a:cs typeface="Times New Roman" panose="02020603050405020304" pitchFamily="18" charset="0"/>
              </a:rPr>
              <a:t>* EV stations (intermittent loads)</a:t>
            </a:r>
          </a:p>
          <a:p>
            <a:r>
              <a:rPr lang="en-CA" sz="3200" b="1" dirty="0">
                <a:latin typeface="Times New Roman" panose="02020603050405020304" pitchFamily="18" charset="0"/>
                <a:cs typeface="Times New Roman" panose="02020603050405020304" pitchFamily="18" charset="0"/>
              </a:rPr>
              <a:t>No coordination            anti-islanding policies!</a:t>
            </a:r>
          </a:p>
          <a:p>
            <a:endParaRPr lang="en-CA" sz="3000" b="1" dirty="0">
              <a:latin typeface="Times New Roman" panose="02020603050405020304" pitchFamily="18" charset="0"/>
              <a:cs typeface="Times New Roman" panose="02020603050405020304" pitchFamily="18" charset="0"/>
            </a:endParaRPr>
          </a:p>
          <a:p>
            <a:r>
              <a:rPr lang="en-CA" sz="3200" b="1" dirty="0">
                <a:solidFill>
                  <a:srgbClr val="7030A0"/>
                </a:solidFill>
                <a:latin typeface="Times New Roman" panose="02020603050405020304" pitchFamily="18" charset="0"/>
                <a:cs typeface="Times New Roman" panose="02020603050405020304" pitchFamily="18" charset="0"/>
              </a:rPr>
              <a:t>Microgrid:</a:t>
            </a:r>
          </a:p>
          <a:p>
            <a:r>
              <a:rPr lang="en-CA" sz="3200" b="1" dirty="0">
                <a:latin typeface="Times New Roman" panose="02020603050405020304" pitchFamily="18" charset="0"/>
                <a:cs typeface="Times New Roman" panose="02020603050405020304" pitchFamily="18" charset="0"/>
              </a:rPr>
              <a:t>Autonomy of operation from the utility</a:t>
            </a:r>
          </a:p>
          <a:p>
            <a:r>
              <a:rPr lang="en-CA" sz="3200" b="1" dirty="0">
                <a:latin typeface="Times New Roman" panose="02020603050405020304" pitchFamily="18" charset="0"/>
                <a:cs typeface="Times New Roman" panose="02020603050405020304" pitchFamily="18" charset="0"/>
              </a:rPr>
              <a:t>Key component: </a:t>
            </a:r>
            <a:r>
              <a:rPr lang="en-CA" sz="3200" b="1" dirty="0">
                <a:solidFill>
                  <a:srgbClr val="00B050"/>
                </a:solidFill>
                <a:latin typeface="Times New Roman" panose="02020603050405020304" pitchFamily="18" charset="0"/>
                <a:cs typeface="Times New Roman" panose="02020603050405020304" pitchFamily="18" charset="0"/>
              </a:rPr>
              <a:t>storage system  (fast, bi-directional, dispatchable)</a:t>
            </a:r>
          </a:p>
        </p:txBody>
      </p:sp>
      <p:cxnSp>
        <p:nvCxnSpPr>
          <p:cNvPr id="161" name="Straight Connector 160">
            <a:extLst>
              <a:ext uri="{FF2B5EF4-FFF2-40B4-BE49-F238E27FC236}">
                <a16:creationId xmlns:a16="http://schemas.microsoft.com/office/drawing/2014/main" id="{1883D05C-1C85-44C2-AC1E-0387D54D3F21}"/>
              </a:ext>
            </a:extLst>
          </p:cNvPr>
          <p:cNvCxnSpPr>
            <a:cxnSpLocks/>
          </p:cNvCxnSpPr>
          <p:nvPr/>
        </p:nvCxnSpPr>
        <p:spPr>
          <a:xfrm>
            <a:off x="3368413" y="2669179"/>
            <a:ext cx="1028700" cy="0"/>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4733D1F4-B54B-4EF5-8979-E0F7CFCE502A}"/>
              </a:ext>
            </a:extLst>
          </p:cNvPr>
          <p:cNvGrpSpPr/>
          <p:nvPr/>
        </p:nvGrpSpPr>
        <p:grpSpPr>
          <a:xfrm>
            <a:off x="177799" y="8925065"/>
            <a:ext cx="711200" cy="683645"/>
            <a:chOff x="1841500" y="6353882"/>
            <a:chExt cx="711200" cy="683645"/>
          </a:xfrm>
        </p:grpSpPr>
        <p:sp>
          <p:nvSpPr>
            <p:cNvPr id="214" name="Oval 213">
              <a:extLst>
                <a:ext uri="{FF2B5EF4-FFF2-40B4-BE49-F238E27FC236}">
                  <a16:creationId xmlns:a16="http://schemas.microsoft.com/office/drawing/2014/main" id="{F47774E3-65A2-4727-929F-3F3F65AA49B4}"/>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5" name="TextBox 214">
              <a:extLst>
                <a:ext uri="{FF2B5EF4-FFF2-40B4-BE49-F238E27FC236}">
                  <a16:creationId xmlns:a16="http://schemas.microsoft.com/office/drawing/2014/main" id="{8E7554D4-38BA-40C8-9F90-F38EAE80F6CA}"/>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2</a:t>
              </a:r>
              <a:endParaRPr lang="en-CA" sz="3600" b="1" dirty="0">
                <a:latin typeface="Times New Roman" panose="02020603050405020304" pitchFamily="18" charset="0"/>
                <a:cs typeface="Times New Roman" panose="02020603050405020304" pitchFamily="18" charset="0"/>
              </a:endParaRPr>
            </a:p>
          </p:txBody>
        </p:sp>
      </p:grpSp>
      <p:grpSp>
        <p:nvGrpSpPr>
          <p:cNvPr id="181" name="Group 180">
            <a:extLst>
              <a:ext uri="{FF2B5EF4-FFF2-40B4-BE49-F238E27FC236}">
                <a16:creationId xmlns:a16="http://schemas.microsoft.com/office/drawing/2014/main" id="{5CADD485-2A47-48A8-A694-652CE5986D09}"/>
              </a:ext>
            </a:extLst>
          </p:cNvPr>
          <p:cNvGrpSpPr/>
          <p:nvPr/>
        </p:nvGrpSpPr>
        <p:grpSpPr>
          <a:xfrm>
            <a:off x="6220797" y="6376262"/>
            <a:ext cx="2151376" cy="1869439"/>
            <a:chOff x="6223516" y="6376262"/>
            <a:chExt cx="2151376" cy="1869439"/>
          </a:xfrm>
        </p:grpSpPr>
        <p:cxnSp>
          <p:nvCxnSpPr>
            <p:cNvPr id="117" name="Straight Connector 116">
              <a:extLst>
                <a:ext uri="{FF2B5EF4-FFF2-40B4-BE49-F238E27FC236}">
                  <a16:creationId xmlns:a16="http://schemas.microsoft.com/office/drawing/2014/main" id="{7F0FE3D5-C6CC-462E-80FA-0DCA00344D3D}"/>
                </a:ext>
              </a:extLst>
            </p:cNvPr>
            <p:cNvCxnSpPr>
              <a:cxnSpLocks/>
            </p:cNvCxnSpPr>
            <p:nvPr/>
          </p:nvCxnSpPr>
          <p:spPr>
            <a:xfrm flipH="1">
              <a:off x="7253815" y="6376262"/>
              <a:ext cx="889" cy="66126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64CA7540-8954-4532-860A-B919C08E743B}"/>
                </a:ext>
              </a:extLst>
            </p:cNvPr>
            <p:cNvSpPr txBox="1"/>
            <p:nvPr/>
          </p:nvSpPr>
          <p:spPr>
            <a:xfrm>
              <a:off x="6223516" y="7784036"/>
              <a:ext cx="2151376" cy="461665"/>
            </a:xfrm>
            <a:prstGeom prst="rect">
              <a:avLst/>
            </a:prstGeom>
            <a:noFill/>
          </p:spPr>
          <p:txBody>
            <a:bodyPr wrap="square" rtlCol="0">
              <a:spAutoFit/>
            </a:bodyPr>
            <a:lstStyle/>
            <a:p>
              <a:r>
                <a:rPr lang="en-CA" sz="2400" b="1" dirty="0">
                  <a:solidFill>
                    <a:srgbClr val="00B050"/>
                  </a:solidFill>
                  <a:latin typeface="Times New Roman" panose="02020603050405020304" pitchFamily="18" charset="0"/>
                  <a:cs typeface="Times New Roman" panose="02020603050405020304" pitchFamily="18" charset="0"/>
                </a:rPr>
                <a:t>Storage system</a:t>
              </a:r>
            </a:p>
          </p:txBody>
        </p:sp>
        <p:pic>
          <p:nvPicPr>
            <p:cNvPr id="171" name="Picture 170">
              <a:extLst>
                <a:ext uri="{FF2B5EF4-FFF2-40B4-BE49-F238E27FC236}">
                  <a16:creationId xmlns:a16="http://schemas.microsoft.com/office/drawing/2014/main" id="{600B0CAD-3434-40FD-9403-DB6E328F298B}"/>
                </a:ext>
              </a:extLst>
            </p:cNvPr>
            <p:cNvPicPr>
              <a:picLocks noChangeAspect="1"/>
            </p:cNvPicPr>
            <p:nvPr/>
          </p:nvPicPr>
          <p:blipFill>
            <a:blip r:embed="rId16"/>
            <a:stretch>
              <a:fillRect/>
            </a:stretch>
          </p:blipFill>
          <p:spPr>
            <a:xfrm>
              <a:off x="6569002" y="6986919"/>
              <a:ext cx="1533525" cy="847725"/>
            </a:xfrm>
            <a:prstGeom prst="rect">
              <a:avLst/>
            </a:prstGeom>
          </p:spPr>
        </p:pic>
      </p:grpSp>
      <p:pic>
        <p:nvPicPr>
          <p:cNvPr id="172" name="Picture 171">
            <a:extLst>
              <a:ext uri="{FF2B5EF4-FFF2-40B4-BE49-F238E27FC236}">
                <a16:creationId xmlns:a16="http://schemas.microsoft.com/office/drawing/2014/main" id="{78729FE7-7370-43E6-A55D-AB82DBEC9920}"/>
              </a:ext>
            </a:extLst>
          </p:cNvPr>
          <p:cNvPicPr>
            <a:picLocks noChangeAspect="1"/>
          </p:cNvPicPr>
          <p:nvPr/>
        </p:nvPicPr>
        <p:blipFill>
          <a:blip r:embed="rId17"/>
          <a:stretch>
            <a:fillRect/>
          </a:stretch>
        </p:blipFill>
        <p:spPr>
          <a:xfrm>
            <a:off x="15691754" y="4830992"/>
            <a:ext cx="619125" cy="619125"/>
          </a:xfrm>
          <a:prstGeom prst="rect">
            <a:avLst/>
          </a:prstGeom>
        </p:spPr>
      </p:pic>
      <p:grpSp>
        <p:nvGrpSpPr>
          <p:cNvPr id="8" name="Group 7">
            <a:extLst>
              <a:ext uri="{FF2B5EF4-FFF2-40B4-BE49-F238E27FC236}">
                <a16:creationId xmlns:a16="http://schemas.microsoft.com/office/drawing/2014/main" id="{D89BEB65-C791-4C73-B84D-81741C709C78}"/>
              </a:ext>
            </a:extLst>
          </p:cNvPr>
          <p:cNvGrpSpPr/>
          <p:nvPr/>
        </p:nvGrpSpPr>
        <p:grpSpPr>
          <a:xfrm>
            <a:off x="13276728" y="5307648"/>
            <a:ext cx="1682035" cy="806549"/>
            <a:chOff x="13276728" y="5307648"/>
            <a:chExt cx="1682035" cy="806549"/>
          </a:xfrm>
        </p:grpSpPr>
        <p:cxnSp>
          <p:nvCxnSpPr>
            <p:cNvPr id="5" name="Straight Arrow Connector 4">
              <a:extLst>
                <a:ext uri="{FF2B5EF4-FFF2-40B4-BE49-F238E27FC236}">
                  <a16:creationId xmlns:a16="http://schemas.microsoft.com/office/drawing/2014/main" id="{726D2774-13CE-4412-ABFF-C03F6E3E0694}"/>
                </a:ext>
              </a:extLst>
            </p:cNvPr>
            <p:cNvCxnSpPr/>
            <p:nvPr/>
          </p:nvCxnSpPr>
          <p:spPr>
            <a:xfrm flipV="1">
              <a:off x="14657696" y="5307648"/>
              <a:ext cx="0" cy="80654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A7318A8-FC45-47D5-B7DD-AD22BF89B85F}"/>
                </a:ext>
              </a:extLst>
            </p:cNvPr>
            <p:cNvSpPr txBox="1"/>
            <p:nvPr/>
          </p:nvSpPr>
          <p:spPr>
            <a:xfrm>
              <a:off x="13276728" y="5387756"/>
              <a:ext cx="1682035" cy="646331"/>
            </a:xfrm>
            <a:prstGeom prst="rect">
              <a:avLst/>
            </a:prstGeom>
            <a:noFill/>
          </p:spPr>
          <p:txBody>
            <a:bodyPr wrap="square" rtlCol="0">
              <a:spAutoFit/>
            </a:bodyPr>
            <a:lstStyle/>
            <a:p>
              <a:r>
                <a:rPr lang="en-CA" sz="3600" b="1" dirty="0">
                  <a:solidFill>
                    <a:srgbClr val="FF0000"/>
                  </a:solidFill>
                  <a:latin typeface="Times New Roman" panose="02020603050405020304" pitchFamily="18" charset="0"/>
                  <a:cs typeface="Times New Roman" panose="02020603050405020304" pitchFamily="18" charset="0"/>
                </a:rPr>
                <a:t>E? P?</a:t>
              </a:r>
            </a:p>
          </p:txBody>
        </p:sp>
      </p:grpSp>
      <p:sp>
        <p:nvSpPr>
          <p:cNvPr id="47" name="TextBox 46">
            <a:extLst>
              <a:ext uri="{FF2B5EF4-FFF2-40B4-BE49-F238E27FC236}">
                <a16:creationId xmlns:a16="http://schemas.microsoft.com/office/drawing/2014/main" id="{DC5E043E-6E4E-4FCD-8965-72BD7892EF1B}"/>
              </a:ext>
            </a:extLst>
          </p:cNvPr>
          <p:cNvSpPr txBox="1"/>
          <p:nvPr/>
        </p:nvSpPr>
        <p:spPr>
          <a:xfrm>
            <a:off x="9202975" y="8785504"/>
            <a:ext cx="4608603" cy="707886"/>
          </a:xfrm>
          <a:prstGeom prst="rect">
            <a:avLst/>
          </a:prstGeom>
          <a:noFill/>
        </p:spPr>
        <p:txBody>
          <a:bodyPr wrap="square" rtlCol="0">
            <a:spAutoFit/>
          </a:bodyPr>
          <a:lstStyle/>
          <a:p>
            <a:r>
              <a:rPr lang="en-CA" sz="4000" b="1" dirty="0">
                <a:solidFill>
                  <a:srgbClr val="7030A0"/>
                </a:solidFill>
                <a:latin typeface="Times New Roman" panose="02020603050405020304" pitchFamily="18" charset="0"/>
                <a:cs typeface="Times New Roman" panose="02020603050405020304" pitchFamily="18" charset="0"/>
              </a:rPr>
              <a:t>Distribution system</a:t>
            </a:r>
            <a:endParaRPr lang="en-CA" sz="24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537515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1000" fill="hold"/>
                                        <p:tgtEl>
                                          <p:spTgt spid="131"/>
                                        </p:tgtEl>
                                        <p:attrNameLst>
                                          <p:attrName>ppt_x</p:attrName>
                                        </p:attrNameLst>
                                      </p:cBhvr>
                                      <p:tavLst>
                                        <p:tav tm="0">
                                          <p:val>
                                            <p:strVal val="#ppt_x"/>
                                          </p:val>
                                        </p:tav>
                                        <p:tav tm="100000">
                                          <p:val>
                                            <p:strVal val="#ppt_x"/>
                                          </p:val>
                                        </p:tav>
                                      </p:tavLst>
                                    </p:anim>
                                    <p:anim calcmode="lin" valueType="num">
                                      <p:cBhvr additive="base">
                                        <p:cTn id="8" dur="1000" fill="hold"/>
                                        <p:tgtEl>
                                          <p:spTgt spid="1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1000" fill="hold"/>
                                        <p:tgtEl>
                                          <p:spTgt spid="135"/>
                                        </p:tgtEl>
                                        <p:attrNameLst>
                                          <p:attrName>ppt_x</p:attrName>
                                        </p:attrNameLst>
                                      </p:cBhvr>
                                      <p:tavLst>
                                        <p:tav tm="0">
                                          <p:val>
                                            <p:strVal val="#ppt_x"/>
                                          </p:val>
                                        </p:tav>
                                        <p:tav tm="100000">
                                          <p:val>
                                            <p:strVal val="#ppt_x"/>
                                          </p:val>
                                        </p:tav>
                                      </p:tavLst>
                                    </p:anim>
                                    <p:anim calcmode="lin" valueType="num">
                                      <p:cBhvr additive="base">
                                        <p:cTn id="12" dur="10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par>
                                <p:cTn id="23" presetID="8" presetClass="emph" presetSubtype="0" fill="hold" nodeType="withEffect">
                                  <p:stCondLst>
                                    <p:cond delay="0"/>
                                  </p:stCondLst>
                                  <p:childTnLst>
                                    <p:animRot by="5400000">
                                      <p:cBhvr>
                                        <p:cTn id="24" dur="2000" fill="hold"/>
                                        <p:tgtEl>
                                          <p:spTgt spid="15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7"/>
                                        </p:tgtEl>
                                      </p:cBhvr>
                                    </p:animEffect>
                                    <p:set>
                                      <p:cBhvr>
                                        <p:cTn id="29" dur="1" fill="hold">
                                          <p:stCondLst>
                                            <p:cond delay="499"/>
                                          </p:stCondLst>
                                        </p:cTn>
                                        <p:tgtEl>
                                          <p:spTgt spid="47"/>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500"/>
                                        <p:tgtEl>
                                          <p:spTgt spid="109"/>
                                        </p:tgtEl>
                                      </p:cBhvr>
                                    </p:animEffect>
                                  </p:childTnLst>
                                </p:cTn>
                              </p:par>
                              <p:par>
                                <p:cTn id="33" presetID="10" presetClass="exit" presetSubtype="0" fill="hold"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2"/>
                                        </p:tgtEl>
                                      </p:cBhvr>
                                    </p:animEffect>
                                    <p:set>
                                      <p:cBhvr>
                                        <p:cTn id="38" dur="1" fill="hold">
                                          <p:stCondLst>
                                            <p:cond delay="499"/>
                                          </p:stCondLst>
                                        </p:cTn>
                                        <p:tgtEl>
                                          <p:spTgt spid="172"/>
                                        </p:tgtEl>
                                        <p:attrNameLst>
                                          <p:attrName>style.visibility</p:attrName>
                                        </p:attrNameLst>
                                      </p:cBhvr>
                                      <p:to>
                                        <p:strVal val="hidden"/>
                                      </p:to>
                                    </p:set>
                                  </p:childTnLst>
                                </p:cTn>
                              </p:par>
                              <p:par>
                                <p:cTn id="39" presetID="8" presetClass="emph" presetSubtype="0" fill="hold" nodeType="withEffect">
                                  <p:stCondLst>
                                    <p:cond delay="0"/>
                                  </p:stCondLst>
                                  <p:childTnLst>
                                    <p:animRot by="-5400000">
                                      <p:cBhvr>
                                        <p:cTn id="40" dur="2000" fill="hold"/>
                                        <p:tgtEl>
                                          <p:spTgt spid="15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1"/>
                                        </p:tgtEl>
                                        <p:attrNameLst>
                                          <p:attrName>style.visibility</p:attrName>
                                        </p:attrNameLst>
                                      </p:cBhvr>
                                      <p:to>
                                        <p:strVal val="visible"/>
                                      </p:to>
                                    </p:set>
                                    <p:animEffect transition="in" filter="fade">
                                      <p:cBhvr>
                                        <p:cTn id="45"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4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28EC11B3-3C5E-4046-873B-F49F1FC42BD1}"/>
              </a:ext>
            </a:extLst>
          </p:cNvPr>
          <p:cNvCxnSpPr>
            <a:cxnSpLocks/>
          </p:cNvCxnSpPr>
          <p:nvPr/>
        </p:nvCxnSpPr>
        <p:spPr>
          <a:xfrm>
            <a:off x="7010400" y="5489146"/>
            <a:ext cx="9258300" cy="1141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372ECA69-3337-4703-ACC2-BD66A31E3D7A}"/>
              </a:ext>
            </a:extLst>
          </p:cNvPr>
          <p:cNvGrpSpPr/>
          <p:nvPr/>
        </p:nvGrpSpPr>
        <p:grpSpPr>
          <a:xfrm>
            <a:off x="12816072" y="5475126"/>
            <a:ext cx="2260599" cy="2119538"/>
            <a:chOff x="5076659" y="3617862"/>
            <a:chExt cx="2260599" cy="2119538"/>
          </a:xfrm>
        </p:grpSpPr>
        <p:sp>
          <p:nvSpPr>
            <p:cNvPr id="14" name="TextBox 13">
              <a:extLst>
                <a:ext uri="{FF2B5EF4-FFF2-40B4-BE49-F238E27FC236}">
                  <a16:creationId xmlns:a16="http://schemas.microsoft.com/office/drawing/2014/main" id="{9D565727-373F-4BEB-8ECD-FFF93F46C0D6}"/>
                </a:ext>
              </a:extLst>
            </p:cNvPr>
            <p:cNvSpPr txBox="1"/>
            <p:nvPr/>
          </p:nvSpPr>
          <p:spPr>
            <a:xfrm>
              <a:off x="5076659" y="5275735"/>
              <a:ext cx="2260599" cy="461665"/>
            </a:xfrm>
            <a:prstGeom prst="rect">
              <a:avLst/>
            </a:prstGeom>
            <a:noFill/>
          </p:spPr>
          <p:txBody>
            <a:bodyPr wrap="square" rtlCol="0">
              <a:spAutoFit/>
            </a:bodyPr>
            <a:lstStyle/>
            <a:p>
              <a:r>
                <a:rPr lang="en-CA" sz="2400" b="1" dirty="0">
                  <a:latin typeface="Times New Roman" panose="02020603050405020304" pitchFamily="18" charset="0"/>
                  <a:cs typeface="Times New Roman" panose="02020603050405020304" pitchFamily="18" charset="0"/>
                </a:rPr>
                <a:t>Industrial loads</a:t>
              </a:r>
            </a:p>
          </p:txBody>
        </p:sp>
        <p:grpSp>
          <p:nvGrpSpPr>
            <p:cNvPr id="129" name="Group 128">
              <a:extLst>
                <a:ext uri="{FF2B5EF4-FFF2-40B4-BE49-F238E27FC236}">
                  <a16:creationId xmlns:a16="http://schemas.microsoft.com/office/drawing/2014/main" id="{D8166D58-4510-4097-8E79-CFF9B10AE410}"/>
                </a:ext>
              </a:extLst>
            </p:cNvPr>
            <p:cNvGrpSpPr/>
            <p:nvPr/>
          </p:nvGrpSpPr>
          <p:grpSpPr>
            <a:xfrm>
              <a:off x="5579017" y="3617862"/>
              <a:ext cx="1093337" cy="1642997"/>
              <a:chOff x="5669213" y="6360541"/>
              <a:chExt cx="1093337" cy="1642997"/>
            </a:xfrm>
          </p:grpSpPr>
          <p:pic>
            <p:nvPicPr>
              <p:cNvPr id="22" name="Picture 2" descr="Image result for power plant icon">
                <a:extLst>
                  <a:ext uri="{FF2B5EF4-FFF2-40B4-BE49-F238E27FC236}">
                    <a16:creationId xmlns:a16="http://schemas.microsoft.com/office/drawing/2014/main" id="{B125FE67-D917-4EF0-AC88-F17FADFC1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9213" y="6819090"/>
                <a:ext cx="1093337" cy="1184448"/>
              </a:xfrm>
              <a:prstGeom prst="rect">
                <a:avLst/>
              </a:prstGeom>
              <a:noFill/>
              <a:ln w="19050">
                <a:solidFill>
                  <a:schemeClr val="tx1"/>
                </a:solidFill>
                <a:prstDash val="dash"/>
              </a:ln>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B2FA8480-0CB4-4A9E-9B9F-8C2111E438DF}"/>
                  </a:ext>
                </a:extLst>
              </p:cNvPr>
              <p:cNvCxnSpPr>
                <a:cxnSpLocks/>
              </p:cNvCxnSpPr>
              <p:nvPr/>
            </p:nvCxnSpPr>
            <p:spPr>
              <a:xfrm>
                <a:off x="6228581" y="6360541"/>
                <a:ext cx="0" cy="45375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16" name="TextBox 15">
            <a:extLst>
              <a:ext uri="{FF2B5EF4-FFF2-40B4-BE49-F238E27FC236}">
                <a16:creationId xmlns:a16="http://schemas.microsoft.com/office/drawing/2014/main" id="{FCCDC3C9-4327-4432-92BF-FF9951340E03}"/>
              </a:ext>
            </a:extLst>
          </p:cNvPr>
          <p:cNvSpPr txBox="1"/>
          <p:nvPr/>
        </p:nvSpPr>
        <p:spPr>
          <a:xfrm>
            <a:off x="14770511" y="7359015"/>
            <a:ext cx="2566129" cy="461665"/>
          </a:xfrm>
          <a:prstGeom prst="rect">
            <a:avLst/>
          </a:prstGeom>
          <a:noFill/>
        </p:spPr>
        <p:txBody>
          <a:bodyPr wrap="square" rtlCol="0">
            <a:spAutoFit/>
          </a:bodyPr>
          <a:lstStyle/>
          <a:p>
            <a:r>
              <a:rPr lang="en-CA" sz="2400" b="1" dirty="0">
                <a:latin typeface="Times New Roman" panose="02020603050405020304" pitchFamily="18" charset="0"/>
                <a:cs typeface="Times New Roman" panose="02020603050405020304" pitchFamily="18" charset="0"/>
              </a:rPr>
              <a:t>Residential loads</a:t>
            </a:r>
          </a:p>
        </p:txBody>
      </p:sp>
      <p:pic>
        <p:nvPicPr>
          <p:cNvPr id="20" name="Picture 19" descr="A close up of a logo&#10;&#10;Description automatically generated">
            <a:extLst>
              <a:ext uri="{FF2B5EF4-FFF2-40B4-BE49-F238E27FC236}">
                <a16:creationId xmlns:a16="http://schemas.microsoft.com/office/drawing/2014/main" id="{6CB3BC8F-D6C9-4216-A9A4-A0DDF8A8C4B1}"/>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15196727" y="5928882"/>
            <a:ext cx="1509256" cy="1418701"/>
          </a:xfrm>
          <a:prstGeom prst="rect">
            <a:avLst/>
          </a:prstGeom>
          <a:solidFill>
            <a:schemeClr val="bg1"/>
          </a:solidFill>
          <a:ln w="28575">
            <a:solidFill>
              <a:schemeClr val="tx1">
                <a:lumMod val="95000"/>
                <a:lumOff val="5000"/>
              </a:schemeClr>
            </a:solidFill>
            <a:prstDash val="sysDash"/>
          </a:ln>
        </p:spPr>
      </p:pic>
      <p:cxnSp>
        <p:nvCxnSpPr>
          <p:cNvPr id="66" name="Straight Connector 65">
            <a:extLst>
              <a:ext uri="{FF2B5EF4-FFF2-40B4-BE49-F238E27FC236}">
                <a16:creationId xmlns:a16="http://schemas.microsoft.com/office/drawing/2014/main" id="{98B2E47C-F04B-4984-BCA4-84FDA9A88438}"/>
              </a:ext>
            </a:extLst>
          </p:cNvPr>
          <p:cNvCxnSpPr>
            <a:cxnSpLocks/>
          </p:cNvCxnSpPr>
          <p:nvPr/>
        </p:nvCxnSpPr>
        <p:spPr>
          <a:xfrm>
            <a:off x="15960881" y="5475126"/>
            <a:ext cx="0" cy="12267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F87A2B34-F4DE-416F-A8D4-093D30BCE7B8}"/>
              </a:ext>
            </a:extLst>
          </p:cNvPr>
          <p:cNvSpPr txBox="1"/>
          <p:nvPr/>
        </p:nvSpPr>
        <p:spPr>
          <a:xfrm>
            <a:off x="12735100" y="3528288"/>
            <a:ext cx="2235513" cy="830997"/>
          </a:xfrm>
          <a:prstGeom prst="rect">
            <a:avLst/>
          </a:prstGeom>
          <a:noFill/>
        </p:spPr>
        <p:txBody>
          <a:bodyPr wrap="square" rtlCol="0">
            <a:spAutoFit/>
          </a:bodyPr>
          <a:lstStyle/>
          <a:p>
            <a:pPr algn="ctr"/>
            <a:r>
              <a:rPr lang="en-CA" sz="2400" b="1" dirty="0">
                <a:latin typeface="Times New Roman" panose="02020603050405020304" pitchFamily="18" charset="0"/>
                <a:cs typeface="Times New Roman" panose="02020603050405020304" pitchFamily="18" charset="0"/>
              </a:rPr>
              <a:t>Transmission </a:t>
            </a:r>
          </a:p>
          <a:p>
            <a:pPr algn="ctr"/>
            <a:r>
              <a:rPr lang="en-CA" sz="2400" b="1" dirty="0">
                <a:latin typeface="Times New Roman" panose="02020603050405020304" pitchFamily="18" charset="0"/>
                <a:cs typeface="Times New Roman" panose="02020603050405020304" pitchFamily="18" charset="0"/>
              </a:rPr>
              <a:t>line</a:t>
            </a:r>
          </a:p>
        </p:txBody>
      </p:sp>
      <p:pic>
        <p:nvPicPr>
          <p:cNvPr id="1029" name="Picture 1028">
            <a:extLst>
              <a:ext uri="{FF2B5EF4-FFF2-40B4-BE49-F238E27FC236}">
                <a16:creationId xmlns:a16="http://schemas.microsoft.com/office/drawing/2014/main" id="{32E37CC7-5661-44ED-9746-4F93B667429C}"/>
              </a:ext>
            </a:extLst>
          </p:cNvPr>
          <p:cNvPicPr>
            <a:picLocks noChangeAspect="1"/>
          </p:cNvPicPr>
          <p:nvPr/>
        </p:nvPicPr>
        <p:blipFill>
          <a:blip r:embed="rId6"/>
          <a:stretch>
            <a:fillRect/>
          </a:stretch>
        </p:blipFill>
        <p:spPr>
          <a:xfrm>
            <a:off x="14018866" y="1054783"/>
            <a:ext cx="2328851" cy="2203167"/>
          </a:xfrm>
          <a:prstGeom prst="rect">
            <a:avLst/>
          </a:prstGeom>
          <a:ln w="28575">
            <a:solidFill>
              <a:schemeClr val="bg1">
                <a:lumMod val="50000"/>
              </a:schemeClr>
            </a:solidFill>
            <a:prstDash val="sysDash"/>
          </a:ln>
        </p:spPr>
      </p:pic>
      <p:cxnSp>
        <p:nvCxnSpPr>
          <p:cNvPr id="76" name="Straight Connector 75">
            <a:extLst>
              <a:ext uri="{FF2B5EF4-FFF2-40B4-BE49-F238E27FC236}">
                <a16:creationId xmlns:a16="http://schemas.microsoft.com/office/drawing/2014/main" id="{BC528AA9-FE98-4D3B-926C-C8B4D3DF745F}"/>
              </a:ext>
            </a:extLst>
          </p:cNvPr>
          <p:cNvCxnSpPr>
            <a:cxnSpLocks/>
          </p:cNvCxnSpPr>
          <p:nvPr/>
        </p:nvCxnSpPr>
        <p:spPr>
          <a:xfrm>
            <a:off x="15275105" y="3298805"/>
            <a:ext cx="0" cy="1494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33" name="Picture 1032" descr="A picture containing pylon, crane&#10;&#10;Description automatically generated">
            <a:extLst>
              <a:ext uri="{FF2B5EF4-FFF2-40B4-BE49-F238E27FC236}">
                <a16:creationId xmlns:a16="http://schemas.microsoft.com/office/drawing/2014/main" id="{005083CF-95D7-45E0-880C-8C93133D82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59411" y="3509408"/>
            <a:ext cx="825564" cy="1018515"/>
          </a:xfrm>
          <a:prstGeom prst="rect">
            <a:avLst/>
          </a:prstGeom>
          <a:ln w="19050">
            <a:solidFill>
              <a:schemeClr val="bg2">
                <a:lumMod val="10000"/>
              </a:schemeClr>
            </a:solidFill>
            <a:prstDash val="dash"/>
          </a:ln>
        </p:spPr>
      </p:pic>
      <p:sp>
        <p:nvSpPr>
          <p:cNvPr id="1044" name="TextBox 1043">
            <a:extLst>
              <a:ext uri="{FF2B5EF4-FFF2-40B4-BE49-F238E27FC236}">
                <a16:creationId xmlns:a16="http://schemas.microsoft.com/office/drawing/2014/main" id="{F1965881-F246-4059-9C1B-C672730FB3D9}"/>
              </a:ext>
            </a:extLst>
          </p:cNvPr>
          <p:cNvSpPr txBox="1"/>
          <p:nvPr/>
        </p:nvSpPr>
        <p:spPr>
          <a:xfrm>
            <a:off x="6223516" y="6896921"/>
            <a:ext cx="2151376" cy="461665"/>
          </a:xfrm>
          <a:prstGeom prst="rect">
            <a:avLst/>
          </a:prstGeom>
          <a:noFill/>
        </p:spPr>
        <p:txBody>
          <a:bodyPr wrap="square" rtlCol="0">
            <a:spAutoFit/>
          </a:bodyPr>
          <a:lstStyle/>
          <a:p>
            <a:r>
              <a:rPr lang="en-CA" sz="2400" b="1" dirty="0">
                <a:solidFill>
                  <a:srgbClr val="00B050"/>
                </a:solidFill>
                <a:latin typeface="Times New Roman" panose="02020603050405020304" pitchFamily="18" charset="0"/>
                <a:cs typeface="Times New Roman" panose="02020603050405020304" pitchFamily="18" charset="0"/>
              </a:rPr>
              <a:t>Storage system</a:t>
            </a:r>
          </a:p>
        </p:txBody>
      </p:sp>
      <p:cxnSp>
        <p:nvCxnSpPr>
          <p:cNvPr id="117" name="Straight Connector 116">
            <a:extLst>
              <a:ext uri="{FF2B5EF4-FFF2-40B4-BE49-F238E27FC236}">
                <a16:creationId xmlns:a16="http://schemas.microsoft.com/office/drawing/2014/main" id="{7F0FE3D5-C6CC-462E-80FA-0DCA00344D3D}"/>
              </a:ext>
            </a:extLst>
          </p:cNvPr>
          <p:cNvCxnSpPr>
            <a:cxnSpLocks/>
          </p:cNvCxnSpPr>
          <p:nvPr/>
        </p:nvCxnSpPr>
        <p:spPr>
          <a:xfrm flipH="1">
            <a:off x="7253815" y="5489147"/>
            <a:ext cx="889" cy="66126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482DD1BD-686C-4280-81A9-82AA2A32831A}"/>
              </a:ext>
            </a:extLst>
          </p:cNvPr>
          <p:cNvGrpSpPr/>
          <p:nvPr/>
        </p:nvGrpSpPr>
        <p:grpSpPr>
          <a:xfrm>
            <a:off x="8204248" y="5505848"/>
            <a:ext cx="1837222" cy="2532102"/>
            <a:chOff x="12625169" y="6373241"/>
            <a:chExt cx="1837222" cy="2532102"/>
          </a:xfrm>
        </p:grpSpPr>
        <p:sp>
          <p:nvSpPr>
            <p:cNvPr id="1036" name="TextBox 1035">
              <a:extLst>
                <a:ext uri="{FF2B5EF4-FFF2-40B4-BE49-F238E27FC236}">
                  <a16:creationId xmlns:a16="http://schemas.microsoft.com/office/drawing/2014/main" id="{66132DEE-0FE4-4382-9E18-DACDBC21BC1D}"/>
                </a:ext>
              </a:extLst>
            </p:cNvPr>
            <p:cNvSpPr txBox="1"/>
            <p:nvPr/>
          </p:nvSpPr>
          <p:spPr>
            <a:xfrm>
              <a:off x="12625169" y="8074346"/>
              <a:ext cx="1837222" cy="830997"/>
            </a:xfrm>
            <a:prstGeom prst="rect">
              <a:avLst/>
            </a:prstGeom>
            <a:noFill/>
          </p:spPr>
          <p:txBody>
            <a:bodyPr wrap="square" rtlCol="0">
              <a:spAutoFit/>
            </a:bodyPr>
            <a:lstStyle/>
            <a:p>
              <a:pPr algn="ctr"/>
              <a:r>
                <a:rPr lang="en-CA" sz="2400" b="1" dirty="0">
                  <a:solidFill>
                    <a:srgbClr val="00B0F0"/>
                  </a:solidFill>
                  <a:latin typeface="Times New Roman" panose="02020603050405020304" pitchFamily="18" charset="0"/>
                  <a:cs typeface="Times New Roman" panose="02020603050405020304" pitchFamily="18" charset="0"/>
                </a:rPr>
                <a:t>EV charging </a:t>
              </a:r>
            </a:p>
            <a:p>
              <a:pPr algn="ctr"/>
              <a:r>
                <a:rPr lang="en-CA" sz="2400" b="1" dirty="0">
                  <a:solidFill>
                    <a:srgbClr val="00B0F0"/>
                  </a:solidFill>
                  <a:latin typeface="Times New Roman" panose="02020603050405020304" pitchFamily="18" charset="0"/>
                  <a:cs typeface="Times New Roman" panose="02020603050405020304" pitchFamily="18" charset="0"/>
                </a:rPr>
                <a:t>stations</a:t>
              </a:r>
            </a:p>
          </p:txBody>
        </p:sp>
        <p:cxnSp>
          <p:nvCxnSpPr>
            <p:cNvPr id="95" name="Straight Connector 94">
              <a:extLst>
                <a:ext uri="{FF2B5EF4-FFF2-40B4-BE49-F238E27FC236}">
                  <a16:creationId xmlns:a16="http://schemas.microsoft.com/office/drawing/2014/main" id="{C59A9403-24D9-468F-A8BE-34312A4A06EC}"/>
                </a:ext>
              </a:extLst>
            </p:cNvPr>
            <p:cNvCxnSpPr>
              <a:cxnSpLocks/>
            </p:cNvCxnSpPr>
            <p:nvPr/>
          </p:nvCxnSpPr>
          <p:spPr>
            <a:xfrm>
              <a:off x="13468228" y="6373241"/>
              <a:ext cx="0" cy="43490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1608C5B2-A4D6-4221-8ACF-2EE8C65E317C}"/>
                </a:ext>
              </a:extLst>
            </p:cNvPr>
            <p:cNvPicPr>
              <a:picLocks noChangeAspect="1"/>
            </p:cNvPicPr>
            <p:nvPr/>
          </p:nvPicPr>
          <p:blipFill>
            <a:blip r:embed="rId8"/>
            <a:stretch>
              <a:fillRect/>
            </a:stretch>
          </p:blipFill>
          <p:spPr>
            <a:xfrm>
              <a:off x="12792486" y="6863650"/>
              <a:ext cx="1438271" cy="1255633"/>
            </a:xfrm>
            <a:prstGeom prst="rect">
              <a:avLst/>
            </a:prstGeom>
            <a:ln w="28575">
              <a:solidFill>
                <a:srgbClr val="00B0F0"/>
              </a:solidFill>
              <a:prstDash val="sysDash"/>
            </a:ln>
          </p:spPr>
        </p:pic>
      </p:grpSp>
      <p:sp>
        <p:nvSpPr>
          <p:cNvPr id="80" name="TextBox 79">
            <a:extLst>
              <a:ext uri="{FF2B5EF4-FFF2-40B4-BE49-F238E27FC236}">
                <a16:creationId xmlns:a16="http://schemas.microsoft.com/office/drawing/2014/main" id="{DA260BD0-A2FF-4A51-A02E-2D40D758765E}"/>
              </a:ext>
            </a:extLst>
          </p:cNvPr>
          <p:cNvSpPr txBox="1"/>
          <p:nvPr/>
        </p:nvSpPr>
        <p:spPr>
          <a:xfrm>
            <a:off x="9555336" y="1194162"/>
            <a:ext cx="2924167" cy="1261884"/>
          </a:xfrm>
          <a:prstGeom prst="rect">
            <a:avLst/>
          </a:prstGeom>
          <a:noFill/>
          <a:ln w="28575">
            <a:solidFill>
              <a:srgbClr val="7030A0"/>
            </a:solidFill>
            <a:prstDash val="sysDash"/>
          </a:ln>
        </p:spPr>
        <p:txBody>
          <a:bodyPr wrap="square" rtlCol="0">
            <a:spAutoFit/>
          </a:bodyPr>
          <a:lstStyle/>
          <a:p>
            <a:pPr algn="ctr"/>
            <a:r>
              <a:rPr lang="en-CA" sz="2800" b="1" dirty="0">
                <a:solidFill>
                  <a:srgbClr val="7030A0"/>
                </a:solidFill>
                <a:latin typeface="Times New Roman" panose="02020603050405020304" pitchFamily="18" charset="0"/>
                <a:cs typeface="Times New Roman" panose="02020603050405020304" pitchFamily="18" charset="0"/>
              </a:rPr>
              <a:t>Intelligence</a:t>
            </a:r>
            <a:r>
              <a:rPr lang="en-CA" sz="2400" b="1" dirty="0">
                <a:solidFill>
                  <a:srgbClr val="7030A0"/>
                </a:solidFill>
                <a:latin typeface="Times New Roman" panose="02020603050405020304" pitchFamily="18" charset="0"/>
                <a:cs typeface="Times New Roman" panose="02020603050405020304" pitchFamily="18" charset="0"/>
              </a:rPr>
              <a:t> </a:t>
            </a:r>
          </a:p>
          <a:p>
            <a:pPr algn="ctr"/>
            <a:r>
              <a:rPr lang="en-CA" sz="2400" b="1" dirty="0">
                <a:solidFill>
                  <a:srgbClr val="7030A0"/>
                </a:solidFill>
                <a:latin typeface="Times New Roman" panose="02020603050405020304" pitchFamily="18" charset="0"/>
                <a:cs typeface="Times New Roman" panose="02020603050405020304" pitchFamily="18" charset="0"/>
              </a:rPr>
              <a:t>(Supervisory Control)</a:t>
            </a:r>
          </a:p>
        </p:txBody>
      </p:sp>
      <p:sp>
        <p:nvSpPr>
          <p:cNvPr id="1025" name="TextBox 1024">
            <a:extLst>
              <a:ext uri="{FF2B5EF4-FFF2-40B4-BE49-F238E27FC236}">
                <a16:creationId xmlns:a16="http://schemas.microsoft.com/office/drawing/2014/main" id="{EC5B4D41-0FC8-46AA-A3A4-248121758A11}"/>
              </a:ext>
            </a:extLst>
          </p:cNvPr>
          <p:cNvSpPr txBox="1"/>
          <p:nvPr/>
        </p:nvSpPr>
        <p:spPr>
          <a:xfrm>
            <a:off x="10145162" y="7106679"/>
            <a:ext cx="3407921" cy="461665"/>
          </a:xfrm>
          <a:prstGeom prst="rect">
            <a:avLst/>
          </a:prstGeom>
          <a:noFill/>
        </p:spPr>
        <p:txBody>
          <a:bodyPr wrap="square" rtlCol="0">
            <a:spAutoFit/>
          </a:bodyPr>
          <a:lstStyle/>
          <a:p>
            <a:r>
              <a:rPr lang="en-CA" sz="2400" b="1" dirty="0">
                <a:solidFill>
                  <a:schemeClr val="accent6">
                    <a:lumMod val="75000"/>
                  </a:schemeClr>
                </a:solidFill>
                <a:latin typeface="Times New Roman" panose="02020603050405020304" pitchFamily="18" charset="0"/>
                <a:cs typeface="Times New Roman" panose="02020603050405020304" pitchFamily="18" charset="0"/>
              </a:rPr>
              <a:t>Renewable energies</a:t>
            </a:r>
          </a:p>
        </p:txBody>
      </p:sp>
      <p:cxnSp>
        <p:nvCxnSpPr>
          <p:cNvPr id="100" name="Straight Connector 99">
            <a:extLst>
              <a:ext uri="{FF2B5EF4-FFF2-40B4-BE49-F238E27FC236}">
                <a16:creationId xmlns:a16="http://schemas.microsoft.com/office/drawing/2014/main" id="{186537C0-0C68-46CF-9E41-8A5A29166F3E}"/>
              </a:ext>
            </a:extLst>
          </p:cNvPr>
          <p:cNvCxnSpPr>
            <a:cxnSpLocks/>
          </p:cNvCxnSpPr>
          <p:nvPr/>
        </p:nvCxnSpPr>
        <p:spPr>
          <a:xfrm>
            <a:off x="10789590" y="5653620"/>
            <a:ext cx="0" cy="22711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4ACB92E-7482-4C6D-85E9-F2456F210A39}"/>
              </a:ext>
            </a:extLst>
          </p:cNvPr>
          <p:cNvCxnSpPr>
            <a:cxnSpLocks/>
          </p:cNvCxnSpPr>
          <p:nvPr/>
        </p:nvCxnSpPr>
        <p:spPr>
          <a:xfrm>
            <a:off x="12088289" y="5653620"/>
            <a:ext cx="0" cy="22711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AF06C96-E1E6-41EC-A187-44CE6DE66E29}"/>
              </a:ext>
            </a:extLst>
          </p:cNvPr>
          <p:cNvCxnSpPr>
            <a:cxnSpLocks/>
          </p:cNvCxnSpPr>
          <p:nvPr/>
        </p:nvCxnSpPr>
        <p:spPr>
          <a:xfrm>
            <a:off x="10789590" y="5641801"/>
            <a:ext cx="1298699"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F71F8DB-4319-499C-8FBD-861152A60CA2}"/>
              </a:ext>
            </a:extLst>
          </p:cNvPr>
          <p:cNvCxnSpPr>
            <a:cxnSpLocks/>
          </p:cNvCxnSpPr>
          <p:nvPr/>
        </p:nvCxnSpPr>
        <p:spPr>
          <a:xfrm>
            <a:off x="11438939" y="5475126"/>
            <a:ext cx="0" cy="16667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C55E71F1-E086-4C03-BACA-481A6098B651}"/>
              </a:ext>
            </a:extLst>
          </p:cNvPr>
          <p:cNvSpPr/>
          <p:nvPr/>
        </p:nvSpPr>
        <p:spPr>
          <a:xfrm>
            <a:off x="5917619" y="5340152"/>
            <a:ext cx="11213781" cy="4079476"/>
          </a:xfrm>
          <a:custGeom>
            <a:avLst/>
            <a:gdLst>
              <a:gd name="connsiteX0" fmla="*/ 0 w 11213781"/>
              <a:gd name="connsiteY0" fmla="*/ 0 h 4079476"/>
              <a:gd name="connsiteX1" fmla="*/ 253786 w 11213781"/>
              <a:gd name="connsiteY1" fmla="*/ 0 h 4079476"/>
              <a:gd name="connsiteX2" fmla="*/ 1068260 w 11213781"/>
              <a:gd name="connsiteY2" fmla="*/ 0 h 4079476"/>
              <a:gd name="connsiteX3" fmla="*/ 1658459 w 11213781"/>
              <a:gd name="connsiteY3" fmla="*/ 0 h 4079476"/>
              <a:gd name="connsiteX4" fmla="*/ 1912245 w 11213781"/>
              <a:gd name="connsiteY4" fmla="*/ 0 h 4079476"/>
              <a:gd name="connsiteX5" fmla="*/ 2278168 w 11213781"/>
              <a:gd name="connsiteY5" fmla="*/ 0 h 4079476"/>
              <a:gd name="connsiteX6" fmla="*/ 2644092 w 11213781"/>
              <a:gd name="connsiteY6" fmla="*/ 0 h 4079476"/>
              <a:gd name="connsiteX7" fmla="*/ 3122153 w 11213781"/>
              <a:gd name="connsiteY7" fmla="*/ 0 h 4079476"/>
              <a:gd name="connsiteX8" fmla="*/ 3600214 w 11213781"/>
              <a:gd name="connsiteY8" fmla="*/ 0 h 4079476"/>
              <a:gd name="connsiteX9" fmla="*/ 4190413 w 11213781"/>
              <a:gd name="connsiteY9" fmla="*/ 0 h 4079476"/>
              <a:gd name="connsiteX10" fmla="*/ 5004888 w 11213781"/>
              <a:gd name="connsiteY10" fmla="*/ 0 h 4079476"/>
              <a:gd name="connsiteX11" fmla="*/ 5258673 w 11213781"/>
              <a:gd name="connsiteY11" fmla="*/ 0 h 4079476"/>
              <a:gd name="connsiteX12" fmla="*/ 6073148 w 11213781"/>
              <a:gd name="connsiteY12" fmla="*/ 0 h 4079476"/>
              <a:gd name="connsiteX13" fmla="*/ 6775485 w 11213781"/>
              <a:gd name="connsiteY13" fmla="*/ 0 h 4079476"/>
              <a:gd name="connsiteX14" fmla="*/ 7253546 w 11213781"/>
              <a:gd name="connsiteY14" fmla="*/ 0 h 4079476"/>
              <a:gd name="connsiteX15" fmla="*/ 7507331 w 11213781"/>
              <a:gd name="connsiteY15" fmla="*/ 0 h 4079476"/>
              <a:gd name="connsiteX16" fmla="*/ 7985392 w 11213781"/>
              <a:gd name="connsiteY16" fmla="*/ 0 h 4079476"/>
              <a:gd name="connsiteX17" fmla="*/ 8575591 w 11213781"/>
              <a:gd name="connsiteY17" fmla="*/ 0 h 4079476"/>
              <a:gd name="connsiteX18" fmla="*/ 9277928 w 11213781"/>
              <a:gd name="connsiteY18" fmla="*/ 0 h 4079476"/>
              <a:gd name="connsiteX19" fmla="*/ 9643852 w 11213781"/>
              <a:gd name="connsiteY19" fmla="*/ 0 h 4079476"/>
              <a:gd name="connsiteX20" fmla="*/ 10121913 w 11213781"/>
              <a:gd name="connsiteY20" fmla="*/ 0 h 4079476"/>
              <a:gd name="connsiteX21" fmla="*/ 10712112 w 11213781"/>
              <a:gd name="connsiteY21" fmla="*/ 0 h 4079476"/>
              <a:gd name="connsiteX22" fmla="*/ 11213781 w 11213781"/>
              <a:gd name="connsiteY22" fmla="*/ 0 h 4079476"/>
              <a:gd name="connsiteX23" fmla="*/ 11213781 w 11213781"/>
              <a:gd name="connsiteY23" fmla="*/ 541988 h 4079476"/>
              <a:gd name="connsiteX24" fmla="*/ 11213781 w 11213781"/>
              <a:gd name="connsiteY24" fmla="*/ 1083975 h 4079476"/>
              <a:gd name="connsiteX25" fmla="*/ 11213781 w 11213781"/>
              <a:gd name="connsiteY25" fmla="*/ 1544373 h 4079476"/>
              <a:gd name="connsiteX26" fmla="*/ 11213781 w 11213781"/>
              <a:gd name="connsiteY26" fmla="*/ 2167950 h 4079476"/>
              <a:gd name="connsiteX27" fmla="*/ 11213781 w 11213781"/>
              <a:gd name="connsiteY27" fmla="*/ 2628348 h 4079476"/>
              <a:gd name="connsiteX28" fmla="*/ 11213781 w 11213781"/>
              <a:gd name="connsiteY28" fmla="*/ 3292720 h 4079476"/>
              <a:gd name="connsiteX29" fmla="*/ 11213781 w 11213781"/>
              <a:gd name="connsiteY29" fmla="*/ 4079476 h 4079476"/>
              <a:gd name="connsiteX30" fmla="*/ 10959995 w 11213781"/>
              <a:gd name="connsiteY30" fmla="*/ 4079476 h 4079476"/>
              <a:gd name="connsiteX31" fmla="*/ 10145521 w 11213781"/>
              <a:gd name="connsiteY31" fmla="*/ 4079476 h 4079476"/>
              <a:gd name="connsiteX32" fmla="*/ 9443184 w 11213781"/>
              <a:gd name="connsiteY32" fmla="*/ 4079476 h 4079476"/>
              <a:gd name="connsiteX33" fmla="*/ 8628709 w 11213781"/>
              <a:gd name="connsiteY33" fmla="*/ 4079476 h 4079476"/>
              <a:gd name="connsiteX34" fmla="*/ 8262786 w 11213781"/>
              <a:gd name="connsiteY34" fmla="*/ 4079476 h 4079476"/>
              <a:gd name="connsiteX35" fmla="*/ 7896863 w 11213781"/>
              <a:gd name="connsiteY35" fmla="*/ 4079476 h 4079476"/>
              <a:gd name="connsiteX36" fmla="*/ 7530939 w 11213781"/>
              <a:gd name="connsiteY36" fmla="*/ 4079476 h 4079476"/>
              <a:gd name="connsiteX37" fmla="*/ 6716465 w 11213781"/>
              <a:gd name="connsiteY37" fmla="*/ 4079476 h 4079476"/>
              <a:gd name="connsiteX38" fmla="*/ 5901990 w 11213781"/>
              <a:gd name="connsiteY38" fmla="*/ 4079476 h 4079476"/>
              <a:gd name="connsiteX39" fmla="*/ 5536067 w 11213781"/>
              <a:gd name="connsiteY39" fmla="*/ 4079476 h 4079476"/>
              <a:gd name="connsiteX40" fmla="*/ 5282281 w 11213781"/>
              <a:gd name="connsiteY40" fmla="*/ 4079476 h 4079476"/>
              <a:gd name="connsiteX41" fmla="*/ 4467806 w 11213781"/>
              <a:gd name="connsiteY41" fmla="*/ 4079476 h 4079476"/>
              <a:gd name="connsiteX42" fmla="*/ 3765470 w 11213781"/>
              <a:gd name="connsiteY42" fmla="*/ 4079476 h 4079476"/>
              <a:gd name="connsiteX43" fmla="*/ 2950995 w 11213781"/>
              <a:gd name="connsiteY43" fmla="*/ 4079476 h 4079476"/>
              <a:gd name="connsiteX44" fmla="*/ 2136520 w 11213781"/>
              <a:gd name="connsiteY44" fmla="*/ 4079476 h 4079476"/>
              <a:gd name="connsiteX45" fmla="*/ 1770597 w 11213781"/>
              <a:gd name="connsiteY45" fmla="*/ 4079476 h 4079476"/>
              <a:gd name="connsiteX46" fmla="*/ 1516811 w 11213781"/>
              <a:gd name="connsiteY46" fmla="*/ 4079476 h 4079476"/>
              <a:gd name="connsiteX47" fmla="*/ 926612 w 11213781"/>
              <a:gd name="connsiteY47" fmla="*/ 4079476 h 4079476"/>
              <a:gd name="connsiteX48" fmla="*/ 0 w 11213781"/>
              <a:gd name="connsiteY48" fmla="*/ 4079476 h 4079476"/>
              <a:gd name="connsiteX49" fmla="*/ 0 w 11213781"/>
              <a:gd name="connsiteY49" fmla="*/ 3619078 h 4079476"/>
              <a:gd name="connsiteX50" fmla="*/ 0 w 11213781"/>
              <a:gd name="connsiteY50" fmla="*/ 3077090 h 4079476"/>
              <a:gd name="connsiteX51" fmla="*/ 0 w 11213781"/>
              <a:gd name="connsiteY51" fmla="*/ 2412719 h 4079476"/>
              <a:gd name="connsiteX52" fmla="*/ 0 w 11213781"/>
              <a:gd name="connsiteY52" fmla="*/ 1911526 h 4079476"/>
              <a:gd name="connsiteX53" fmla="*/ 0 w 11213781"/>
              <a:gd name="connsiteY53" fmla="*/ 1287949 h 4079476"/>
              <a:gd name="connsiteX54" fmla="*/ 0 w 11213781"/>
              <a:gd name="connsiteY54" fmla="*/ 786756 h 4079476"/>
              <a:gd name="connsiteX55" fmla="*/ 0 w 11213781"/>
              <a:gd name="connsiteY55" fmla="*/ 0 h 40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13781" h="4079476" extrusionOk="0">
                <a:moveTo>
                  <a:pt x="0" y="0"/>
                </a:moveTo>
                <a:cubicBezTo>
                  <a:pt x="96043" y="-11274"/>
                  <a:pt x="158123" y="19565"/>
                  <a:pt x="253786" y="0"/>
                </a:cubicBezTo>
                <a:cubicBezTo>
                  <a:pt x="349449" y="-19565"/>
                  <a:pt x="709716" y="88366"/>
                  <a:pt x="1068260" y="0"/>
                </a:cubicBezTo>
                <a:cubicBezTo>
                  <a:pt x="1426804" y="-88366"/>
                  <a:pt x="1378935" y="11830"/>
                  <a:pt x="1658459" y="0"/>
                </a:cubicBezTo>
                <a:cubicBezTo>
                  <a:pt x="1937983" y="-11830"/>
                  <a:pt x="1810104" y="1469"/>
                  <a:pt x="1912245" y="0"/>
                </a:cubicBezTo>
                <a:cubicBezTo>
                  <a:pt x="2014386" y="-1469"/>
                  <a:pt x="2099098" y="33081"/>
                  <a:pt x="2278168" y="0"/>
                </a:cubicBezTo>
                <a:cubicBezTo>
                  <a:pt x="2457238" y="-33081"/>
                  <a:pt x="2465494" y="24047"/>
                  <a:pt x="2644092" y="0"/>
                </a:cubicBezTo>
                <a:cubicBezTo>
                  <a:pt x="2822690" y="-24047"/>
                  <a:pt x="2921098" y="5659"/>
                  <a:pt x="3122153" y="0"/>
                </a:cubicBezTo>
                <a:cubicBezTo>
                  <a:pt x="3323208" y="-5659"/>
                  <a:pt x="3501879" y="33514"/>
                  <a:pt x="3600214" y="0"/>
                </a:cubicBezTo>
                <a:cubicBezTo>
                  <a:pt x="3698549" y="-33514"/>
                  <a:pt x="3960343" y="1126"/>
                  <a:pt x="4190413" y="0"/>
                </a:cubicBezTo>
                <a:cubicBezTo>
                  <a:pt x="4420483" y="-1126"/>
                  <a:pt x="4791538" y="72497"/>
                  <a:pt x="5004888" y="0"/>
                </a:cubicBezTo>
                <a:cubicBezTo>
                  <a:pt x="5218238" y="-72497"/>
                  <a:pt x="5136127" y="17021"/>
                  <a:pt x="5258673" y="0"/>
                </a:cubicBezTo>
                <a:cubicBezTo>
                  <a:pt x="5381220" y="-17021"/>
                  <a:pt x="5887678" y="46434"/>
                  <a:pt x="6073148" y="0"/>
                </a:cubicBezTo>
                <a:cubicBezTo>
                  <a:pt x="6258619" y="-46434"/>
                  <a:pt x="6439965" y="7426"/>
                  <a:pt x="6775485" y="0"/>
                </a:cubicBezTo>
                <a:cubicBezTo>
                  <a:pt x="7111005" y="-7426"/>
                  <a:pt x="7103991" y="44862"/>
                  <a:pt x="7253546" y="0"/>
                </a:cubicBezTo>
                <a:cubicBezTo>
                  <a:pt x="7403101" y="-44862"/>
                  <a:pt x="7452629" y="6057"/>
                  <a:pt x="7507331" y="0"/>
                </a:cubicBezTo>
                <a:cubicBezTo>
                  <a:pt x="7562033" y="-6057"/>
                  <a:pt x="7754481" y="56037"/>
                  <a:pt x="7985392" y="0"/>
                </a:cubicBezTo>
                <a:cubicBezTo>
                  <a:pt x="8216303" y="-56037"/>
                  <a:pt x="8282853" y="51199"/>
                  <a:pt x="8575591" y="0"/>
                </a:cubicBezTo>
                <a:cubicBezTo>
                  <a:pt x="8868329" y="-51199"/>
                  <a:pt x="9031572" y="39990"/>
                  <a:pt x="9277928" y="0"/>
                </a:cubicBezTo>
                <a:cubicBezTo>
                  <a:pt x="9524284" y="-39990"/>
                  <a:pt x="9460988" y="9711"/>
                  <a:pt x="9643852" y="0"/>
                </a:cubicBezTo>
                <a:cubicBezTo>
                  <a:pt x="9826716" y="-9711"/>
                  <a:pt x="9903210" y="42741"/>
                  <a:pt x="10121913" y="0"/>
                </a:cubicBezTo>
                <a:cubicBezTo>
                  <a:pt x="10340616" y="-42741"/>
                  <a:pt x="10548661" y="29966"/>
                  <a:pt x="10712112" y="0"/>
                </a:cubicBezTo>
                <a:cubicBezTo>
                  <a:pt x="10875563" y="-29966"/>
                  <a:pt x="10964750" y="36648"/>
                  <a:pt x="11213781" y="0"/>
                </a:cubicBezTo>
                <a:cubicBezTo>
                  <a:pt x="11227186" y="248870"/>
                  <a:pt x="11174607" y="333708"/>
                  <a:pt x="11213781" y="541988"/>
                </a:cubicBezTo>
                <a:cubicBezTo>
                  <a:pt x="11252955" y="750268"/>
                  <a:pt x="11209780" y="843068"/>
                  <a:pt x="11213781" y="1083975"/>
                </a:cubicBezTo>
                <a:cubicBezTo>
                  <a:pt x="11217782" y="1324882"/>
                  <a:pt x="11174644" y="1427916"/>
                  <a:pt x="11213781" y="1544373"/>
                </a:cubicBezTo>
                <a:cubicBezTo>
                  <a:pt x="11252918" y="1660830"/>
                  <a:pt x="11152943" y="2030202"/>
                  <a:pt x="11213781" y="2167950"/>
                </a:cubicBezTo>
                <a:cubicBezTo>
                  <a:pt x="11274619" y="2305698"/>
                  <a:pt x="11195568" y="2505602"/>
                  <a:pt x="11213781" y="2628348"/>
                </a:cubicBezTo>
                <a:cubicBezTo>
                  <a:pt x="11231994" y="2751094"/>
                  <a:pt x="11139716" y="3037825"/>
                  <a:pt x="11213781" y="3292720"/>
                </a:cubicBezTo>
                <a:cubicBezTo>
                  <a:pt x="11287846" y="3547615"/>
                  <a:pt x="11135681" y="3686967"/>
                  <a:pt x="11213781" y="4079476"/>
                </a:cubicBezTo>
                <a:cubicBezTo>
                  <a:pt x="11142059" y="4097606"/>
                  <a:pt x="11082890" y="4061899"/>
                  <a:pt x="10959995" y="4079476"/>
                </a:cubicBezTo>
                <a:cubicBezTo>
                  <a:pt x="10837100" y="4097053"/>
                  <a:pt x="10405410" y="4030304"/>
                  <a:pt x="10145521" y="4079476"/>
                </a:cubicBezTo>
                <a:cubicBezTo>
                  <a:pt x="9885632" y="4128648"/>
                  <a:pt x="9718475" y="4033893"/>
                  <a:pt x="9443184" y="4079476"/>
                </a:cubicBezTo>
                <a:cubicBezTo>
                  <a:pt x="9167893" y="4125059"/>
                  <a:pt x="8881536" y="4024846"/>
                  <a:pt x="8628709" y="4079476"/>
                </a:cubicBezTo>
                <a:cubicBezTo>
                  <a:pt x="8375883" y="4134106"/>
                  <a:pt x="8389201" y="4066308"/>
                  <a:pt x="8262786" y="4079476"/>
                </a:cubicBezTo>
                <a:cubicBezTo>
                  <a:pt x="8136371" y="4092644"/>
                  <a:pt x="8039813" y="4040039"/>
                  <a:pt x="7896863" y="4079476"/>
                </a:cubicBezTo>
                <a:cubicBezTo>
                  <a:pt x="7753913" y="4118913"/>
                  <a:pt x="7608086" y="4067259"/>
                  <a:pt x="7530939" y="4079476"/>
                </a:cubicBezTo>
                <a:cubicBezTo>
                  <a:pt x="7453792" y="4091693"/>
                  <a:pt x="7046057" y="4036938"/>
                  <a:pt x="6716465" y="4079476"/>
                </a:cubicBezTo>
                <a:cubicBezTo>
                  <a:pt x="6386873" y="4122014"/>
                  <a:pt x="6112583" y="3998633"/>
                  <a:pt x="5901990" y="4079476"/>
                </a:cubicBezTo>
                <a:cubicBezTo>
                  <a:pt x="5691398" y="4160319"/>
                  <a:pt x="5675698" y="4044536"/>
                  <a:pt x="5536067" y="4079476"/>
                </a:cubicBezTo>
                <a:cubicBezTo>
                  <a:pt x="5396436" y="4114416"/>
                  <a:pt x="5399228" y="4054590"/>
                  <a:pt x="5282281" y="4079476"/>
                </a:cubicBezTo>
                <a:cubicBezTo>
                  <a:pt x="5165334" y="4104362"/>
                  <a:pt x="4854528" y="4006992"/>
                  <a:pt x="4467806" y="4079476"/>
                </a:cubicBezTo>
                <a:cubicBezTo>
                  <a:pt x="4081084" y="4151960"/>
                  <a:pt x="4021281" y="4046008"/>
                  <a:pt x="3765470" y="4079476"/>
                </a:cubicBezTo>
                <a:cubicBezTo>
                  <a:pt x="3509659" y="4112944"/>
                  <a:pt x="3205591" y="3995157"/>
                  <a:pt x="2950995" y="4079476"/>
                </a:cubicBezTo>
                <a:cubicBezTo>
                  <a:pt x="2696399" y="4163795"/>
                  <a:pt x="2496011" y="3996491"/>
                  <a:pt x="2136520" y="4079476"/>
                </a:cubicBezTo>
                <a:cubicBezTo>
                  <a:pt x="1777029" y="4162461"/>
                  <a:pt x="1872674" y="4051627"/>
                  <a:pt x="1770597" y="4079476"/>
                </a:cubicBezTo>
                <a:cubicBezTo>
                  <a:pt x="1668520" y="4107325"/>
                  <a:pt x="1624817" y="4062760"/>
                  <a:pt x="1516811" y="4079476"/>
                </a:cubicBezTo>
                <a:cubicBezTo>
                  <a:pt x="1408805" y="4096192"/>
                  <a:pt x="1162075" y="4021298"/>
                  <a:pt x="926612" y="4079476"/>
                </a:cubicBezTo>
                <a:cubicBezTo>
                  <a:pt x="691149" y="4137654"/>
                  <a:pt x="443495" y="3972655"/>
                  <a:pt x="0" y="4079476"/>
                </a:cubicBezTo>
                <a:cubicBezTo>
                  <a:pt x="-22825" y="3978203"/>
                  <a:pt x="41545" y="3800894"/>
                  <a:pt x="0" y="3619078"/>
                </a:cubicBezTo>
                <a:cubicBezTo>
                  <a:pt x="-41545" y="3437262"/>
                  <a:pt x="1818" y="3341050"/>
                  <a:pt x="0" y="3077090"/>
                </a:cubicBezTo>
                <a:cubicBezTo>
                  <a:pt x="-1818" y="2813130"/>
                  <a:pt x="16128" y="2597523"/>
                  <a:pt x="0" y="2412719"/>
                </a:cubicBezTo>
                <a:cubicBezTo>
                  <a:pt x="-16128" y="2227915"/>
                  <a:pt x="15765" y="2040735"/>
                  <a:pt x="0" y="1911526"/>
                </a:cubicBezTo>
                <a:cubicBezTo>
                  <a:pt x="-15765" y="1782317"/>
                  <a:pt x="19696" y="1586070"/>
                  <a:pt x="0" y="1287949"/>
                </a:cubicBezTo>
                <a:cubicBezTo>
                  <a:pt x="-19696" y="989828"/>
                  <a:pt x="26612" y="965042"/>
                  <a:pt x="0" y="786756"/>
                </a:cubicBezTo>
                <a:cubicBezTo>
                  <a:pt x="-26612" y="608470"/>
                  <a:pt x="61100" y="337710"/>
                  <a:pt x="0" y="0"/>
                </a:cubicBezTo>
                <a:close/>
              </a:path>
            </a:pathLst>
          </a:custGeom>
          <a:noFill/>
          <a:ln w="38100">
            <a:solidFill>
              <a:srgbClr val="7030A0"/>
            </a:solidFill>
            <a:prstDash val="dash"/>
            <a:extLst>
              <a:ext uri="{C807C97D-BFC1-408E-A445-0C87EB9F89A2}">
                <ask:lineSketchStyleProps xmlns:ask="http://schemas.microsoft.com/office/drawing/2018/sketchyshapes" sd="275924887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89" name="Straight Arrow Connector 88">
            <a:extLst>
              <a:ext uri="{FF2B5EF4-FFF2-40B4-BE49-F238E27FC236}">
                <a16:creationId xmlns:a16="http://schemas.microsoft.com/office/drawing/2014/main" id="{99269B6D-0D57-445D-A5E9-358838CE0A63}"/>
              </a:ext>
            </a:extLst>
          </p:cNvPr>
          <p:cNvCxnSpPr>
            <a:cxnSpLocks/>
          </p:cNvCxnSpPr>
          <p:nvPr/>
        </p:nvCxnSpPr>
        <p:spPr>
          <a:xfrm flipV="1">
            <a:off x="10901235" y="2430146"/>
            <a:ext cx="0" cy="2896235"/>
          </a:xfrm>
          <a:prstGeom prst="straightConnector1">
            <a:avLst/>
          </a:prstGeom>
          <a:ln w="76200">
            <a:solidFill>
              <a:srgbClr val="7030A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4AC7E98-F3BD-4CDE-9087-7616D469ACDD}"/>
              </a:ext>
            </a:extLst>
          </p:cNvPr>
          <p:cNvSpPr txBox="1"/>
          <p:nvPr/>
        </p:nvSpPr>
        <p:spPr>
          <a:xfrm rot="16200000">
            <a:off x="9146401" y="3654182"/>
            <a:ext cx="2749568" cy="584775"/>
          </a:xfrm>
          <a:prstGeom prst="rect">
            <a:avLst/>
          </a:prstGeom>
          <a:noFill/>
          <a:ln>
            <a:noFill/>
          </a:ln>
        </p:spPr>
        <p:txBody>
          <a:bodyPr wrap="square" rtlCol="0">
            <a:spAutoFit/>
          </a:bodyPr>
          <a:lstStyle/>
          <a:p>
            <a:pPr algn="ctr"/>
            <a:r>
              <a:rPr lang="en-CA" sz="3200" b="1" dirty="0">
                <a:solidFill>
                  <a:srgbClr val="7030A0"/>
                </a:solidFill>
                <a:latin typeface="Times New Roman" panose="02020603050405020304" pitchFamily="18" charset="0"/>
                <a:cs typeface="Times New Roman" panose="02020603050405020304" pitchFamily="18" charset="0"/>
              </a:rPr>
              <a:t>measurements</a:t>
            </a:r>
          </a:p>
        </p:txBody>
      </p:sp>
      <p:cxnSp>
        <p:nvCxnSpPr>
          <p:cNvPr id="140" name="Straight Arrow Connector 139">
            <a:extLst>
              <a:ext uri="{FF2B5EF4-FFF2-40B4-BE49-F238E27FC236}">
                <a16:creationId xmlns:a16="http://schemas.microsoft.com/office/drawing/2014/main" id="{8017362C-E564-4AB0-B12A-0354861A6BD5}"/>
              </a:ext>
            </a:extLst>
          </p:cNvPr>
          <p:cNvCxnSpPr>
            <a:cxnSpLocks/>
          </p:cNvCxnSpPr>
          <p:nvPr/>
        </p:nvCxnSpPr>
        <p:spPr>
          <a:xfrm>
            <a:off x="11497078" y="2456758"/>
            <a:ext cx="19888" cy="2851514"/>
          </a:xfrm>
          <a:prstGeom prst="straightConnector1">
            <a:avLst/>
          </a:prstGeom>
          <a:ln w="762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88F6F69B-290A-45FB-B2AA-612E6E04A013}"/>
              </a:ext>
            </a:extLst>
          </p:cNvPr>
          <p:cNvSpPr txBox="1"/>
          <p:nvPr/>
        </p:nvSpPr>
        <p:spPr>
          <a:xfrm rot="16200000">
            <a:off x="10615149" y="3349465"/>
            <a:ext cx="2851515" cy="1077218"/>
          </a:xfrm>
          <a:prstGeom prst="rect">
            <a:avLst/>
          </a:prstGeom>
          <a:noFill/>
        </p:spPr>
        <p:txBody>
          <a:bodyPr wrap="square" rtlCol="0">
            <a:spAutoFit/>
          </a:bodyPr>
          <a:lstStyle/>
          <a:p>
            <a:pPr algn="ctr"/>
            <a:r>
              <a:rPr lang="en-CA" sz="3200" b="1" dirty="0">
                <a:solidFill>
                  <a:srgbClr val="7030A0"/>
                </a:solidFill>
                <a:latin typeface="Times New Roman" panose="02020603050405020304" pitchFamily="18" charset="0"/>
                <a:cs typeface="Times New Roman" panose="02020603050405020304" pitchFamily="18" charset="0"/>
              </a:rPr>
              <a:t>commands (CMD)</a:t>
            </a:r>
          </a:p>
        </p:txBody>
      </p:sp>
      <p:sp>
        <p:nvSpPr>
          <p:cNvPr id="109" name="TextBox 108">
            <a:extLst>
              <a:ext uri="{FF2B5EF4-FFF2-40B4-BE49-F238E27FC236}">
                <a16:creationId xmlns:a16="http://schemas.microsoft.com/office/drawing/2014/main" id="{53A930D6-3E50-49C1-B212-5BC0A3D1C2CF}"/>
              </a:ext>
            </a:extLst>
          </p:cNvPr>
          <p:cNvSpPr txBox="1"/>
          <p:nvPr/>
        </p:nvSpPr>
        <p:spPr>
          <a:xfrm>
            <a:off x="5831029" y="4552862"/>
            <a:ext cx="2785020" cy="707886"/>
          </a:xfrm>
          <a:prstGeom prst="rect">
            <a:avLst/>
          </a:prstGeom>
          <a:noFill/>
        </p:spPr>
        <p:txBody>
          <a:bodyPr wrap="square" rtlCol="0">
            <a:spAutoFit/>
          </a:bodyPr>
          <a:lstStyle/>
          <a:p>
            <a:r>
              <a:rPr lang="en-CA" sz="4000" b="1" dirty="0">
                <a:solidFill>
                  <a:srgbClr val="7030A0"/>
                </a:solidFill>
                <a:latin typeface="Times New Roman" panose="02020603050405020304" pitchFamily="18" charset="0"/>
                <a:cs typeface="Times New Roman" panose="02020603050405020304" pitchFamily="18" charset="0"/>
              </a:rPr>
              <a:t>Microgrid</a:t>
            </a:r>
            <a:endParaRPr lang="en-CA" sz="2400" b="1" dirty="0">
              <a:solidFill>
                <a:srgbClr val="7030A0"/>
              </a:solidFill>
              <a:latin typeface="Times New Roman" panose="02020603050405020304" pitchFamily="18" charset="0"/>
              <a:cs typeface="Times New Roman" panose="02020603050405020304" pitchFamily="18" charset="0"/>
            </a:endParaRPr>
          </a:p>
        </p:txBody>
      </p:sp>
      <p:cxnSp>
        <p:nvCxnSpPr>
          <p:cNvPr id="155" name="Straight Connector 154">
            <a:extLst>
              <a:ext uri="{FF2B5EF4-FFF2-40B4-BE49-F238E27FC236}">
                <a16:creationId xmlns:a16="http://schemas.microsoft.com/office/drawing/2014/main" id="{34BEBA91-4F4D-46D0-AFF1-3549EEFA6FF8}"/>
              </a:ext>
            </a:extLst>
          </p:cNvPr>
          <p:cNvCxnSpPr>
            <a:cxnSpLocks/>
          </p:cNvCxnSpPr>
          <p:nvPr/>
        </p:nvCxnSpPr>
        <p:spPr>
          <a:xfrm>
            <a:off x="15272192" y="5107285"/>
            <a:ext cx="0" cy="3594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0830690-3E04-4B98-ACF9-1D18AABEFA4A}"/>
              </a:ext>
            </a:extLst>
          </p:cNvPr>
          <p:cNvCxnSpPr>
            <a:cxnSpLocks/>
          </p:cNvCxnSpPr>
          <p:nvPr/>
        </p:nvCxnSpPr>
        <p:spPr>
          <a:xfrm>
            <a:off x="15272192" y="4793078"/>
            <a:ext cx="0" cy="3142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58707CA3-1FB3-43F9-82E1-3B4789A7C0DE}"/>
              </a:ext>
            </a:extLst>
          </p:cNvPr>
          <p:cNvCxnSpPr>
            <a:cxnSpLocks/>
          </p:cNvCxnSpPr>
          <p:nvPr/>
        </p:nvCxnSpPr>
        <p:spPr>
          <a:xfrm flipH="1">
            <a:off x="12479503" y="1908874"/>
            <a:ext cx="1539359" cy="13188"/>
          </a:xfrm>
          <a:prstGeom prst="straightConnector1">
            <a:avLst/>
          </a:prstGeom>
          <a:ln w="76200">
            <a:solidFill>
              <a:srgbClr val="7030A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110F58D3-72C5-4379-AE92-DF5462D4B244}"/>
              </a:ext>
            </a:extLst>
          </p:cNvPr>
          <p:cNvSpPr txBox="1"/>
          <p:nvPr/>
        </p:nvSpPr>
        <p:spPr>
          <a:xfrm>
            <a:off x="12424510" y="1247445"/>
            <a:ext cx="1594351" cy="584775"/>
          </a:xfrm>
          <a:prstGeom prst="rect">
            <a:avLst/>
          </a:prstGeom>
          <a:noFill/>
        </p:spPr>
        <p:txBody>
          <a:bodyPr wrap="square" rtlCol="0">
            <a:spAutoFit/>
          </a:bodyPr>
          <a:lstStyle/>
          <a:p>
            <a:pPr algn="ctr"/>
            <a:r>
              <a:rPr lang="en-CA" sz="3200" b="1" dirty="0">
                <a:solidFill>
                  <a:srgbClr val="7030A0"/>
                </a:solidFill>
                <a:latin typeface="Times New Roman" panose="02020603050405020304" pitchFamily="18" charset="0"/>
                <a:cs typeface="Times New Roman" panose="02020603050405020304" pitchFamily="18" charset="0"/>
              </a:rPr>
              <a:t>SCADA </a:t>
            </a:r>
          </a:p>
        </p:txBody>
      </p:sp>
      <p:sp>
        <p:nvSpPr>
          <p:cNvPr id="154" name="TextBox 153">
            <a:extLst>
              <a:ext uri="{FF2B5EF4-FFF2-40B4-BE49-F238E27FC236}">
                <a16:creationId xmlns:a16="http://schemas.microsoft.com/office/drawing/2014/main" id="{205DC421-E74A-4C3D-B3C9-881778D88B4E}"/>
              </a:ext>
            </a:extLst>
          </p:cNvPr>
          <p:cNvSpPr txBox="1"/>
          <p:nvPr/>
        </p:nvSpPr>
        <p:spPr>
          <a:xfrm>
            <a:off x="202542" y="1058259"/>
            <a:ext cx="9568252" cy="3046988"/>
          </a:xfrm>
          <a:prstGeom prst="rect">
            <a:avLst/>
          </a:prstGeom>
          <a:noFill/>
        </p:spPr>
        <p:txBody>
          <a:bodyPr wrap="square" rtlCol="0">
            <a:spAutoFit/>
          </a:bodyPr>
          <a:lstStyle/>
          <a:p>
            <a:r>
              <a:rPr lang="en-CA" sz="3200" b="1" dirty="0">
                <a:latin typeface="Times New Roman" panose="02020603050405020304" pitchFamily="18" charset="0"/>
                <a:cs typeface="Times New Roman" panose="02020603050405020304" pitchFamily="18" charset="0"/>
              </a:rPr>
              <a:t>Intelligence (supervisory control):</a:t>
            </a:r>
          </a:p>
          <a:p>
            <a:pPr marL="457200" indent="-457200">
              <a:buFont typeface="Wingdings" panose="05000000000000000000" pitchFamily="2" charset="2"/>
              <a:buChar char="ü"/>
            </a:pPr>
            <a:r>
              <a:rPr lang="en-CA" sz="3200" b="1" dirty="0">
                <a:latin typeface="Times New Roman" panose="02020603050405020304" pitchFamily="18" charset="0"/>
                <a:cs typeface="Times New Roman" panose="02020603050405020304" pitchFamily="18" charset="0"/>
              </a:rPr>
              <a:t>Energy trading</a:t>
            </a:r>
          </a:p>
          <a:p>
            <a:pPr marL="457200" indent="-457200">
              <a:buFont typeface="Wingdings" panose="05000000000000000000" pitchFamily="2" charset="2"/>
              <a:buChar char="ü"/>
            </a:pPr>
            <a:r>
              <a:rPr lang="en-CA" sz="3200" b="1" dirty="0">
                <a:latin typeface="Times New Roman" panose="02020603050405020304" pitchFamily="18" charset="0"/>
                <a:cs typeface="Times New Roman" panose="02020603050405020304" pitchFamily="18" charset="0"/>
              </a:rPr>
              <a:t>Emergency power provision (more reliability)</a:t>
            </a:r>
          </a:p>
          <a:p>
            <a:pPr marL="457200" indent="-457200">
              <a:buFont typeface="Wingdings" panose="05000000000000000000" pitchFamily="2" charset="2"/>
              <a:buChar char="ü"/>
            </a:pPr>
            <a:r>
              <a:rPr lang="en-CA" sz="3200" b="1" dirty="0">
                <a:latin typeface="Times New Roman" panose="02020603050405020304" pitchFamily="18" charset="0"/>
                <a:cs typeface="Times New Roman" panose="02020603050405020304" pitchFamily="18" charset="0"/>
              </a:rPr>
              <a:t>Islanded operation (more resiliency)</a:t>
            </a:r>
          </a:p>
          <a:p>
            <a:endParaRPr lang="en-CA" sz="3200" b="1" dirty="0">
              <a:latin typeface="Times New Roman" panose="02020603050405020304" pitchFamily="18" charset="0"/>
              <a:cs typeface="Times New Roman" panose="02020603050405020304" pitchFamily="18" charset="0"/>
            </a:endParaRPr>
          </a:p>
          <a:p>
            <a:r>
              <a:rPr lang="en-CA" sz="3200" b="1" dirty="0">
                <a:solidFill>
                  <a:srgbClr val="FF0000"/>
                </a:solidFill>
                <a:latin typeface="Times New Roman" panose="02020603050405020304" pitchFamily="18" charset="0"/>
                <a:cs typeface="Times New Roman" panose="02020603050405020304" pitchFamily="18" charset="0"/>
              </a:rPr>
              <a:t>It is all about a functional supervisory control system!</a:t>
            </a:r>
          </a:p>
        </p:txBody>
      </p:sp>
      <p:grpSp>
        <p:nvGrpSpPr>
          <p:cNvPr id="13" name="Group 12">
            <a:extLst>
              <a:ext uri="{FF2B5EF4-FFF2-40B4-BE49-F238E27FC236}">
                <a16:creationId xmlns:a16="http://schemas.microsoft.com/office/drawing/2014/main" id="{14E277FE-FC60-4C1A-93A0-4FA7FC44DFF6}"/>
              </a:ext>
            </a:extLst>
          </p:cNvPr>
          <p:cNvGrpSpPr/>
          <p:nvPr/>
        </p:nvGrpSpPr>
        <p:grpSpPr>
          <a:xfrm>
            <a:off x="13903976" y="4320599"/>
            <a:ext cx="762146" cy="866774"/>
            <a:chOff x="13903976" y="5207714"/>
            <a:chExt cx="762146" cy="866774"/>
          </a:xfrm>
        </p:grpSpPr>
        <p:cxnSp>
          <p:nvCxnSpPr>
            <p:cNvPr id="204" name="Straight Arrow Connector 203">
              <a:extLst>
                <a:ext uri="{FF2B5EF4-FFF2-40B4-BE49-F238E27FC236}">
                  <a16:creationId xmlns:a16="http://schemas.microsoft.com/office/drawing/2014/main" id="{E61E8F1E-AD25-4EA6-8168-0A4789723226}"/>
                </a:ext>
              </a:extLst>
            </p:cNvPr>
            <p:cNvCxnSpPr>
              <a:cxnSpLocks/>
            </p:cNvCxnSpPr>
            <p:nvPr/>
          </p:nvCxnSpPr>
          <p:spPr>
            <a:xfrm>
              <a:off x="14294524" y="5226764"/>
              <a:ext cx="0" cy="8477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D343F534-3A26-46ED-BFFA-B68C12319FF6}"/>
                </a:ext>
              </a:extLst>
            </p:cNvPr>
            <p:cNvSpPr txBox="1"/>
            <p:nvPr/>
          </p:nvSpPr>
          <p:spPr>
            <a:xfrm>
              <a:off x="13903976" y="5233907"/>
              <a:ext cx="180964" cy="707886"/>
            </a:xfrm>
            <a:prstGeom prst="rect">
              <a:avLst/>
            </a:prstGeom>
            <a:noFill/>
            <a:ln>
              <a:noFill/>
            </a:ln>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cxnSp>
          <p:nvCxnSpPr>
            <p:cNvPr id="206" name="Straight Arrow Connector 205">
              <a:extLst>
                <a:ext uri="{FF2B5EF4-FFF2-40B4-BE49-F238E27FC236}">
                  <a16:creationId xmlns:a16="http://schemas.microsoft.com/office/drawing/2014/main" id="{52BC2AB1-096D-4336-A336-9AEC802D857D}"/>
                </a:ext>
              </a:extLst>
            </p:cNvPr>
            <p:cNvCxnSpPr>
              <a:cxnSpLocks/>
            </p:cNvCxnSpPr>
            <p:nvPr/>
          </p:nvCxnSpPr>
          <p:spPr>
            <a:xfrm flipV="1">
              <a:off x="14494549" y="5207714"/>
              <a:ext cx="0" cy="8334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29E3A31B-BFAF-45F7-968F-C9B97C569A4A}"/>
                </a:ext>
              </a:extLst>
            </p:cNvPr>
            <p:cNvSpPr txBox="1"/>
            <p:nvPr/>
          </p:nvSpPr>
          <p:spPr>
            <a:xfrm>
              <a:off x="14485158" y="5233907"/>
              <a:ext cx="180964" cy="707886"/>
            </a:xfrm>
            <a:prstGeom prst="rect">
              <a:avLst/>
            </a:prstGeom>
            <a:noFill/>
            <a:ln>
              <a:noFill/>
            </a:ln>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P</a:t>
              </a:r>
            </a:p>
          </p:txBody>
        </p:sp>
      </p:grpSp>
      <p:grpSp>
        <p:nvGrpSpPr>
          <p:cNvPr id="10" name="Group 9">
            <a:extLst>
              <a:ext uri="{FF2B5EF4-FFF2-40B4-BE49-F238E27FC236}">
                <a16:creationId xmlns:a16="http://schemas.microsoft.com/office/drawing/2014/main" id="{4C383F60-57CF-4FB3-990B-86181322C91A}"/>
              </a:ext>
            </a:extLst>
          </p:cNvPr>
          <p:cNvGrpSpPr/>
          <p:nvPr/>
        </p:nvGrpSpPr>
        <p:grpSpPr>
          <a:xfrm>
            <a:off x="177799" y="8925065"/>
            <a:ext cx="711200" cy="683645"/>
            <a:chOff x="1841500" y="6353882"/>
            <a:chExt cx="711200" cy="683645"/>
          </a:xfrm>
        </p:grpSpPr>
        <p:sp>
          <p:nvSpPr>
            <p:cNvPr id="8" name="Oval 7">
              <a:extLst>
                <a:ext uri="{FF2B5EF4-FFF2-40B4-BE49-F238E27FC236}">
                  <a16:creationId xmlns:a16="http://schemas.microsoft.com/office/drawing/2014/main" id="{C2DBCE79-7BE3-4376-94E4-62B4A63634C4}"/>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351070E0-B2BB-4443-B99C-710E0D51E0E2}"/>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3</a:t>
              </a:r>
              <a:endParaRPr lang="en-CA" sz="3600" b="1" dirty="0">
                <a:latin typeface="Times New Roman" panose="02020603050405020304" pitchFamily="18" charset="0"/>
                <a:cs typeface="Times New Roman" panose="02020603050405020304" pitchFamily="18" charset="0"/>
              </a:endParaRPr>
            </a:p>
          </p:txBody>
        </p:sp>
      </p:grpSp>
      <p:pic>
        <p:nvPicPr>
          <p:cNvPr id="70" name="Picture 69">
            <a:extLst>
              <a:ext uri="{FF2B5EF4-FFF2-40B4-BE49-F238E27FC236}">
                <a16:creationId xmlns:a16="http://schemas.microsoft.com/office/drawing/2014/main" id="{2A667BCC-BB3E-4CEC-B956-E0497359522D}"/>
              </a:ext>
            </a:extLst>
          </p:cNvPr>
          <p:cNvPicPr>
            <a:picLocks noChangeAspect="1"/>
          </p:cNvPicPr>
          <p:nvPr/>
        </p:nvPicPr>
        <p:blipFill>
          <a:blip r:embed="rId9"/>
          <a:stretch>
            <a:fillRect/>
          </a:stretch>
        </p:blipFill>
        <p:spPr>
          <a:xfrm>
            <a:off x="15662430" y="3969847"/>
            <a:ext cx="619125" cy="619125"/>
          </a:xfrm>
          <a:prstGeom prst="rect">
            <a:avLst/>
          </a:prstGeom>
        </p:spPr>
      </p:pic>
      <p:sp>
        <p:nvSpPr>
          <p:cNvPr id="15" name="Rectangle 14">
            <a:extLst>
              <a:ext uri="{FF2B5EF4-FFF2-40B4-BE49-F238E27FC236}">
                <a16:creationId xmlns:a16="http://schemas.microsoft.com/office/drawing/2014/main" id="{7B84CC24-768B-4F04-9A8B-CCA769DB1A9E}"/>
              </a:ext>
            </a:extLst>
          </p:cNvPr>
          <p:cNvSpPr/>
          <p:nvPr/>
        </p:nvSpPr>
        <p:spPr>
          <a:xfrm>
            <a:off x="14018861" y="1054783"/>
            <a:ext cx="2328850" cy="2203167"/>
          </a:xfrm>
          <a:prstGeom prst="rect">
            <a:avLst/>
          </a:prstGeom>
          <a:no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Rectangle 71">
            <a:extLst>
              <a:ext uri="{FF2B5EF4-FFF2-40B4-BE49-F238E27FC236}">
                <a16:creationId xmlns:a16="http://schemas.microsoft.com/office/drawing/2014/main" id="{BE4011CB-2D8D-4A05-999F-C3917A13B3F3}"/>
              </a:ext>
            </a:extLst>
          </p:cNvPr>
          <p:cNvSpPr/>
          <p:nvPr/>
        </p:nvSpPr>
        <p:spPr>
          <a:xfrm>
            <a:off x="14018861" y="1054782"/>
            <a:ext cx="2328850" cy="2203167"/>
          </a:xfrm>
          <a:prstGeom prst="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 name="Group 4">
            <a:extLst>
              <a:ext uri="{FF2B5EF4-FFF2-40B4-BE49-F238E27FC236}">
                <a16:creationId xmlns:a16="http://schemas.microsoft.com/office/drawing/2014/main" id="{226EFFF4-EE0B-4C37-AA4C-BDACF180503F}"/>
              </a:ext>
            </a:extLst>
          </p:cNvPr>
          <p:cNvGrpSpPr/>
          <p:nvPr/>
        </p:nvGrpSpPr>
        <p:grpSpPr>
          <a:xfrm>
            <a:off x="15853949" y="4275678"/>
            <a:ext cx="837998" cy="891485"/>
            <a:chOff x="15799427" y="5093821"/>
            <a:chExt cx="837998" cy="891485"/>
          </a:xfrm>
        </p:grpSpPr>
        <p:cxnSp>
          <p:nvCxnSpPr>
            <p:cNvPr id="200" name="Straight Arrow Connector 199">
              <a:extLst>
                <a:ext uri="{FF2B5EF4-FFF2-40B4-BE49-F238E27FC236}">
                  <a16:creationId xmlns:a16="http://schemas.microsoft.com/office/drawing/2014/main" id="{E9B33268-913C-40A4-8DD3-C0C04558F6E9}"/>
                </a:ext>
              </a:extLst>
            </p:cNvPr>
            <p:cNvCxnSpPr>
              <a:cxnSpLocks/>
            </p:cNvCxnSpPr>
            <p:nvPr/>
          </p:nvCxnSpPr>
          <p:spPr>
            <a:xfrm>
              <a:off x="16214927" y="5137582"/>
              <a:ext cx="0" cy="84772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8BBB9E78-1B35-45FA-8B28-A299A461BF65}"/>
                </a:ext>
              </a:extLst>
            </p:cNvPr>
            <p:cNvSpPr txBox="1"/>
            <p:nvPr/>
          </p:nvSpPr>
          <p:spPr>
            <a:xfrm>
              <a:off x="15799427" y="5118532"/>
              <a:ext cx="180964" cy="707886"/>
            </a:xfrm>
            <a:prstGeom prst="rect">
              <a:avLst/>
            </a:prstGeom>
            <a:noFill/>
            <a:ln>
              <a:noFill/>
            </a:ln>
          </p:spPr>
          <p:txBody>
            <a:bodyPr wrap="square" rtlCol="0">
              <a:spAutoFit/>
            </a:bodyPr>
            <a:lstStyle/>
            <a:p>
              <a:r>
                <a:rPr lang="en-US" sz="4000" b="1" dirty="0">
                  <a:solidFill>
                    <a:srgbClr val="00B050"/>
                  </a:solidFill>
                  <a:latin typeface="Times New Roman" panose="02020603050405020304" pitchFamily="18" charset="0"/>
                  <a:cs typeface="Times New Roman" panose="02020603050405020304" pitchFamily="18" charset="0"/>
                </a:rPr>
                <a:t>$</a:t>
              </a:r>
            </a:p>
          </p:txBody>
        </p:sp>
        <p:sp>
          <p:nvSpPr>
            <p:cNvPr id="203" name="TextBox 202">
              <a:extLst>
                <a:ext uri="{FF2B5EF4-FFF2-40B4-BE49-F238E27FC236}">
                  <a16:creationId xmlns:a16="http://schemas.microsoft.com/office/drawing/2014/main" id="{87AEB6E8-4483-49B7-A603-A01330CA0789}"/>
                </a:ext>
              </a:extLst>
            </p:cNvPr>
            <p:cNvSpPr txBox="1"/>
            <p:nvPr/>
          </p:nvSpPr>
          <p:spPr>
            <a:xfrm>
              <a:off x="16456461" y="5182292"/>
              <a:ext cx="180964" cy="707886"/>
            </a:xfrm>
            <a:prstGeom prst="rect">
              <a:avLst/>
            </a:prstGeom>
            <a:noFill/>
            <a:ln>
              <a:noFill/>
            </a:ln>
          </p:spPr>
          <p:txBody>
            <a:bodyPr wrap="square" rtlCol="0">
              <a:spAutoFit/>
            </a:bodyPr>
            <a:lstStyle/>
            <a:p>
              <a:r>
                <a:rPr lang="en-US" sz="4000" b="1" dirty="0">
                  <a:solidFill>
                    <a:srgbClr val="00B050"/>
                  </a:solidFill>
                  <a:latin typeface="Times New Roman" panose="02020603050405020304" pitchFamily="18" charset="0"/>
                  <a:cs typeface="Times New Roman" panose="02020603050405020304" pitchFamily="18" charset="0"/>
                </a:rPr>
                <a:t>E</a:t>
              </a:r>
            </a:p>
          </p:txBody>
        </p:sp>
        <p:cxnSp>
          <p:nvCxnSpPr>
            <p:cNvPr id="63" name="Straight Arrow Connector 62">
              <a:extLst>
                <a:ext uri="{FF2B5EF4-FFF2-40B4-BE49-F238E27FC236}">
                  <a16:creationId xmlns:a16="http://schemas.microsoft.com/office/drawing/2014/main" id="{7992767E-AA5C-49F7-97F9-69E42E4F2763}"/>
                </a:ext>
              </a:extLst>
            </p:cNvPr>
            <p:cNvCxnSpPr>
              <a:cxnSpLocks/>
            </p:cNvCxnSpPr>
            <p:nvPr/>
          </p:nvCxnSpPr>
          <p:spPr>
            <a:xfrm flipH="1" flipV="1">
              <a:off x="16429848" y="5093821"/>
              <a:ext cx="19616" cy="87457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a:extLst>
              <a:ext uri="{FF2B5EF4-FFF2-40B4-BE49-F238E27FC236}">
                <a16:creationId xmlns:a16="http://schemas.microsoft.com/office/drawing/2014/main" id="{C46FD228-D7B7-4BF5-92AE-EE905D955198}"/>
              </a:ext>
            </a:extLst>
          </p:cNvPr>
          <p:cNvPicPr>
            <a:picLocks noChangeAspect="1"/>
          </p:cNvPicPr>
          <p:nvPr/>
        </p:nvPicPr>
        <p:blipFill>
          <a:blip r:embed="rId10"/>
          <a:stretch>
            <a:fillRect/>
          </a:stretch>
        </p:blipFill>
        <p:spPr>
          <a:xfrm>
            <a:off x="10062089" y="5853193"/>
            <a:ext cx="2724150" cy="1323975"/>
          </a:xfrm>
          <a:prstGeom prst="rect">
            <a:avLst/>
          </a:prstGeom>
        </p:spPr>
      </p:pic>
      <p:grpSp>
        <p:nvGrpSpPr>
          <p:cNvPr id="75" name="Group 74">
            <a:extLst>
              <a:ext uri="{FF2B5EF4-FFF2-40B4-BE49-F238E27FC236}">
                <a16:creationId xmlns:a16="http://schemas.microsoft.com/office/drawing/2014/main" id="{EA519292-FEF6-4674-AC1D-8F31EBE3E413}"/>
              </a:ext>
            </a:extLst>
          </p:cNvPr>
          <p:cNvGrpSpPr/>
          <p:nvPr/>
        </p:nvGrpSpPr>
        <p:grpSpPr>
          <a:xfrm>
            <a:off x="7395683" y="4812056"/>
            <a:ext cx="7580862" cy="1184201"/>
            <a:chOff x="7395683" y="5699171"/>
            <a:chExt cx="7580862" cy="1184201"/>
          </a:xfrm>
        </p:grpSpPr>
        <p:cxnSp>
          <p:nvCxnSpPr>
            <p:cNvPr id="106" name="Straight Connector 105">
              <a:extLst>
                <a:ext uri="{FF2B5EF4-FFF2-40B4-BE49-F238E27FC236}">
                  <a16:creationId xmlns:a16="http://schemas.microsoft.com/office/drawing/2014/main" id="{AD49D567-1DC0-4243-87ED-4143A1AFFDDF}"/>
                </a:ext>
              </a:extLst>
            </p:cNvPr>
            <p:cNvCxnSpPr>
              <a:cxnSpLocks/>
            </p:cNvCxnSpPr>
            <p:nvPr/>
          </p:nvCxnSpPr>
          <p:spPr>
            <a:xfrm flipV="1">
              <a:off x="7395683" y="6484920"/>
              <a:ext cx="0" cy="3984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D95D37-935B-49A0-92B1-A9590740130E}"/>
                </a:ext>
              </a:extLst>
            </p:cNvPr>
            <p:cNvCxnSpPr>
              <a:cxnSpLocks/>
            </p:cNvCxnSpPr>
            <p:nvPr/>
          </p:nvCxnSpPr>
          <p:spPr>
            <a:xfrm flipV="1">
              <a:off x="7395683" y="6478069"/>
              <a:ext cx="7574930" cy="2113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28971CCA-4DF7-4768-B7DB-6E1412D89598}"/>
                </a:ext>
              </a:extLst>
            </p:cNvPr>
            <p:cNvCxnSpPr>
              <a:cxnSpLocks/>
            </p:cNvCxnSpPr>
            <p:nvPr/>
          </p:nvCxnSpPr>
          <p:spPr>
            <a:xfrm flipH="1" flipV="1">
              <a:off x="14954848" y="5699171"/>
              <a:ext cx="21697" cy="8149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3E582E4-06A2-4CFB-9273-13F3990A4DEC}"/>
              </a:ext>
            </a:extLst>
          </p:cNvPr>
          <p:cNvGrpSpPr/>
          <p:nvPr/>
        </p:nvGrpSpPr>
        <p:grpSpPr>
          <a:xfrm>
            <a:off x="7500650" y="5583341"/>
            <a:ext cx="3227747" cy="524099"/>
            <a:chOff x="7500650" y="6470456"/>
            <a:chExt cx="3227747" cy="524099"/>
          </a:xfrm>
        </p:grpSpPr>
        <p:cxnSp>
          <p:nvCxnSpPr>
            <p:cNvPr id="130" name="Straight Arrow Connector 129">
              <a:extLst>
                <a:ext uri="{FF2B5EF4-FFF2-40B4-BE49-F238E27FC236}">
                  <a16:creationId xmlns:a16="http://schemas.microsoft.com/office/drawing/2014/main" id="{1B34E562-F6B9-4FAB-A43A-CEEFDA8D7DBC}"/>
                </a:ext>
              </a:extLst>
            </p:cNvPr>
            <p:cNvCxnSpPr>
              <a:cxnSpLocks/>
            </p:cNvCxnSpPr>
            <p:nvPr/>
          </p:nvCxnSpPr>
          <p:spPr>
            <a:xfrm>
              <a:off x="7500650" y="6484920"/>
              <a:ext cx="0" cy="50963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B470109-C5A8-4D1A-A1B7-39301BE06A41}"/>
                </a:ext>
              </a:extLst>
            </p:cNvPr>
            <p:cNvCxnSpPr>
              <a:cxnSpLocks/>
            </p:cNvCxnSpPr>
            <p:nvPr/>
          </p:nvCxnSpPr>
          <p:spPr>
            <a:xfrm flipV="1">
              <a:off x="10699254" y="6478069"/>
              <a:ext cx="0" cy="23536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5CF7C4C-2F54-4319-B7A4-BB720256E0AD}"/>
                </a:ext>
              </a:extLst>
            </p:cNvPr>
            <p:cNvCxnSpPr>
              <a:cxnSpLocks/>
            </p:cNvCxnSpPr>
            <p:nvPr/>
          </p:nvCxnSpPr>
          <p:spPr>
            <a:xfrm flipV="1">
              <a:off x="7500650" y="6470456"/>
              <a:ext cx="3227747" cy="3375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10" name="Picture 109">
            <a:extLst>
              <a:ext uri="{FF2B5EF4-FFF2-40B4-BE49-F238E27FC236}">
                <a16:creationId xmlns:a16="http://schemas.microsoft.com/office/drawing/2014/main" id="{BD1CF359-257A-48A5-A074-9F64CB7380FF}"/>
              </a:ext>
            </a:extLst>
          </p:cNvPr>
          <p:cNvPicPr>
            <a:picLocks noChangeAspect="1"/>
          </p:cNvPicPr>
          <p:nvPr/>
        </p:nvPicPr>
        <p:blipFill>
          <a:blip r:embed="rId11"/>
          <a:stretch>
            <a:fillRect/>
          </a:stretch>
        </p:blipFill>
        <p:spPr>
          <a:xfrm>
            <a:off x="10060480" y="5853193"/>
            <a:ext cx="2714625" cy="1333500"/>
          </a:xfrm>
          <a:prstGeom prst="rect">
            <a:avLst/>
          </a:prstGeom>
        </p:spPr>
      </p:pic>
      <p:sp>
        <p:nvSpPr>
          <p:cNvPr id="113" name="TextBox 112">
            <a:extLst>
              <a:ext uri="{FF2B5EF4-FFF2-40B4-BE49-F238E27FC236}">
                <a16:creationId xmlns:a16="http://schemas.microsoft.com/office/drawing/2014/main" id="{CAD6AF9D-212E-4686-9493-4487E89F7CDF}"/>
              </a:ext>
            </a:extLst>
          </p:cNvPr>
          <p:cNvSpPr txBox="1"/>
          <p:nvPr/>
        </p:nvSpPr>
        <p:spPr>
          <a:xfrm>
            <a:off x="6010848" y="5440886"/>
            <a:ext cx="1193804" cy="646331"/>
          </a:xfrm>
          <a:prstGeom prst="rect">
            <a:avLst/>
          </a:prstGeom>
          <a:noFill/>
        </p:spPr>
        <p:txBody>
          <a:bodyPr wrap="square" rtlCol="0">
            <a:spAutoFit/>
          </a:bodyPr>
          <a:lstStyle/>
          <a:p>
            <a:pPr algn="ctr"/>
            <a:r>
              <a:rPr lang="en-CA" sz="3600" b="1" dirty="0">
                <a:solidFill>
                  <a:srgbClr val="00B050"/>
                </a:solidFill>
                <a:latin typeface="Times New Roman" panose="02020603050405020304" pitchFamily="18" charset="0"/>
                <a:cs typeface="Times New Roman" panose="02020603050405020304" pitchFamily="18" charset="0"/>
              </a:rPr>
              <a:t>V-f</a:t>
            </a:r>
          </a:p>
        </p:txBody>
      </p:sp>
      <p:sp>
        <p:nvSpPr>
          <p:cNvPr id="115" name="TextBox 114">
            <a:extLst>
              <a:ext uri="{FF2B5EF4-FFF2-40B4-BE49-F238E27FC236}">
                <a16:creationId xmlns:a16="http://schemas.microsoft.com/office/drawing/2014/main" id="{03DF0B42-5E9E-4A9B-AD81-4E515C7B380E}"/>
              </a:ext>
            </a:extLst>
          </p:cNvPr>
          <p:cNvSpPr txBox="1"/>
          <p:nvPr/>
        </p:nvSpPr>
        <p:spPr>
          <a:xfrm>
            <a:off x="6035141" y="5428300"/>
            <a:ext cx="1193804" cy="646331"/>
          </a:xfrm>
          <a:prstGeom prst="rect">
            <a:avLst/>
          </a:prstGeom>
          <a:noFill/>
        </p:spPr>
        <p:txBody>
          <a:bodyPr wrap="square" rtlCol="0">
            <a:spAutoFit/>
          </a:bodyPr>
          <a:lstStyle/>
          <a:p>
            <a:pPr algn="ctr"/>
            <a:r>
              <a:rPr lang="en-CA" sz="3600" b="1" dirty="0">
                <a:solidFill>
                  <a:srgbClr val="00B050"/>
                </a:solidFill>
                <a:latin typeface="Times New Roman" panose="02020603050405020304" pitchFamily="18" charset="0"/>
                <a:cs typeface="Times New Roman" panose="02020603050405020304" pitchFamily="18" charset="0"/>
              </a:rPr>
              <a:t>P-Q</a:t>
            </a:r>
          </a:p>
        </p:txBody>
      </p:sp>
      <p:cxnSp>
        <p:nvCxnSpPr>
          <p:cNvPr id="118" name="Straight Connector 117">
            <a:extLst>
              <a:ext uri="{FF2B5EF4-FFF2-40B4-BE49-F238E27FC236}">
                <a16:creationId xmlns:a16="http://schemas.microsoft.com/office/drawing/2014/main" id="{80E792DA-3388-4B26-A180-E840B464BD43}"/>
              </a:ext>
            </a:extLst>
          </p:cNvPr>
          <p:cNvCxnSpPr>
            <a:cxnSpLocks/>
          </p:cNvCxnSpPr>
          <p:nvPr/>
        </p:nvCxnSpPr>
        <p:spPr>
          <a:xfrm>
            <a:off x="7010400" y="5498960"/>
            <a:ext cx="9337311" cy="159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FEF2F4E7-D2F5-4D8D-A182-549F2C6EC91D}"/>
              </a:ext>
            </a:extLst>
          </p:cNvPr>
          <p:cNvGrpSpPr/>
          <p:nvPr/>
        </p:nvGrpSpPr>
        <p:grpSpPr>
          <a:xfrm>
            <a:off x="10089320" y="5879238"/>
            <a:ext cx="2642217" cy="1263730"/>
            <a:chOff x="10138138" y="6767848"/>
            <a:chExt cx="2642217" cy="1263730"/>
          </a:xfrm>
        </p:grpSpPr>
        <p:pic>
          <p:nvPicPr>
            <p:cNvPr id="162" name="Picture 161" descr="A picture containing clock, object&#10;&#10;Description automatically generated">
              <a:extLst>
                <a:ext uri="{FF2B5EF4-FFF2-40B4-BE49-F238E27FC236}">
                  <a16:creationId xmlns:a16="http://schemas.microsoft.com/office/drawing/2014/main" id="{9F72C473-4B8D-4716-8E38-A377B29BCBE7}"/>
                </a:ext>
              </a:extLst>
            </p:cNvPr>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516625" y="6767848"/>
              <a:ext cx="1263730" cy="1263730"/>
            </a:xfrm>
            <a:prstGeom prst="rect">
              <a:avLst/>
            </a:prstGeom>
            <a:ln w="28575">
              <a:solidFill>
                <a:schemeClr val="accent6">
                  <a:lumMod val="75000"/>
                </a:schemeClr>
              </a:solidFill>
              <a:prstDash val="sysDash"/>
            </a:ln>
          </p:spPr>
        </p:pic>
        <p:pic>
          <p:nvPicPr>
            <p:cNvPr id="163" name="Picture 162">
              <a:extLst>
                <a:ext uri="{FF2B5EF4-FFF2-40B4-BE49-F238E27FC236}">
                  <a16:creationId xmlns:a16="http://schemas.microsoft.com/office/drawing/2014/main" id="{DFF68742-CDB2-4478-8537-4AEFFF3F9228}"/>
                </a:ext>
              </a:extLst>
            </p:cNvPr>
            <p:cNvPicPr>
              <a:picLocks noChangeAspect="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138138" y="6772286"/>
              <a:ext cx="1254853" cy="1254853"/>
            </a:xfrm>
            <a:prstGeom prst="rect">
              <a:avLst/>
            </a:prstGeom>
            <a:ln w="28575">
              <a:solidFill>
                <a:schemeClr val="accent6">
                  <a:lumMod val="75000"/>
                </a:schemeClr>
              </a:solidFill>
              <a:prstDash val="sysDash"/>
            </a:ln>
          </p:spPr>
        </p:pic>
      </p:grpSp>
      <p:pic>
        <p:nvPicPr>
          <p:cNvPr id="123" name="Picture 122">
            <a:extLst>
              <a:ext uri="{FF2B5EF4-FFF2-40B4-BE49-F238E27FC236}">
                <a16:creationId xmlns:a16="http://schemas.microsoft.com/office/drawing/2014/main" id="{3BFD38B6-8D22-4761-8B41-63BFAD12A44A}"/>
              </a:ext>
            </a:extLst>
          </p:cNvPr>
          <p:cNvPicPr>
            <a:picLocks noChangeAspect="1"/>
          </p:cNvPicPr>
          <p:nvPr/>
        </p:nvPicPr>
        <p:blipFill>
          <a:blip r:embed="rId14"/>
          <a:stretch>
            <a:fillRect/>
          </a:stretch>
        </p:blipFill>
        <p:spPr>
          <a:xfrm>
            <a:off x="6601829" y="6111046"/>
            <a:ext cx="1447800" cy="781050"/>
          </a:xfrm>
          <a:prstGeom prst="rect">
            <a:avLst/>
          </a:prstGeom>
        </p:spPr>
      </p:pic>
      <p:pic>
        <p:nvPicPr>
          <p:cNvPr id="141" name="Picture 140">
            <a:extLst>
              <a:ext uri="{FF2B5EF4-FFF2-40B4-BE49-F238E27FC236}">
                <a16:creationId xmlns:a16="http://schemas.microsoft.com/office/drawing/2014/main" id="{2C2C7C95-04A2-438A-9832-FB056230946A}"/>
              </a:ext>
            </a:extLst>
          </p:cNvPr>
          <p:cNvPicPr>
            <a:picLocks noChangeAspect="1"/>
          </p:cNvPicPr>
          <p:nvPr/>
        </p:nvPicPr>
        <p:blipFill>
          <a:blip r:embed="rId15"/>
          <a:stretch>
            <a:fillRect/>
          </a:stretch>
        </p:blipFill>
        <p:spPr>
          <a:xfrm>
            <a:off x="6604607" y="6114004"/>
            <a:ext cx="1533525" cy="847725"/>
          </a:xfrm>
          <a:prstGeom prst="rect">
            <a:avLst/>
          </a:prstGeom>
        </p:spPr>
      </p:pic>
      <p:cxnSp>
        <p:nvCxnSpPr>
          <p:cNvPr id="168" name="Straight Connector 167">
            <a:extLst>
              <a:ext uri="{FF2B5EF4-FFF2-40B4-BE49-F238E27FC236}">
                <a16:creationId xmlns:a16="http://schemas.microsoft.com/office/drawing/2014/main" id="{332285B4-4394-49D2-BE47-159E78A04F1F}"/>
              </a:ext>
            </a:extLst>
          </p:cNvPr>
          <p:cNvCxnSpPr>
            <a:cxnSpLocks/>
          </p:cNvCxnSpPr>
          <p:nvPr/>
        </p:nvCxnSpPr>
        <p:spPr>
          <a:xfrm>
            <a:off x="15957860" y="5806203"/>
            <a:ext cx="0" cy="12267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0E7E521-286E-45A0-A00F-3F82D264E31F}"/>
              </a:ext>
            </a:extLst>
          </p:cNvPr>
          <p:cNvCxnSpPr>
            <a:cxnSpLocks/>
          </p:cNvCxnSpPr>
          <p:nvPr/>
        </p:nvCxnSpPr>
        <p:spPr>
          <a:xfrm>
            <a:off x="15957860" y="5597805"/>
            <a:ext cx="0" cy="208398"/>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951ED906-EC69-47A7-9209-9B5A6D71F80F}"/>
              </a:ext>
            </a:extLst>
          </p:cNvPr>
          <p:cNvSpPr txBox="1"/>
          <p:nvPr/>
        </p:nvSpPr>
        <p:spPr>
          <a:xfrm>
            <a:off x="4174625" y="6214700"/>
            <a:ext cx="1370070" cy="646331"/>
          </a:xfrm>
          <a:prstGeom prst="rect">
            <a:avLst/>
          </a:prstGeom>
          <a:noFill/>
        </p:spPr>
        <p:txBody>
          <a:bodyPr wrap="square" rtlCol="0">
            <a:spAutoFit/>
          </a:bodyPr>
          <a:lstStyle/>
          <a:p>
            <a:pPr algn="ctr"/>
            <a:r>
              <a:rPr lang="en-CA" sz="3600" b="1" dirty="0">
                <a:solidFill>
                  <a:srgbClr val="FF0000"/>
                </a:solidFill>
                <a:latin typeface="Times New Roman" panose="02020603050405020304" pitchFamily="18" charset="0"/>
                <a:cs typeface="Times New Roman" panose="02020603050405020304" pitchFamily="18" charset="0"/>
              </a:rPr>
              <a:t>SOC</a:t>
            </a:r>
          </a:p>
        </p:txBody>
      </p:sp>
      <p:cxnSp>
        <p:nvCxnSpPr>
          <p:cNvPr id="146" name="Straight Arrow Connector 145">
            <a:extLst>
              <a:ext uri="{FF2B5EF4-FFF2-40B4-BE49-F238E27FC236}">
                <a16:creationId xmlns:a16="http://schemas.microsoft.com/office/drawing/2014/main" id="{116755B7-3523-49D7-AFD2-03EB1847EFB3}"/>
              </a:ext>
            </a:extLst>
          </p:cNvPr>
          <p:cNvCxnSpPr/>
          <p:nvPr/>
        </p:nvCxnSpPr>
        <p:spPr>
          <a:xfrm flipV="1">
            <a:off x="5574528" y="6237988"/>
            <a:ext cx="0" cy="8195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Content Placeholder 5">
            <a:extLst>
              <a:ext uri="{FF2B5EF4-FFF2-40B4-BE49-F238E27FC236}">
                <a16:creationId xmlns:a16="http://schemas.microsoft.com/office/drawing/2014/main" id="{C5119668-4343-433B-841D-CE436BB6F788}"/>
              </a:ext>
            </a:extLst>
          </p:cNvPr>
          <p:cNvGraphicFramePr>
            <a:graphicFrameLocks/>
          </p:cNvGraphicFramePr>
          <p:nvPr>
            <p:extLst>
              <p:ext uri="{D42A27DB-BD31-4B8C-83A1-F6EECF244321}">
                <p14:modId xmlns:p14="http://schemas.microsoft.com/office/powerpoint/2010/main" val="2917155632"/>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 name="TextBox 1">
            <a:extLst>
              <a:ext uri="{FF2B5EF4-FFF2-40B4-BE49-F238E27FC236}">
                <a16:creationId xmlns:a16="http://schemas.microsoft.com/office/drawing/2014/main" id="{9D710226-F5CF-43F3-8F04-4E8D9FE7D1AA}"/>
              </a:ext>
            </a:extLst>
          </p:cNvPr>
          <p:cNvSpPr txBox="1"/>
          <p:nvPr/>
        </p:nvSpPr>
        <p:spPr>
          <a:xfrm>
            <a:off x="11832690" y="7564033"/>
            <a:ext cx="1008620" cy="707886"/>
          </a:xfrm>
          <a:prstGeom prst="rect">
            <a:avLst/>
          </a:prstGeom>
          <a:noFill/>
          <a:ln w="28575">
            <a:solidFill>
              <a:srgbClr val="7030A0"/>
            </a:solidFill>
            <a:prstDash val="sysDash"/>
          </a:ln>
        </p:spPr>
        <p:txBody>
          <a:bodyPr wrap="square" rtlCol="0">
            <a:spAutoFit/>
          </a:bodyPr>
          <a:lstStyle/>
          <a:p>
            <a:pPr algn="ctr"/>
            <a:r>
              <a:rPr lang="en-CA" sz="2000" b="1" dirty="0">
                <a:solidFill>
                  <a:srgbClr val="7030A0"/>
                </a:solidFill>
                <a:latin typeface="Times New Roman" panose="02020603050405020304" pitchFamily="18" charset="0"/>
                <a:cs typeface="Times New Roman" panose="02020603050405020304" pitchFamily="18" charset="0"/>
              </a:rPr>
              <a:t>local control</a:t>
            </a:r>
            <a:endParaRPr lang="en-CA" b="1" dirty="0">
              <a:solidFill>
                <a:srgbClr val="7030A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B92837D-CD43-4162-9361-12FA35EF5E9F}"/>
              </a:ext>
            </a:extLst>
          </p:cNvPr>
          <p:cNvSpPr txBox="1"/>
          <p:nvPr/>
        </p:nvSpPr>
        <p:spPr>
          <a:xfrm>
            <a:off x="10261759" y="7564033"/>
            <a:ext cx="1012188" cy="707886"/>
          </a:xfrm>
          <a:prstGeom prst="rect">
            <a:avLst/>
          </a:prstGeom>
          <a:noFill/>
          <a:ln w="28575">
            <a:solidFill>
              <a:srgbClr val="7030A0"/>
            </a:solidFill>
            <a:prstDash val="sysDash"/>
          </a:ln>
        </p:spPr>
        <p:txBody>
          <a:bodyPr wrap="square" rtlCol="0">
            <a:spAutoFit/>
          </a:bodyPr>
          <a:lstStyle/>
          <a:p>
            <a:pPr algn="ctr"/>
            <a:r>
              <a:rPr lang="en-CA" sz="2000" b="1" dirty="0">
                <a:solidFill>
                  <a:srgbClr val="7030A0"/>
                </a:solidFill>
                <a:latin typeface="Times New Roman" panose="02020603050405020304" pitchFamily="18" charset="0"/>
                <a:cs typeface="Times New Roman" panose="02020603050405020304" pitchFamily="18" charset="0"/>
              </a:rPr>
              <a:t>local control</a:t>
            </a:r>
            <a:endParaRPr lang="en-CA" b="1" dirty="0">
              <a:solidFill>
                <a:srgbClr val="7030A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A633430-9E36-490D-9E24-C94CB63B3C3C}"/>
              </a:ext>
            </a:extLst>
          </p:cNvPr>
          <p:cNvSpPr txBox="1"/>
          <p:nvPr/>
        </p:nvSpPr>
        <p:spPr>
          <a:xfrm>
            <a:off x="6933753" y="7354459"/>
            <a:ext cx="1012188" cy="707886"/>
          </a:xfrm>
          <a:prstGeom prst="rect">
            <a:avLst/>
          </a:prstGeom>
          <a:noFill/>
          <a:ln w="28575">
            <a:solidFill>
              <a:srgbClr val="7030A0"/>
            </a:solidFill>
            <a:prstDash val="sysDash"/>
          </a:ln>
        </p:spPr>
        <p:txBody>
          <a:bodyPr wrap="square" rtlCol="0">
            <a:spAutoFit/>
          </a:bodyPr>
          <a:lstStyle/>
          <a:p>
            <a:pPr algn="ctr"/>
            <a:r>
              <a:rPr lang="en-CA" sz="2000" b="1" dirty="0">
                <a:solidFill>
                  <a:srgbClr val="7030A0"/>
                </a:solidFill>
                <a:latin typeface="Times New Roman" panose="02020603050405020304" pitchFamily="18" charset="0"/>
                <a:cs typeface="Times New Roman" panose="02020603050405020304" pitchFamily="18" charset="0"/>
              </a:rPr>
              <a:t>local control</a:t>
            </a:r>
            <a:endParaRPr lang="en-CA" b="1" dirty="0">
              <a:solidFill>
                <a:srgbClr val="7030A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687E423-2BA6-4AA1-93E2-D88EAD69BA23}"/>
              </a:ext>
            </a:extLst>
          </p:cNvPr>
          <p:cNvSpPr txBox="1"/>
          <p:nvPr/>
        </p:nvSpPr>
        <p:spPr>
          <a:xfrm>
            <a:off x="8298851" y="8005517"/>
            <a:ext cx="1644195" cy="400110"/>
          </a:xfrm>
          <a:prstGeom prst="rect">
            <a:avLst/>
          </a:prstGeom>
          <a:noFill/>
          <a:ln w="28575">
            <a:solidFill>
              <a:srgbClr val="7030A0"/>
            </a:solidFill>
            <a:prstDash val="sysDash"/>
          </a:ln>
        </p:spPr>
        <p:txBody>
          <a:bodyPr wrap="square" rtlCol="0">
            <a:spAutoFit/>
          </a:bodyPr>
          <a:lstStyle/>
          <a:p>
            <a:pPr algn="ctr"/>
            <a:r>
              <a:rPr lang="en-CA" sz="2000" b="1" dirty="0">
                <a:solidFill>
                  <a:srgbClr val="7030A0"/>
                </a:solidFill>
                <a:latin typeface="Times New Roman" panose="02020603050405020304" pitchFamily="18" charset="0"/>
                <a:cs typeface="Times New Roman" panose="02020603050405020304" pitchFamily="18" charset="0"/>
              </a:rPr>
              <a:t>local control</a:t>
            </a:r>
            <a:endParaRPr lang="en-CA" b="1" dirty="0">
              <a:solidFill>
                <a:srgbClr val="7030A0"/>
              </a:solidFill>
              <a:latin typeface="Times New Roman" panose="02020603050405020304" pitchFamily="18" charset="0"/>
              <a:cs typeface="Times New Roman" panose="02020603050405020304" pitchFamily="18" charset="0"/>
            </a:endParaRPr>
          </a:p>
        </p:txBody>
      </p:sp>
      <p:cxnSp>
        <p:nvCxnSpPr>
          <p:cNvPr id="88" name="Straight Arrow Connector 87">
            <a:extLst>
              <a:ext uri="{FF2B5EF4-FFF2-40B4-BE49-F238E27FC236}">
                <a16:creationId xmlns:a16="http://schemas.microsoft.com/office/drawing/2014/main" id="{32185DD7-ADCF-4999-9291-F193A29CD8E2}"/>
              </a:ext>
            </a:extLst>
          </p:cNvPr>
          <p:cNvCxnSpPr>
            <a:cxnSpLocks/>
          </p:cNvCxnSpPr>
          <p:nvPr/>
        </p:nvCxnSpPr>
        <p:spPr>
          <a:xfrm flipV="1">
            <a:off x="12317030" y="8306312"/>
            <a:ext cx="1" cy="5234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9E4851E-A05F-425D-8035-78C09C03FE8B}"/>
              </a:ext>
            </a:extLst>
          </p:cNvPr>
          <p:cNvCxnSpPr>
            <a:cxnSpLocks/>
          </p:cNvCxnSpPr>
          <p:nvPr/>
        </p:nvCxnSpPr>
        <p:spPr>
          <a:xfrm flipV="1">
            <a:off x="10789590" y="8259629"/>
            <a:ext cx="1" cy="54038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EBC53041-399B-47B2-8F20-65FAB4004BFF}"/>
              </a:ext>
            </a:extLst>
          </p:cNvPr>
          <p:cNvCxnSpPr>
            <a:cxnSpLocks/>
          </p:cNvCxnSpPr>
          <p:nvPr/>
        </p:nvCxnSpPr>
        <p:spPr>
          <a:xfrm flipH="1" flipV="1">
            <a:off x="9120948" y="8405629"/>
            <a:ext cx="9967" cy="5194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584421D6-205C-480F-964E-F85212883CD1}"/>
              </a:ext>
            </a:extLst>
          </p:cNvPr>
          <p:cNvCxnSpPr>
            <a:cxnSpLocks/>
          </p:cNvCxnSpPr>
          <p:nvPr/>
        </p:nvCxnSpPr>
        <p:spPr>
          <a:xfrm flipV="1">
            <a:off x="7422938" y="8062345"/>
            <a:ext cx="0" cy="6030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40BF05F-B8D0-4BC4-B00F-BC175B36C0D2}"/>
              </a:ext>
            </a:extLst>
          </p:cNvPr>
          <p:cNvSpPr txBox="1"/>
          <p:nvPr/>
        </p:nvSpPr>
        <p:spPr>
          <a:xfrm>
            <a:off x="6809741" y="8551551"/>
            <a:ext cx="1377225" cy="584775"/>
          </a:xfrm>
          <a:prstGeom prst="rect">
            <a:avLst/>
          </a:prstGeom>
          <a:noFill/>
        </p:spPr>
        <p:txBody>
          <a:bodyPr wrap="square" rtlCol="0">
            <a:spAutoFit/>
          </a:bodyPr>
          <a:lstStyle/>
          <a:p>
            <a:r>
              <a:rPr lang="en-CA" sz="3200" b="1" dirty="0">
                <a:solidFill>
                  <a:srgbClr val="7030A0"/>
                </a:solidFill>
                <a:latin typeface="Times New Roman" panose="02020603050405020304" pitchFamily="18" charset="0"/>
                <a:cs typeface="Times New Roman" panose="02020603050405020304" pitchFamily="18" charset="0"/>
              </a:rPr>
              <a:t>CMD</a:t>
            </a:r>
            <a:endParaRPr lang="en-CA" b="1" dirty="0">
              <a:solidFill>
                <a:srgbClr val="7030A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B72CC37-9AC8-409F-9810-00C820185278}"/>
              </a:ext>
            </a:extLst>
          </p:cNvPr>
          <p:cNvSpPr txBox="1"/>
          <p:nvPr/>
        </p:nvSpPr>
        <p:spPr>
          <a:xfrm>
            <a:off x="8515340" y="8803843"/>
            <a:ext cx="1231151" cy="584775"/>
          </a:xfrm>
          <a:prstGeom prst="rect">
            <a:avLst/>
          </a:prstGeom>
          <a:noFill/>
        </p:spPr>
        <p:txBody>
          <a:bodyPr wrap="square" rtlCol="0">
            <a:spAutoFit/>
          </a:bodyPr>
          <a:lstStyle/>
          <a:p>
            <a:r>
              <a:rPr lang="en-CA" sz="3200" b="1" dirty="0">
                <a:solidFill>
                  <a:srgbClr val="7030A0"/>
                </a:solidFill>
                <a:latin typeface="Times New Roman" panose="02020603050405020304" pitchFamily="18" charset="0"/>
                <a:cs typeface="Times New Roman" panose="02020603050405020304" pitchFamily="18" charset="0"/>
              </a:rPr>
              <a:t>CMD</a:t>
            </a:r>
            <a:endParaRPr lang="en-CA" b="1"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DD5CC0F9-16C3-4099-A6CD-C387EBD041C5}"/>
              </a:ext>
            </a:extLst>
          </p:cNvPr>
          <p:cNvSpPr txBox="1"/>
          <p:nvPr/>
        </p:nvSpPr>
        <p:spPr>
          <a:xfrm>
            <a:off x="11729251" y="8729273"/>
            <a:ext cx="1500503" cy="584775"/>
          </a:xfrm>
          <a:prstGeom prst="rect">
            <a:avLst/>
          </a:prstGeom>
          <a:noFill/>
        </p:spPr>
        <p:txBody>
          <a:bodyPr wrap="square" rtlCol="0">
            <a:spAutoFit/>
          </a:bodyPr>
          <a:lstStyle/>
          <a:p>
            <a:r>
              <a:rPr lang="en-CA" sz="3200" b="1" dirty="0">
                <a:solidFill>
                  <a:srgbClr val="7030A0"/>
                </a:solidFill>
                <a:latin typeface="Times New Roman" panose="02020603050405020304" pitchFamily="18" charset="0"/>
                <a:cs typeface="Times New Roman" panose="02020603050405020304" pitchFamily="18" charset="0"/>
              </a:rPr>
              <a:t>CMD</a:t>
            </a:r>
            <a:endParaRPr lang="en-CA" b="1" dirty="0">
              <a:solidFill>
                <a:srgbClr val="7030A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0D33C409-C06C-42D5-A8D7-4B9A91CAD038}"/>
              </a:ext>
            </a:extLst>
          </p:cNvPr>
          <p:cNvSpPr txBox="1"/>
          <p:nvPr/>
        </p:nvSpPr>
        <p:spPr>
          <a:xfrm>
            <a:off x="10255422" y="8730788"/>
            <a:ext cx="1356521" cy="584775"/>
          </a:xfrm>
          <a:prstGeom prst="rect">
            <a:avLst/>
          </a:prstGeom>
          <a:noFill/>
        </p:spPr>
        <p:txBody>
          <a:bodyPr wrap="square" rtlCol="0">
            <a:spAutoFit/>
          </a:bodyPr>
          <a:lstStyle/>
          <a:p>
            <a:r>
              <a:rPr lang="en-CA" sz="3200" b="1" dirty="0">
                <a:solidFill>
                  <a:srgbClr val="7030A0"/>
                </a:solidFill>
                <a:latin typeface="Times New Roman" panose="02020603050405020304" pitchFamily="18" charset="0"/>
                <a:cs typeface="Times New Roman" panose="02020603050405020304" pitchFamily="18" charset="0"/>
              </a:rPr>
              <a:t>CMD</a:t>
            </a:r>
            <a:endParaRPr lang="en-CA" sz="1200" b="1" dirty="0">
              <a:solidFill>
                <a:srgbClr val="7030A0"/>
              </a:solidFill>
              <a:latin typeface="Times New Roman" panose="02020603050405020304" pitchFamily="18" charset="0"/>
              <a:cs typeface="Times New Roman" panose="02020603050405020304" pitchFamily="18" charset="0"/>
            </a:endParaRPr>
          </a:p>
        </p:txBody>
      </p:sp>
      <p:cxnSp>
        <p:nvCxnSpPr>
          <p:cNvPr id="119" name="Straight Arrow Connector 118">
            <a:extLst>
              <a:ext uri="{FF2B5EF4-FFF2-40B4-BE49-F238E27FC236}">
                <a16:creationId xmlns:a16="http://schemas.microsoft.com/office/drawing/2014/main" id="{2AF3471E-3221-4CF7-B0FF-76FEA981018D}"/>
              </a:ext>
            </a:extLst>
          </p:cNvPr>
          <p:cNvCxnSpPr>
            <a:cxnSpLocks/>
          </p:cNvCxnSpPr>
          <p:nvPr/>
        </p:nvCxnSpPr>
        <p:spPr>
          <a:xfrm flipV="1">
            <a:off x="13819570" y="7537383"/>
            <a:ext cx="1" cy="5234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F6A7EAF6-D2C2-4936-B2CF-F88D26135F54}"/>
              </a:ext>
            </a:extLst>
          </p:cNvPr>
          <p:cNvSpPr txBox="1"/>
          <p:nvPr/>
        </p:nvSpPr>
        <p:spPr>
          <a:xfrm>
            <a:off x="13231791" y="7960344"/>
            <a:ext cx="1500503" cy="584775"/>
          </a:xfrm>
          <a:prstGeom prst="rect">
            <a:avLst/>
          </a:prstGeom>
          <a:noFill/>
        </p:spPr>
        <p:txBody>
          <a:bodyPr wrap="square" rtlCol="0">
            <a:spAutoFit/>
          </a:bodyPr>
          <a:lstStyle/>
          <a:p>
            <a:r>
              <a:rPr lang="en-CA" sz="3200" b="1" dirty="0">
                <a:solidFill>
                  <a:srgbClr val="7030A0"/>
                </a:solidFill>
                <a:latin typeface="Times New Roman" panose="02020603050405020304" pitchFamily="18" charset="0"/>
                <a:cs typeface="Times New Roman" panose="02020603050405020304" pitchFamily="18" charset="0"/>
              </a:rPr>
              <a:t>CMD</a:t>
            </a:r>
            <a:endParaRPr lang="en-CA" b="1" dirty="0">
              <a:solidFill>
                <a:srgbClr val="7030A0"/>
              </a:solidFill>
              <a:latin typeface="Times New Roman" panose="02020603050405020304" pitchFamily="18" charset="0"/>
              <a:cs typeface="Times New Roman" panose="02020603050405020304" pitchFamily="18" charset="0"/>
            </a:endParaRPr>
          </a:p>
        </p:txBody>
      </p:sp>
      <p:cxnSp>
        <p:nvCxnSpPr>
          <p:cNvPr id="127" name="Straight Arrow Connector 126">
            <a:extLst>
              <a:ext uri="{FF2B5EF4-FFF2-40B4-BE49-F238E27FC236}">
                <a16:creationId xmlns:a16="http://schemas.microsoft.com/office/drawing/2014/main" id="{F93F0F1E-90F9-4ED2-9144-A67DF48090AA}"/>
              </a:ext>
            </a:extLst>
          </p:cNvPr>
          <p:cNvCxnSpPr>
            <a:cxnSpLocks/>
          </p:cNvCxnSpPr>
          <p:nvPr/>
        </p:nvCxnSpPr>
        <p:spPr>
          <a:xfrm flipV="1">
            <a:off x="15957555" y="7736851"/>
            <a:ext cx="1" cy="5234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0287D42D-0903-448D-9ACD-77EF431E2EC9}"/>
              </a:ext>
            </a:extLst>
          </p:cNvPr>
          <p:cNvSpPr txBox="1"/>
          <p:nvPr/>
        </p:nvSpPr>
        <p:spPr>
          <a:xfrm>
            <a:off x="15369776" y="8159812"/>
            <a:ext cx="1500503" cy="584775"/>
          </a:xfrm>
          <a:prstGeom prst="rect">
            <a:avLst/>
          </a:prstGeom>
          <a:noFill/>
        </p:spPr>
        <p:txBody>
          <a:bodyPr wrap="square" rtlCol="0">
            <a:spAutoFit/>
          </a:bodyPr>
          <a:lstStyle/>
          <a:p>
            <a:r>
              <a:rPr lang="en-CA" sz="3200" b="1" dirty="0">
                <a:solidFill>
                  <a:srgbClr val="7030A0"/>
                </a:solidFill>
                <a:latin typeface="Times New Roman" panose="02020603050405020304" pitchFamily="18" charset="0"/>
                <a:cs typeface="Times New Roman" panose="02020603050405020304" pitchFamily="18" charset="0"/>
              </a:rPr>
              <a:t>CMD</a:t>
            </a:r>
            <a:endParaRPr lang="en-CA"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786613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61"/>
                                        </p:tgtEl>
                                      </p:cBhvr>
                                    </p:animEffect>
                                    <p:set>
                                      <p:cBhvr>
                                        <p:cTn id="20" dur="1" fill="hold">
                                          <p:stCondLst>
                                            <p:cond delay="1999"/>
                                          </p:stCondLst>
                                        </p:cTn>
                                        <p:tgtEl>
                                          <p:spTgt spid="161"/>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0"/>
                                        </p:tgtEl>
                                      </p:cBhvr>
                                    </p:animEffect>
                                    <p:set>
                                      <p:cBhvr>
                                        <p:cTn id="29" dur="1" fill="hold">
                                          <p:stCondLst>
                                            <p:cond delay="499"/>
                                          </p:stCondLst>
                                        </p:cTn>
                                        <p:tgtEl>
                                          <p:spTgt spid="110"/>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61"/>
                                        </p:tgtEl>
                                        <p:attrNameLst>
                                          <p:attrName>style.visibility</p:attrName>
                                        </p:attrNameLst>
                                      </p:cBhvr>
                                      <p:to>
                                        <p:strVal val="visible"/>
                                      </p:to>
                                    </p:set>
                                    <p:animEffect transition="in" filter="fade">
                                      <p:cBhvr>
                                        <p:cTn id="32" dur="500"/>
                                        <p:tgtEl>
                                          <p:spTgt spid="161"/>
                                        </p:tgtEl>
                                      </p:cBhvr>
                                    </p:animEffect>
                                  </p:childTnLst>
                                </p:cTn>
                              </p:par>
                              <p:par>
                                <p:cTn id="33" presetID="10" presetClass="exit" presetSubtype="0" fill="hold" nodeType="withEffect">
                                  <p:stCondLst>
                                    <p:cond delay="0"/>
                                  </p:stCondLst>
                                  <p:childTnLst>
                                    <p:animEffect transition="out" filter="fade">
                                      <p:cBhvr>
                                        <p:cTn id="34" dur="500"/>
                                        <p:tgtEl>
                                          <p:spTgt spid="97"/>
                                        </p:tgtEl>
                                      </p:cBhvr>
                                    </p:animEffect>
                                    <p:set>
                                      <p:cBhvr>
                                        <p:cTn id="35" dur="1" fill="hold">
                                          <p:stCondLst>
                                            <p:cond delay="499"/>
                                          </p:stCondLst>
                                        </p:cTn>
                                        <p:tgtEl>
                                          <p:spTgt spid="9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2" nodeType="click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61"/>
                                        </p:tgtEl>
                                      </p:cBhvr>
                                    </p:animEffect>
                                    <p:set>
                                      <p:cBhvr>
                                        <p:cTn id="54" dur="1" fill="hold">
                                          <p:stCondLst>
                                            <p:cond delay="499"/>
                                          </p:stCondLst>
                                        </p:cTn>
                                        <p:tgtEl>
                                          <p:spTgt spid="161"/>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3" nodeType="clickEffect">
                                  <p:stCondLst>
                                    <p:cond delay="0"/>
                                  </p:stCondLst>
                                  <p:childTnLst>
                                    <p:animEffect transition="out" filter="fade">
                                      <p:cBhvr>
                                        <p:cTn id="62" dur="500"/>
                                        <p:tgtEl>
                                          <p:spTgt spid="72"/>
                                        </p:tgtEl>
                                      </p:cBhvr>
                                    </p:animEffect>
                                    <p:set>
                                      <p:cBhvr>
                                        <p:cTn id="63" dur="1" fill="hold">
                                          <p:stCondLst>
                                            <p:cond delay="499"/>
                                          </p:stCondLst>
                                        </p:cTn>
                                        <p:tgtEl>
                                          <p:spTgt spid="7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75"/>
                                        </p:tgtEl>
                                      </p:cBhvr>
                                    </p:animEffect>
                                    <p:set>
                                      <p:cBhvr>
                                        <p:cTn id="69" dur="1" fill="hold">
                                          <p:stCondLst>
                                            <p:cond delay="499"/>
                                          </p:stCondLst>
                                        </p:cTn>
                                        <p:tgtEl>
                                          <p:spTgt spid="7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61"/>
                                        </p:tgtEl>
                                        <p:attrNameLst>
                                          <p:attrName>style.visibility</p:attrName>
                                        </p:attrNameLst>
                                      </p:cBhvr>
                                      <p:to>
                                        <p:strVal val="visible"/>
                                      </p:to>
                                    </p:set>
                                    <p:animEffect transition="in" filter="fade">
                                      <p:cBhvr>
                                        <p:cTn id="72" dur="500"/>
                                        <p:tgtEl>
                                          <p:spTgt spid="1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fade">
                                      <p:cBhvr>
                                        <p:cTn id="77" dur="500"/>
                                        <p:tgtEl>
                                          <p:spTgt spid="70"/>
                                        </p:tgtEl>
                                      </p:cBhvr>
                                    </p:animEffect>
                                  </p:childTnLst>
                                </p:cTn>
                              </p:par>
                            </p:childTnLst>
                          </p:cTn>
                        </p:par>
                        <p:par>
                          <p:cTn id="78" fill="hold">
                            <p:stCondLst>
                              <p:cond delay="500"/>
                            </p:stCondLst>
                            <p:childTnLst>
                              <p:par>
                                <p:cTn id="79" presetID="8" presetClass="emph" presetSubtype="0" fill="hold" nodeType="afterEffect">
                                  <p:stCondLst>
                                    <p:cond delay="0"/>
                                  </p:stCondLst>
                                  <p:childTnLst>
                                    <p:animRot by="5400000">
                                      <p:cBhvr>
                                        <p:cTn id="80" dur="2000" fill="hold"/>
                                        <p:tgtEl>
                                          <p:spTgt spid="158"/>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115"/>
                                        </p:tgtEl>
                                      </p:cBhvr>
                                    </p:animEffect>
                                    <p:set>
                                      <p:cBhvr>
                                        <p:cTn id="85" dur="1" fill="hold">
                                          <p:stCondLst>
                                            <p:cond delay="499"/>
                                          </p:stCondLst>
                                        </p:cTn>
                                        <p:tgtEl>
                                          <p:spTgt spid="115"/>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fade">
                                      <p:cBhvr>
                                        <p:cTn id="88" dur="500"/>
                                        <p:tgtEl>
                                          <p:spTgt spid="113"/>
                                        </p:tgtEl>
                                      </p:cBhvr>
                                    </p:animEffect>
                                  </p:childTnLst>
                                </p:cTn>
                              </p:par>
                            </p:childTnLst>
                          </p:cTn>
                        </p:par>
                        <p:par>
                          <p:cTn id="89" fill="hold">
                            <p:stCondLst>
                              <p:cond delay="500"/>
                            </p:stCondLst>
                            <p:childTnLst>
                              <p:par>
                                <p:cTn id="90" presetID="16" presetClass="entr" presetSubtype="21" fill="hold" nodeType="afterEffect">
                                  <p:stCondLst>
                                    <p:cond delay="0"/>
                                  </p:stCondLst>
                                  <p:childTnLst>
                                    <p:set>
                                      <p:cBhvr>
                                        <p:cTn id="91" dur="1" fill="hold">
                                          <p:stCondLst>
                                            <p:cond delay="0"/>
                                          </p:stCondLst>
                                        </p:cTn>
                                        <p:tgtEl>
                                          <p:spTgt spid="118"/>
                                        </p:tgtEl>
                                        <p:attrNameLst>
                                          <p:attrName>style.visibility</p:attrName>
                                        </p:attrNameLst>
                                      </p:cBhvr>
                                      <p:to>
                                        <p:strVal val="visible"/>
                                      </p:to>
                                    </p:set>
                                    <p:animEffect transition="in" filter="barn(inVertical)">
                                      <p:cBhvr>
                                        <p:cTn id="92" dur="500"/>
                                        <p:tgtEl>
                                          <p:spTgt spid="1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41"/>
                                        </p:tgtEl>
                                      </p:cBhvr>
                                    </p:animEffect>
                                    <p:set>
                                      <p:cBhvr>
                                        <p:cTn id="97" dur="1" fill="hold">
                                          <p:stCondLst>
                                            <p:cond delay="499"/>
                                          </p:stCondLst>
                                        </p:cTn>
                                        <p:tgtEl>
                                          <p:spTgt spid="141"/>
                                        </p:tgtEl>
                                        <p:attrNameLst>
                                          <p:attrName>style.visibility</p:attrName>
                                        </p:attrNameLst>
                                      </p:cBhvr>
                                      <p:to>
                                        <p:strVal val="hidden"/>
                                      </p:to>
                                    </p:set>
                                  </p:childTnLst>
                                </p:cTn>
                              </p:par>
                              <p:par>
                                <p:cTn id="98" presetID="1" presetClass="entr" presetSubtype="0" fill="hold" grpId="1" nodeType="withEffect">
                                  <p:stCondLst>
                                    <p:cond delay="0"/>
                                  </p:stCondLst>
                                  <p:childTnLst>
                                    <p:set>
                                      <p:cBhvr>
                                        <p:cTn id="99" dur="1" fill="hold">
                                          <p:stCondLst>
                                            <p:cond delay="0"/>
                                          </p:stCondLst>
                                        </p:cTn>
                                        <p:tgtEl>
                                          <p:spTgt spid="144">
                                            <p:txEl>
                                              <p:pRg st="0" end="0"/>
                                            </p:txEl>
                                          </p:spTgt>
                                        </p:tgtEl>
                                        <p:attrNameLst>
                                          <p:attrName>style.visibility</p:attrName>
                                        </p:attrNameLst>
                                      </p:cBhvr>
                                      <p:to>
                                        <p:strVal val="visible"/>
                                      </p:to>
                                    </p:set>
                                  </p:childTnLst>
                                </p:cTn>
                              </p:par>
                              <p:par>
                                <p:cTn id="100" presetID="10" presetClass="entr" presetSubtype="0" fill="hold" grpId="0" nodeType="withEffect">
                                  <p:stCondLst>
                                    <p:cond delay="0"/>
                                  </p:stCondLst>
                                  <p:childTnLst>
                                    <p:set>
                                      <p:cBhvr>
                                        <p:cTn id="101" dur="1" fill="hold">
                                          <p:stCondLst>
                                            <p:cond delay="0"/>
                                          </p:stCondLst>
                                        </p:cTn>
                                        <p:tgtEl>
                                          <p:spTgt spid="144"/>
                                        </p:tgtEl>
                                        <p:attrNameLst>
                                          <p:attrName>style.visibility</p:attrName>
                                        </p:attrNameLst>
                                      </p:cBhvr>
                                      <p:to>
                                        <p:strVal val="visible"/>
                                      </p:to>
                                    </p:set>
                                    <p:animEffect transition="in" filter="fade">
                                      <p:cBhvr>
                                        <p:cTn id="102" dur="500"/>
                                        <p:tgtEl>
                                          <p:spTgt spid="144"/>
                                        </p:tgtEl>
                                      </p:cBhvr>
                                    </p:animEffect>
                                  </p:childTnLst>
                                </p:cTn>
                              </p:par>
                              <p:par>
                                <p:cTn id="103" presetID="10" presetClass="entr" presetSubtype="0" fill="hold" nodeType="withEffect">
                                  <p:stCondLst>
                                    <p:cond delay="0"/>
                                  </p:stCondLst>
                                  <p:childTnLst>
                                    <p:set>
                                      <p:cBhvr>
                                        <p:cTn id="104" dur="1" fill="hold">
                                          <p:stCondLst>
                                            <p:cond delay="0"/>
                                          </p:stCondLst>
                                        </p:cTn>
                                        <p:tgtEl>
                                          <p:spTgt spid="146"/>
                                        </p:tgtEl>
                                        <p:attrNameLst>
                                          <p:attrName>style.visibility</p:attrName>
                                        </p:attrNameLst>
                                      </p:cBhvr>
                                      <p:to>
                                        <p:strVal val="visible"/>
                                      </p:to>
                                    </p:set>
                                    <p:animEffect transition="in" filter="fade">
                                      <p:cBhvr>
                                        <p:cTn id="105" dur="500"/>
                                        <p:tgtEl>
                                          <p:spTgt spid="146"/>
                                        </p:tgtEl>
                                      </p:cBhvr>
                                    </p:animEffect>
                                  </p:childTnLst>
                                </p:cTn>
                              </p:par>
                              <p:par>
                                <p:cTn id="106" presetID="26" presetClass="emph" presetSubtype="0" repeatCount="indefinite" fill="hold" nodeType="withEffect">
                                  <p:stCondLst>
                                    <p:cond delay="0"/>
                                  </p:stCondLst>
                                  <p:endCondLst>
                                    <p:cond evt="onNext" delay="0">
                                      <p:tgtEl>
                                        <p:sldTgt/>
                                      </p:tgtEl>
                                    </p:cond>
                                  </p:endCondLst>
                                  <p:childTnLst>
                                    <p:animEffect transition="out" filter="fade">
                                      <p:cBhvr>
                                        <p:cTn id="107" dur="500" tmFilter="0, 0; .2, .5; .8, .5; 1, 0"/>
                                        <p:tgtEl>
                                          <p:spTgt spid="146"/>
                                        </p:tgtEl>
                                      </p:cBhvr>
                                    </p:animEffect>
                                    <p:animScale>
                                      <p:cBhvr>
                                        <p:cTn id="108" dur="250" autoRev="1" fill="hold"/>
                                        <p:tgtEl>
                                          <p:spTgt spid="146"/>
                                        </p:tgtEl>
                                      </p:cBhvr>
                                      <p:by x="105000" y="105000"/>
                                    </p:animScale>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161"/>
                                        </p:tgtEl>
                                      </p:cBhvr>
                                    </p:animEffect>
                                    <p:set>
                                      <p:cBhvr>
                                        <p:cTn id="113" dur="1" fill="hold">
                                          <p:stCondLst>
                                            <p:cond delay="499"/>
                                          </p:stCondLst>
                                        </p:cTn>
                                        <p:tgtEl>
                                          <p:spTgt spid="161"/>
                                        </p:tgtEl>
                                        <p:attrNameLst>
                                          <p:attrName>style.visibility</p:attrName>
                                        </p:attrNameLst>
                                      </p:cBhvr>
                                      <p:to>
                                        <p:strVal val="hidden"/>
                                      </p:to>
                                    </p:set>
                                  </p:childTnLst>
                                </p:cTn>
                              </p:par>
                            </p:childTnLst>
                          </p:cTn>
                        </p:par>
                        <p:par>
                          <p:cTn id="114" fill="hold">
                            <p:stCondLst>
                              <p:cond delay="500"/>
                            </p:stCondLst>
                            <p:childTnLst>
                              <p:par>
                                <p:cTn id="115" presetID="8" presetClass="emph" presetSubtype="0" fill="hold" nodeType="afterEffect">
                                  <p:stCondLst>
                                    <p:cond delay="0"/>
                                  </p:stCondLst>
                                  <p:childTnLst>
                                    <p:animRot by="10800000">
                                      <p:cBhvr>
                                        <p:cTn id="116" dur="2000" fill="hold"/>
                                        <p:tgtEl>
                                          <p:spTgt spid="146"/>
                                        </p:tgtEl>
                                        <p:attrNameLst>
                                          <p:attrName>r</p:attrName>
                                        </p:attrNameLst>
                                      </p:cBhvr>
                                    </p:animRot>
                                  </p:childTnLst>
                                </p:cTn>
                              </p:par>
                              <p:par>
                                <p:cTn id="117" presetID="19" presetClass="emph" presetSubtype="0" fill="hold" nodeType="withEffect">
                                  <p:stCondLst>
                                    <p:cond delay="0"/>
                                  </p:stCondLst>
                                  <p:childTnLst>
                                    <p:animClr clrSpc="rgb" dir="cw">
                                      <p:cBhvr override="childStyle">
                                        <p:cTn id="118" dur="500" fill="hold"/>
                                        <p:tgtEl>
                                          <p:spTgt spid="144">
                                            <p:txEl>
                                              <p:pRg st="0" end="0"/>
                                            </p:txEl>
                                          </p:spTgt>
                                        </p:tgtEl>
                                        <p:attrNameLst>
                                          <p:attrName>style.color</p:attrName>
                                        </p:attrNameLst>
                                      </p:cBhvr>
                                      <p:to>
                                        <a:srgbClr val="3BE33B"/>
                                      </p:to>
                                    </p:animClr>
                                    <p:animClr clrSpc="rgb" dir="cw">
                                      <p:cBhvr>
                                        <p:cTn id="119" dur="500" fill="hold"/>
                                        <p:tgtEl>
                                          <p:spTgt spid="144">
                                            <p:txEl>
                                              <p:pRg st="0" end="0"/>
                                            </p:txEl>
                                          </p:spTgt>
                                        </p:tgtEl>
                                        <p:attrNameLst>
                                          <p:attrName>fillcolor</p:attrName>
                                        </p:attrNameLst>
                                      </p:cBhvr>
                                      <p:to>
                                        <a:srgbClr val="3BE33B"/>
                                      </p:to>
                                    </p:animClr>
                                    <p:set>
                                      <p:cBhvr>
                                        <p:cTn id="120" dur="500" fill="hold"/>
                                        <p:tgtEl>
                                          <p:spTgt spid="144">
                                            <p:txEl>
                                              <p:pRg st="0" end="0"/>
                                            </p:txEl>
                                          </p:spTgt>
                                        </p:tgtEl>
                                        <p:attrNameLst>
                                          <p:attrName>fill.type</p:attrName>
                                        </p:attrNameLst>
                                      </p:cBhvr>
                                      <p:to>
                                        <p:strVal val="solid"/>
                                      </p:to>
                                    </p:set>
                                    <p:set>
                                      <p:cBhvr>
                                        <p:cTn id="121" dur="500" fill="hold"/>
                                        <p:tgtEl>
                                          <p:spTgt spid="144">
                                            <p:txEl>
                                              <p:pRg st="0" end="0"/>
                                            </p:txEl>
                                          </p:spTgt>
                                        </p:tgtEl>
                                        <p:attrNameLst>
                                          <p:attrName>fill.on</p:attrName>
                                        </p:attrNameLst>
                                      </p:cBhvr>
                                      <p:to>
                                        <p:strVal val="true"/>
                                      </p:to>
                                    </p:set>
                                  </p:childTnLst>
                                </p:cTn>
                              </p:par>
                              <p:par>
                                <p:cTn id="122" presetID="26" presetClass="emph" presetSubtype="0" repeatCount="indefinite" fill="hold" nodeType="withEffect">
                                  <p:stCondLst>
                                    <p:cond delay="0"/>
                                  </p:stCondLst>
                                  <p:childTnLst>
                                    <p:animEffect transition="out" filter="fade">
                                      <p:cBhvr>
                                        <p:cTn id="123" dur="500" tmFilter="0, 0; .2, .5; .8, .5; 1, 0"/>
                                        <p:tgtEl>
                                          <p:spTgt spid="146"/>
                                        </p:tgtEl>
                                      </p:cBhvr>
                                    </p:animEffect>
                                    <p:animScale>
                                      <p:cBhvr>
                                        <p:cTn id="124" dur="250" autoRev="1" fill="hold"/>
                                        <p:tgtEl>
                                          <p:spTgt spid="146"/>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19" presetClass="emph" presetSubtype="0" fill="hold" nodeType="clickEffect">
                                  <p:stCondLst>
                                    <p:cond delay="0"/>
                                  </p:stCondLst>
                                  <p:childTnLst>
                                    <p:animClr clrSpc="rgb" dir="cw">
                                      <p:cBhvr override="childStyle">
                                        <p:cTn id="128" dur="500" fill="hold"/>
                                        <p:tgtEl>
                                          <p:spTgt spid="144">
                                            <p:txEl>
                                              <p:pRg st="0" end="0"/>
                                            </p:txEl>
                                          </p:spTgt>
                                        </p:tgtEl>
                                        <p:attrNameLst>
                                          <p:attrName>style.color</p:attrName>
                                        </p:attrNameLst>
                                      </p:cBhvr>
                                      <p:to>
                                        <a:srgbClr val="F83F26"/>
                                      </p:to>
                                    </p:animClr>
                                    <p:animClr clrSpc="rgb" dir="cw">
                                      <p:cBhvr>
                                        <p:cTn id="129" dur="500" fill="hold"/>
                                        <p:tgtEl>
                                          <p:spTgt spid="144">
                                            <p:txEl>
                                              <p:pRg st="0" end="0"/>
                                            </p:txEl>
                                          </p:spTgt>
                                        </p:tgtEl>
                                        <p:attrNameLst>
                                          <p:attrName>fillcolor</p:attrName>
                                        </p:attrNameLst>
                                      </p:cBhvr>
                                      <p:to>
                                        <a:srgbClr val="F83F26"/>
                                      </p:to>
                                    </p:animClr>
                                    <p:set>
                                      <p:cBhvr>
                                        <p:cTn id="130" dur="500" fill="hold"/>
                                        <p:tgtEl>
                                          <p:spTgt spid="144">
                                            <p:txEl>
                                              <p:pRg st="0" end="0"/>
                                            </p:txEl>
                                          </p:spTgt>
                                        </p:tgtEl>
                                        <p:attrNameLst>
                                          <p:attrName>fill.type</p:attrName>
                                        </p:attrNameLst>
                                      </p:cBhvr>
                                      <p:to>
                                        <p:strVal val="solid"/>
                                      </p:to>
                                    </p:set>
                                    <p:set>
                                      <p:cBhvr>
                                        <p:cTn id="131" dur="500" fill="hold"/>
                                        <p:tgtEl>
                                          <p:spTgt spid="144">
                                            <p:txEl>
                                              <p:pRg st="0" end="0"/>
                                            </p:txEl>
                                          </p:spTgt>
                                        </p:tgtEl>
                                        <p:attrNameLst>
                                          <p:attrName>fill.on</p:attrName>
                                        </p:attrNameLst>
                                      </p:cBhvr>
                                      <p:to>
                                        <p:strVal val="true"/>
                                      </p:to>
                                    </p:set>
                                  </p:childTnLst>
                                </p:cTn>
                              </p:par>
                            </p:childTnLst>
                          </p:cTn>
                        </p:par>
                      </p:childTnLst>
                    </p:cTn>
                  </p:par>
                  <p:par>
                    <p:cTn id="132" fill="hold">
                      <p:stCondLst>
                        <p:cond delay="indefinite"/>
                      </p:stCondLst>
                      <p:childTnLst>
                        <p:par>
                          <p:cTn id="133" fill="hold">
                            <p:stCondLst>
                              <p:cond delay="0"/>
                            </p:stCondLst>
                            <p:childTnLst>
                              <p:par>
                                <p:cTn id="134" presetID="8" presetClass="emph" presetSubtype="0" fill="hold" nodeType="clickEffect">
                                  <p:stCondLst>
                                    <p:cond delay="0"/>
                                  </p:stCondLst>
                                  <p:childTnLst>
                                    <p:animRot by="5400000">
                                      <p:cBhvr>
                                        <p:cTn id="135" dur="2000" fill="hold"/>
                                        <p:tgtEl>
                                          <p:spTgt spid="169"/>
                                        </p:tgtEl>
                                        <p:attrNameLst>
                                          <p:attrName>r</p:attrName>
                                        </p:attrNameLst>
                                      </p:cBhvr>
                                    </p:animRot>
                                  </p:childTnLst>
                                </p:cTn>
                              </p:par>
                            </p:childTnLst>
                          </p:cTn>
                        </p:par>
                        <p:par>
                          <p:cTn id="136" fill="hold">
                            <p:stCondLst>
                              <p:cond delay="2000"/>
                            </p:stCondLst>
                            <p:childTnLst>
                              <p:par>
                                <p:cTn id="137" presetID="19" presetClass="emph" presetSubtype="0" fill="hold" grpId="2" nodeType="afterEffect">
                                  <p:stCondLst>
                                    <p:cond delay="0"/>
                                  </p:stCondLst>
                                  <p:childTnLst>
                                    <p:animClr clrSpc="rgb" dir="cw">
                                      <p:cBhvr override="childStyle">
                                        <p:cTn id="138" dur="500" fill="hold"/>
                                        <p:tgtEl>
                                          <p:spTgt spid="144">
                                            <p:txEl>
                                              <p:pRg st="0" end="0"/>
                                            </p:txEl>
                                          </p:spTgt>
                                        </p:tgtEl>
                                        <p:attrNameLst>
                                          <p:attrName>style.color</p:attrName>
                                        </p:attrNameLst>
                                      </p:cBhvr>
                                      <p:to>
                                        <a:srgbClr val="3BE33B"/>
                                      </p:to>
                                    </p:animClr>
                                    <p:animClr clrSpc="rgb" dir="cw">
                                      <p:cBhvr>
                                        <p:cTn id="139" dur="500" fill="hold"/>
                                        <p:tgtEl>
                                          <p:spTgt spid="144">
                                            <p:txEl>
                                              <p:pRg st="0" end="0"/>
                                            </p:txEl>
                                          </p:spTgt>
                                        </p:tgtEl>
                                        <p:attrNameLst>
                                          <p:attrName>fillcolor</p:attrName>
                                        </p:attrNameLst>
                                      </p:cBhvr>
                                      <p:to>
                                        <a:srgbClr val="3BE33B"/>
                                      </p:to>
                                    </p:animClr>
                                    <p:set>
                                      <p:cBhvr>
                                        <p:cTn id="140" dur="500" fill="hold"/>
                                        <p:tgtEl>
                                          <p:spTgt spid="144">
                                            <p:txEl>
                                              <p:pRg st="0" end="0"/>
                                            </p:txEl>
                                          </p:spTgt>
                                        </p:tgtEl>
                                        <p:attrNameLst>
                                          <p:attrName>fill.type</p:attrName>
                                        </p:attrNameLst>
                                      </p:cBhvr>
                                      <p:to>
                                        <p:strVal val="solid"/>
                                      </p:to>
                                    </p:set>
                                    <p:set>
                                      <p:cBhvr>
                                        <p:cTn id="141" dur="500" fill="hold"/>
                                        <p:tgtEl>
                                          <p:spTgt spid="144">
                                            <p:txEl>
                                              <p:pRg st="0" end="0"/>
                                            </p:txEl>
                                          </p:spTgt>
                                        </p:tgtEl>
                                        <p:attrNameLst>
                                          <p:attrName>fill.on</p:attrName>
                                        </p:attrNameLst>
                                      </p:cBhvr>
                                      <p:to>
                                        <p:strVal val="true"/>
                                      </p:to>
                                    </p:set>
                                  </p:childTnLst>
                                </p:cTn>
                              </p:par>
                              <p:par>
                                <p:cTn id="142" presetID="8" presetClass="emph" presetSubtype="0" fill="hold" nodeType="withEffect">
                                  <p:stCondLst>
                                    <p:cond delay="0"/>
                                  </p:stCondLst>
                                  <p:childTnLst>
                                    <p:animRot by="-10800000">
                                      <p:cBhvr>
                                        <p:cTn id="143" dur="2000" fill="hold"/>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72" grpId="2" animBg="1"/>
      <p:bldP spid="72" grpId="3" animBg="1"/>
      <p:bldP spid="113" grpId="0"/>
      <p:bldP spid="115" grpId="0"/>
      <p:bldP spid="115" grpId="1"/>
      <p:bldP spid="144" grpId="0"/>
      <p:bldP spid="144" grpId="1" build="allAtOnce"/>
      <p:bldP spid="144" grpId="2"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95C697-BF97-4908-81C0-A3280018AA7F}"/>
              </a:ext>
            </a:extLst>
          </p:cNvPr>
          <p:cNvPicPr>
            <a:picLocks noChangeAspect="1"/>
          </p:cNvPicPr>
          <p:nvPr/>
        </p:nvPicPr>
        <p:blipFill>
          <a:blip r:embed="rId4"/>
          <a:stretch>
            <a:fillRect/>
          </a:stretch>
        </p:blipFill>
        <p:spPr>
          <a:xfrm>
            <a:off x="3425090" y="1617839"/>
            <a:ext cx="13220700" cy="8001000"/>
          </a:xfrm>
          <a:prstGeom prst="rect">
            <a:avLst/>
          </a:prstGeom>
        </p:spPr>
      </p:pic>
      <p:sp>
        <p:nvSpPr>
          <p:cNvPr id="1044" name="TextBox 1043">
            <a:extLst>
              <a:ext uri="{FF2B5EF4-FFF2-40B4-BE49-F238E27FC236}">
                <a16:creationId xmlns:a16="http://schemas.microsoft.com/office/drawing/2014/main" id="{F1965881-F246-4059-9C1B-C672730FB3D9}"/>
              </a:ext>
            </a:extLst>
          </p:cNvPr>
          <p:cNvSpPr txBox="1"/>
          <p:nvPr/>
        </p:nvSpPr>
        <p:spPr>
          <a:xfrm>
            <a:off x="4855573" y="5761678"/>
            <a:ext cx="1265472" cy="461665"/>
          </a:xfrm>
          <a:prstGeom prst="rect">
            <a:avLst/>
          </a:prstGeom>
          <a:noFill/>
        </p:spPr>
        <p:txBody>
          <a:bodyPr wrap="square" rtlCol="0">
            <a:spAutoFit/>
          </a:bodyPr>
          <a:lstStyle/>
          <a:p>
            <a:endParaRPr lang="en-CA" sz="2400" b="1" dirty="0">
              <a:solidFill>
                <a:srgbClr val="FFC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A2B1BBB-4A17-43C4-945B-9636C07CEA00}"/>
              </a:ext>
            </a:extLst>
          </p:cNvPr>
          <p:cNvPicPr>
            <a:picLocks noChangeAspect="1"/>
          </p:cNvPicPr>
          <p:nvPr/>
        </p:nvPicPr>
        <p:blipFill>
          <a:blip r:embed="rId5"/>
          <a:stretch>
            <a:fillRect/>
          </a:stretch>
        </p:blipFill>
        <p:spPr>
          <a:xfrm>
            <a:off x="4001406" y="7418135"/>
            <a:ext cx="944140" cy="824249"/>
          </a:xfrm>
          <a:prstGeom prst="rect">
            <a:avLst/>
          </a:prstGeom>
          <a:ln w="28575">
            <a:solidFill>
              <a:srgbClr val="00B0F0"/>
            </a:solidFill>
            <a:prstDash val="sysDash"/>
          </a:ln>
        </p:spPr>
      </p:pic>
      <p:pic>
        <p:nvPicPr>
          <p:cNvPr id="79" name="Picture 78">
            <a:extLst>
              <a:ext uri="{FF2B5EF4-FFF2-40B4-BE49-F238E27FC236}">
                <a16:creationId xmlns:a16="http://schemas.microsoft.com/office/drawing/2014/main" id="{230AF924-7BDD-42A8-8E1D-42EA140D9054}"/>
              </a:ext>
            </a:extLst>
          </p:cNvPr>
          <p:cNvPicPr>
            <a:picLocks noChangeAspect="1"/>
          </p:cNvPicPr>
          <p:nvPr/>
        </p:nvPicPr>
        <p:blipFill>
          <a:blip r:embed="rId5"/>
          <a:stretch>
            <a:fillRect/>
          </a:stretch>
        </p:blipFill>
        <p:spPr>
          <a:xfrm>
            <a:off x="8787931" y="7418719"/>
            <a:ext cx="944140" cy="824249"/>
          </a:xfrm>
          <a:prstGeom prst="rect">
            <a:avLst/>
          </a:prstGeom>
          <a:ln w="28575">
            <a:solidFill>
              <a:srgbClr val="00B0F0"/>
            </a:solidFill>
            <a:prstDash val="sysDash"/>
          </a:ln>
        </p:spPr>
      </p:pic>
      <p:pic>
        <p:nvPicPr>
          <p:cNvPr id="21" name="Picture 2" descr="Image result for power plant icon">
            <a:extLst>
              <a:ext uri="{FF2B5EF4-FFF2-40B4-BE49-F238E27FC236}">
                <a16:creationId xmlns:a16="http://schemas.microsoft.com/office/drawing/2014/main" id="{1FA1C62D-70F8-4E8B-97FB-D68106BA25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1629" y="7469579"/>
            <a:ext cx="785377" cy="850825"/>
          </a:xfrm>
          <a:prstGeom prst="rect">
            <a:avLst/>
          </a:prstGeom>
          <a:noFill/>
          <a:ln w="19050">
            <a:solidFill>
              <a:schemeClr val="tx1"/>
            </a:solidFill>
            <a:prstDash val="dash"/>
          </a:ln>
          <a:extLst>
            <a:ext uri="{909E8E84-426E-40DD-AFC4-6F175D3DCCD1}">
              <a14:hiddenFill xmlns:a14="http://schemas.microsoft.com/office/drawing/2010/main">
                <a:solidFill>
                  <a:srgbClr val="FFFFFF"/>
                </a:solidFill>
              </a14:hiddenFill>
            </a:ext>
          </a:extLst>
        </p:spPr>
      </p:pic>
      <p:pic>
        <p:nvPicPr>
          <p:cNvPr id="25" name="Picture 24" descr="A close up of a logo&#10;&#10;Description automatically generated">
            <a:extLst>
              <a:ext uri="{FF2B5EF4-FFF2-40B4-BE49-F238E27FC236}">
                <a16:creationId xmlns:a16="http://schemas.microsoft.com/office/drawing/2014/main" id="{FA709B75-F1CA-4384-827F-0220BE812CBB}"/>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15311828" y="8253475"/>
            <a:ext cx="1052855" cy="989684"/>
          </a:xfrm>
          <a:prstGeom prst="rect">
            <a:avLst/>
          </a:prstGeom>
          <a:solidFill>
            <a:schemeClr val="bg1"/>
          </a:solidFill>
          <a:ln w="28575">
            <a:solidFill>
              <a:schemeClr val="tx1">
                <a:lumMod val="95000"/>
                <a:lumOff val="5000"/>
              </a:schemeClr>
            </a:solidFill>
            <a:prstDash val="sysDash"/>
          </a:ln>
        </p:spPr>
      </p:pic>
      <p:pic>
        <p:nvPicPr>
          <p:cNvPr id="26" name="Picture 25" descr="A close up of a logo&#10;&#10;Description automatically generated">
            <a:extLst>
              <a:ext uri="{FF2B5EF4-FFF2-40B4-BE49-F238E27FC236}">
                <a16:creationId xmlns:a16="http://schemas.microsoft.com/office/drawing/2014/main" id="{A5FA6533-0E3E-4FA7-B269-70DFE9819E2A}"/>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10768473" y="8400698"/>
            <a:ext cx="1052855" cy="989684"/>
          </a:xfrm>
          <a:prstGeom prst="rect">
            <a:avLst/>
          </a:prstGeom>
          <a:solidFill>
            <a:schemeClr val="bg1"/>
          </a:solidFill>
          <a:ln w="28575">
            <a:solidFill>
              <a:schemeClr val="tx1">
                <a:lumMod val="95000"/>
                <a:lumOff val="5000"/>
              </a:schemeClr>
            </a:solidFill>
            <a:prstDash val="sysDash"/>
          </a:ln>
        </p:spPr>
      </p:pic>
      <p:pic>
        <p:nvPicPr>
          <p:cNvPr id="27" name="Picture 26" descr="A close up of a logo&#10;&#10;Description automatically generated">
            <a:extLst>
              <a:ext uri="{FF2B5EF4-FFF2-40B4-BE49-F238E27FC236}">
                <a16:creationId xmlns:a16="http://schemas.microsoft.com/office/drawing/2014/main" id="{DFAED2EC-5733-4AB0-9A26-9C12BD6E1333}"/>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5316452" y="8359513"/>
            <a:ext cx="1052855" cy="989684"/>
          </a:xfrm>
          <a:prstGeom prst="rect">
            <a:avLst/>
          </a:prstGeom>
          <a:solidFill>
            <a:schemeClr val="bg1"/>
          </a:solidFill>
          <a:ln w="28575">
            <a:solidFill>
              <a:schemeClr val="tx1">
                <a:lumMod val="95000"/>
                <a:lumOff val="5000"/>
              </a:schemeClr>
            </a:solidFill>
            <a:prstDash val="sysDash"/>
          </a:ln>
        </p:spPr>
      </p:pic>
      <p:pic>
        <p:nvPicPr>
          <p:cNvPr id="32" name="Picture 31">
            <a:extLst>
              <a:ext uri="{FF2B5EF4-FFF2-40B4-BE49-F238E27FC236}">
                <a16:creationId xmlns:a16="http://schemas.microsoft.com/office/drawing/2014/main" id="{DAF821A4-B416-42B4-92A7-E592B051DA37}"/>
              </a:ext>
            </a:extLst>
          </p:cNvPr>
          <p:cNvPicPr>
            <a:picLocks noChangeAspect="1"/>
          </p:cNvPicPr>
          <p:nvPr/>
        </p:nvPicPr>
        <p:blipFill>
          <a:blip r:embed="rId5"/>
          <a:stretch>
            <a:fillRect/>
          </a:stretch>
        </p:blipFill>
        <p:spPr>
          <a:xfrm>
            <a:off x="14093694" y="8478768"/>
            <a:ext cx="944140" cy="824249"/>
          </a:xfrm>
          <a:prstGeom prst="rect">
            <a:avLst/>
          </a:prstGeom>
          <a:ln w="28575">
            <a:solidFill>
              <a:srgbClr val="00B0F0"/>
            </a:solidFill>
            <a:prstDash val="sysDash"/>
          </a:ln>
        </p:spPr>
      </p:pic>
      <p:pic>
        <p:nvPicPr>
          <p:cNvPr id="33" name="Picture 32">
            <a:extLst>
              <a:ext uri="{FF2B5EF4-FFF2-40B4-BE49-F238E27FC236}">
                <a16:creationId xmlns:a16="http://schemas.microsoft.com/office/drawing/2014/main" id="{E82B7F7F-DF7F-4A8E-8D63-4753249652A6}"/>
              </a:ext>
            </a:extLst>
          </p:cNvPr>
          <p:cNvPicPr>
            <a:picLocks noChangeAspect="1"/>
          </p:cNvPicPr>
          <p:nvPr/>
        </p:nvPicPr>
        <p:blipFill>
          <a:blip r:embed="rId5"/>
          <a:stretch>
            <a:fillRect/>
          </a:stretch>
        </p:blipFill>
        <p:spPr>
          <a:xfrm>
            <a:off x="12048421" y="8418910"/>
            <a:ext cx="944140" cy="824249"/>
          </a:xfrm>
          <a:prstGeom prst="rect">
            <a:avLst/>
          </a:prstGeom>
          <a:ln w="28575">
            <a:solidFill>
              <a:srgbClr val="00B0F0"/>
            </a:solidFill>
            <a:prstDash val="sysDash"/>
          </a:ln>
        </p:spPr>
      </p:pic>
      <p:pic>
        <p:nvPicPr>
          <p:cNvPr id="1032" name="Picture 1031">
            <a:extLst>
              <a:ext uri="{FF2B5EF4-FFF2-40B4-BE49-F238E27FC236}">
                <a16:creationId xmlns:a16="http://schemas.microsoft.com/office/drawing/2014/main" id="{05446651-2C30-493C-83BC-6A4135035AF4}"/>
              </a:ext>
            </a:extLst>
          </p:cNvPr>
          <p:cNvPicPr>
            <a:picLocks noChangeAspect="1"/>
          </p:cNvPicPr>
          <p:nvPr/>
        </p:nvPicPr>
        <p:blipFill>
          <a:blip r:embed="rId8"/>
          <a:stretch>
            <a:fillRect/>
          </a:stretch>
        </p:blipFill>
        <p:spPr>
          <a:xfrm>
            <a:off x="257633" y="833724"/>
            <a:ext cx="1115138" cy="616443"/>
          </a:xfrm>
          <a:prstGeom prst="rect">
            <a:avLst/>
          </a:prstGeom>
        </p:spPr>
      </p:pic>
      <p:sp>
        <p:nvSpPr>
          <p:cNvPr id="1034" name="TextBox 1033">
            <a:extLst>
              <a:ext uri="{FF2B5EF4-FFF2-40B4-BE49-F238E27FC236}">
                <a16:creationId xmlns:a16="http://schemas.microsoft.com/office/drawing/2014/main" id="{C971CBD7-867B-48B8-A429-671EE5C9A1F7}"/>
              </a:ext>
            </a:extLst>
          </p:cNvPr>
          <p:cNvSpPr txBox="1"/>
          <p:nvPr/>
        </p:nvSpPr>
        <p:spPr>
          <a:xfrm>
            <a:off x="1312880" y="831759"/>
            <a:ext cx="3386821" cy="523220"/>
          </a:xfrm>
          <a:prstGeom prst="rect">
            <a:avLst/>
          </a:prstGeom>
          <a:noFill/>
        </p:spPr>
        <p:txBody>
          <a:bodyPr wrap="square" rtlCol="0">
            <a:spAutoFit/>
          </a:bodyPr>
          <a:lstStyle/>
          <a:p>
            <a:r>
              <a:rPr lang="en-CA" sz="2800" b="1" dirty="0">
                <a:latin typeface="Times New Roman" panose="02020603050405020304" pitchFamily="18" charset="0"/>
                <a:cs typeface="Times New Roman" panose="02020603050405020304" pitchFamily="18" charset="0"/>
              </a:rPr>
              <a:t>: SOC? operational?</a:t>
            </a:r>
          </a:p>
        </p:txBody>
      </p:sp>
      <p:pic>
        <p:nvPicPr>
          <p:cNvPr id="1038" name="Picture 1037">
            <a:extLst>
              <a:ext uri="{FF2B5EF4-FFF2-40B4-BE49-F238E27FC236}">
                <a16:creationId xmlns:a16="http://schemas.microsoft.com/office/drawing/2014/main" id="{62256CE8-5CBD-45BE-BFC5-F16097222657}"/>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933044" y="795529"/>
            <a:ext cx="1055248" cy="1055248"/>
          </a:xfrm>
          <a:prstGeom prst="rect">
            <a:avLst/>
          </a:prstGeom>
          <a:ln w="28575">
            <a:solidFill>
              <a:schemeClr val="accent6">
                <a:lumMod val="75000"/>
              </a:schemeClr>
            </a:solidFill>
            <a:prstDash val="sysDash"/>
          </a:ln>
        </p:spPr>
      </p:pic>
      <p:sp>
        <p:nvSpPr>
          <p:cNvPr id="1039" name="TextBox 1038">
            <a:extLst>
              <a:ext uri="{FF2B5EF4-FFF2-40B4-BE49-F238E27FC236}">
                <a16:creationId xmlns:a16="http://schemas.microsoft.com/office/drawing/2014/main" id="{C33A8038-75CD-4F61-9D71-9C40A881F78D}"/>
              </a:ext>
            </a:extLst>
          </p:cNvPr>
          <p:cNvSpPr txBox="1"/>
          <p:nvPr/>
        </p:nvSpPr>
        <p:spPr>
          <a:xfrm>
            <a:off x="5973972" y="1019160"/>
            <a:ext cx="3386821" cy="523220"/>
          </a:xfrm>
          <a:prstGeom prst="rect">
            <a:avLst/>
          </a:prstGeom>
          <a:noFill/>
        </p:spPr>
        <p:txBody>
          <a:bodyPr wrap="square" rtlCol="0">
            <a:spAutoFit/>
          </a:bodyPr>
          <a:lstStyle/>
          <a:p>
            <a:r>
              <a:rPr lang="en-CA" sz="2800" b="1" dirty="0">
                <a:latin typeface="Times New Roman" panose="02020603050405020304" pitchFamily="18" charset="0"/>
                <a:cs typeface="Times New Roman" panose="02020603050405020304" pitchFamily="18" charset="0"/>
              </a:rPr>
              <a:t>: sunny? cloudy?</a:t>
            </a:r>
          </a:p>
        </p:txBody>
      </p:sp>
      <p:pic>
        <p:nvPicPr>
          <p:cNvPr id="1040" name="Picture 1039" descr="A picture containing clock, object&#10;&#10;Description automatically generated">
            <a:extLst>
              <a:ext uri="{FF2B5EF4-FFF2-40B4-BE49-F238E27FC236}">
                <a16:creationId xmlns:a16="http://schemas.microsoft.com/office/drawing/2014/main" id="{03E5A960-44B6-48A8-BA86-5F871FCF54D6}"/>
              </a:ext>
            </a:extLst>
          </p:cNvPr>
          <p:cNvPicPr>
            <a:picLocks noChangeAspect="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2250" y="1648418"/>
            <a:ext cx="1055248" cy="1055248"/>
          </a:xfrm>
          <a:prstGeom prst="rect">
            <a:avLst/>
          </a:prstGeom>
          <a:ln w="28575">
            <a:solidFill>
              <a:schemeClr val="accent6">
                <a:lumMod val="75000"/>
              </a:schemeClr>
            </a:solidFill>
            <a:prstDash val="sysDash"/>
          </a:ln>
        </p:spPr>
      </p:pic>
      <p:sp>
        <p:nvSpPr>
          <p:cNvPr id="1041" name="TextBox 1040">
            <a:extLst>
              <a:ext uri="{FF2B5EF4-FFF2-40B4-BE49-F238E27FC236}">
                <a16:creationId xmlns:a16="http://schemas.microsoft.com/office/drawing/2014/main" id="{F53DAA56-1CE2-4FB9-809E-DAE3FE430DB6}"/>
              </a:ext>
            </a:extLst>
          </p:cNvPr>
          <p:cNvSpPr txBox="1"/>
          <p:nvPr/>
        </p:nvSpPr>
        <p:spPr>
          <a:xfrm>
            <a:off x="1429551" y="1823244"/>
            <a:ext cx="3386821" cy="523220"/>
          </a:xfrm>
          <a:prstGeom prst="rect">
            <a:avLst/>
          </a:prstGeom>
          <a:noFill/>
        </p:spPr>
        <p:txBody>
          <a:bodyPr wrap="square" rtlCol="0">
            <a:spAutoFit/>
          </a:bodyPr>
          <a:lstStyle/>
          <a:p>
            <a:r>
              <a:rPr lang="en-CA" sz="2800" b="1" dirty="0">
                <a:latin typeface="Times New Roman" panose="02020603050405020304" pitchFamily="18" charset="0"/>
                <a:cs typeface="Times New Roman" panose="02020603050405020304" pitchFamily="18" charset="0"/>
              </a:rPr>
              <a:t>: Windy? </a:t>
            </a:r>
          </a:p>
        </p:txBody>
      </p:sp>
      <p:pic>
        <p:nvPicPr>
          <p:cNvPr id="1042" name="Picture 1041">
            <a:extLst>
              <a:ext uri="{FF2B5EF4-FFF2-40B4-BE49-F238E27FC236}">
                <a16:creationId xmlns:a16="http://schemas.microsoft.com/office/drawing/2014/main" id="{19BAF976-05C4-4366-93F2-8003FB2C616B}"/>
              </a:ext>
            </a:extLst>
          </p:cNvPr>
          <p:cNvPicPr>
            <a:picLocks noChangeAspect="1"/>
          </p:cNvPicPr>
          <p:nvPr/>
        </p:nvPicPr>
        <p:blipFill>
          <a:blip r:embed="rId5"/>
          <a:stretch>
            <a:fillRect/>
          </a:stretch>
        </p:blipFill>
        <p:spPr>
          <a:xfrm>
            <a:off x="4933044" y="2027598"/>
            <a:ext cx="1055247" cy="921247"/>
          </a:xfrm>
          <a:prstGeom prst="rect">
            <a:avLst/>
          </a:prstGeom>
          <a:ln w="28575">
            <a:solidFill>
              <a:srgbClr val="00B0F0"/>
            </a:solidFill>
            <a:prstDash val="sysDash"/>
          </a:ln>
        </p:spPr>
      </p:pic>
      <p:sp>
        <p:nvSpPr>
          <p:cNvPr id="1043" name="TextBox 1042">
            <a:extLst>
              <a:ext uri="{FF2B5EF4-FFF2-40B4-BE49-F238E27FC236}">
                <a16:creationId xmlns:a16="http://schemas.microsoft.com/office/drawing/2014/main" id="{CD80731C-812E-4677-8A59-3C60DAFB2BF2}"/>
              </a:ext>
            </a:extLst>
          </p:cNvPr>
          <p:cNvSpPr txBox="1"/>
          <p:nvPr/>
        </p:nvSpPr>
        <p:spPr>
          <a:xfrm>
            <a:off x="6006584" y="2180446"/>
            <a:ext cx="1406119" cy="523220"/>
          </a:xfrm>
          <a:prstGeom prst="rect">
            <a:avLst/>
          </a:prstGeom>
          <a:noFill/>
        </p:spPr>
        <p:txBody>
          <a:bodyPr wrap="square" rtlCol="0">
            <a:spAutoFit/>
          </a:bodyPr>
          <a:lstStyle/>
          <a:p>
            <a:r>
              <a:rPr lang="en-CA" sz="2800" b="1" dirty="0">
                <a:latin typeface="Times New Roman" panose="02020603050405020304" pitchFamily="18" charset="0"/>
                <a:cs typeface="Times New Roman" panose="02020603050405020304" pitchFamily="18" charset="0"/>
              </a:rPr>
              <a:t>: EV #? </a:t>
            </a:r>
          </a:p>
        </p:txBody>
      </p:sp>
      <p:sp>
        <p:nvSpPr>
          <p:cNvPr id="1045" name="TextBox 1044">
            <a:extLst>
              <a:ext uri="{FF2B5EF4-FFF2-40B4-BE49-F238E27FC236}">
                <a16:creationId xmlns:a16="http://schemas.microsoft.com/office/drawing/2014/main" id="{E6AEEFBC-FC5E-461C-8743-AE98F65ABAFE}"/>
              </a:ext>
            </a:extLst>
          </p:cNvPr>
          <p:cNvSpPr txBox="1"/>
          <p:nvPr/>
        </p:nvSpPr>
        <p:spPr>
          <a:xfrm>
            <a:off x="156787" y="3112333"/>
            <a:ext cx="10000510" cy="954107"/>
          </a:xfrm>
          <a:prstGeom prst="rect">
            <a:avLst/>
          </a:prstGeom>
          <a:noFill/>
        </p:spPr>
        <p:txBody>
          <a:bodyPr wrap="square" rtlCol="0">
            <a:spAutoFit/>
          </a:bodyPr>
          <a:lstStyle/>
          <a:p>
            <a:r>
              <a:rPr lang="en-CA" sz="2800" b="1" dirty="0">
                <a:latin typeface="Times New Roman" panose="02020603050405020304" pitchFamily="18" charset="0"/>
                <a:cs typeface="Times New Roman" panose="02020603050405020304" pitchFamily="18" charset="0"/>
              </a:rPr>
              <a:t>(2 operation condition)/(component):</a:t>
            </a:r>
          </a:p>
          <a:p>
            <a:r>
              <a:rPr lang="en-CA" sz="2800" b="1" dirty="0">
                <a:solidFill>
                  <a:srgbClr val="FF0000"/>
                </a:solidFill>
                <a:latin typeface="Times New Roman" panose="02020603050405020304" pitchFamily="18" charset="0"/>
                <a:cs typeface="Times New Roman" panose="02020603050405020304" pitchFamily="18" charset="0"/>
              </a:rPr>
              <a:t>131072</a:t>
            </a:r>
            <a:r>
              <a:rPr lang="en-CA" sz="2800" b="1" dirty="0">
                <a:latin typeface="Times New Roman" panose="02020603050405020304" pitchFamily="18" charset="0"/>
                <a:cs typeface="Times New Roman" panose="02020603050405020304" pitchFamily="18" charset="0"/>
              </a:rPr>
              <a:t> possible scenarios for supervisory control to cover!</a:t>
            </a:r>
          </a:p>
        </p:txBody>
      </p:sp>
      <p:grpSp>
        <p:nvGrpSpPr>
          <p:cNvPr id="215" name="Group 214">
            <a:extLst>
              <a:ext uri="{FF2B5EF4-FFF2-40B4-BE49-F238E27FC236}">
                <a16:creationId xmlns:a16="http://schemas.microsoft.com/office/drawing/2014/main" id="{539C8D51-C0C4-44AA-9762-D2FCFE9AD595}"/>
              </a:ext>
            </a:extLst>
          </p:cNvPr>
          <p:cNvGrpSpPr/>
          <p:nvPr/>
        </p:nvGrpSpPr>
        <p:grpSpPr>
          <a:xfrm>
            <a:off x="177799" y="8925065"/>
            <a:ext cx="711200" cy="683645"/>
            <a:chOff x="1841500" y="6353882"/>
            <a:chExt cx="711200" cy="683645"/>
          </a:xfrm>
        </p:grpSpPr>
        <p:sp>
          <p:nvSpPr>
            <p:cNvPr id="216" name="Oval 215">
              <a:extLst>
                <a:ext uri="{FF2B5EF4-FFF2-40B4-BE49-F238E27FC236}">
                  <a16:creationId xmlns:a16="http://schemas.microsoft.com/office/drawing/2014/main" id="{B26E74B8-78E6-4EBF-8DF8-EB26E4ECC598}"/>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217" name="TextBox 216">
              <a:extLst>
                <a:ext uri="{FF2B5EF4-FFF2-40B4-BE49-F238E27FC236}">
                  <a16:creationId xmlns:a16="http://schemas.microsoft.com/office/drawing/2014/main" id="{FEC2EBC4-B6F6-4AE5-B603-36A5E5FE0A86}"/>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4</a:t>
              </a:r>
              <a:endParaRPr lang="en-CA" sz="3600" b="1" dirty="0">
                <a:latin typeface="Times New Roman" panose="02020603050405020304" pitchFamily="18" charset="0"/>
                <a:cs typeface="Times New Roman" panose="02020603050405020304" pitchFamily="18" charset="0"/>
              </a:endParaRPr>
            </a:p>
          </p:txBody>
        </p:sp>
      </p:grpSp>
      <p:pic>
        <p:nvPicPr>
          <p:cNvPr id="254" name="Picture 253">
            <a:extLst>
              <a:ext uri="{FF2B5EF4-FFF2-40B4-BE49-F238E27FC236}">
                <a16:creationId xmlns:a16="http://schemas.microsoft.com/office/drawing/2014/main" id="{1C252A4F-BFE8-4BA1-9DCB-19BF29767A85}"/>
              </a:ext>
            </a:extLst>
          </p:cNvPr>
          <p:cNvPicPr>
            <a:picLocks noChangeAspect="1"/>
          </p:cNvPicPr>
          <p:nvPr/>
        </p:nvPicPr>
        <p:blipFill>
          <a:blip r:embed="rId11"/>
          <a:stretch>
            <a:fillRect/>
          </a:stretch>
        </p:blipFill>
        <p:spPr>
          <a:xfrm>
            <a:off x="4067117" y="8457103"/>
            <a:ext cx="885825" cy="895350"/>
          </a:xfrm>
          <a:prstGeom prst="rect">
            <a:avLst/>
          </a:prstGeom>
        </p:spPr>
      </p:pic>
      <p:pic>
        <p:nvPicPr>
          <p:cNvPr id="275" name="Picture 274">
            <a:extLst>
              <a:ext uri="{FF2B5EF4-FFF2-40B4-BE49-F238E27FC236}">
                <a16:creationId xmlns:a16="http://schemas.microsoft.com/office/drawing/2014/main" id="{D0813379-5159-44B3-8EFC-1CD74C9681F4}"/>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93768" y="8492652"/>
            <a:ext cx="824249" cy="824249"/>
          </a:xfrm>
          <a:prstGeom prst="rect">
            <a:avLst/>
          </a:prstGeom>
          <a:ln w="28575">
            <a:solidFill>
              <a:schemeClr val="accent6">
                <a:lumMod val="75000"/>
              </a:schemeClr>
            </a:solidFill>
            <a:prstDash val="sysDash"/>
          </a:ln>
        </p:spPr>
      </p:pic>
      <p:pic>
        <p:nvPicPr>
          <p:cNvPr id="264" name="Picture 263">
            <a:extLst>
              <a:ext uri="{FF2B5EF4-FFF2-40B4-BE49-F238E27FC236}">
                <a16:creationId xmlns:a16="http://schemas.microsoft.com/office/drawing/2014/main" id="{65803505-20C3-440D-BD56-0FDD1A829D11}"/>
              </a:ext>
            </a:extLst>
          </p:cNvPr>
          <p:cNvPicPr>
            <a:picLocks noChangeAspect="1"/>
          </p:cNvPicPr>
          <p:nvPr/>
        </p:nvPicPr>
        <p:blipFill>
          <a:blip r:embed="rId11"/>
          <a:stretch>
            <a:fillRect/>
          </a:stretch>
        </p:blipFill>
        <p:spPr>
          <a:xfrm>
            <a:off x="8841394" y="8347809"/>
            <a:ext cx="885825" cy="895350"/>
          </a:xfrm>
          <a:prstGeom prst="rect">
            <a:avLst/>
          </a:prstGeom>
        </p:spPr>
      </p:pic>
      <p:pic>
        <p:nvPicPr>
          <p:cNvPr id="274" name="Picture 273">
            <a:extLst>
              <a:ext uri="{FF2B5EF4-FFF2-40B4-BE49-F238E27FC236}">
                <a16:creationId xmlns:a16="http://schemas.microsoft.com/office/drawing/2014/main" id="{F3DF3097-0749-4585-AF23-D21B36F6EAB4}"/>
              </a:ext>
            </a:extLst>
          </p:cNvPr>
          <p:cNvPicPr>
            <a:picLocks noChangeAspect="1"/>
          </p:cNvPicPr>
          <p:nvPr/>
        </p:nvPicPr>
        <p:blipFill>
          <a:blip r:embed="rId11"/>
          <a:stretch>
            <a:fillRect/>
          </a:stretch>
        </p:blipFill>
        <p:spPr>
          <a:xfrm>
            <a:off x="11968772" y="7422214"/>
            <a:ext cx="885825" cy="895350"/>
          </a:xfrm>
          <a:prstGeom prst="rect">
            <a:avLst/>
          </a:prstGeom>
        </p:spPr>
      </p:pic>
      <p:pic>
        <p:nvPicPr>
          <p:cNvPr id="276" name="Picture 275">
            <a:extLst>
              <a:ext uri="{FF2B5EF4-FFF2-40B4-BE49-F238E27FC236}">
                <a16:creationId xmlns:a16="http://schemas.microsoft.com/office/drawing/2014/main" id="{A9E8E6B6-5DEE-4493-9FBB-EA358DE87EB2}"/>
              </a:ext>
            </a:extLst>
          </p:cNvPr>
          <p:cNvPicPr>
            <a:picLocks noChangeAspect="1"/>
          </p:cNvPicPr>
          <p:nvPr/>
        </p:nvPicPr>
        <p:blipFill>
          <a:blip r:embed="rId11"/>
          <a:stretch>
            <a:fillRect/>
          </a:stretch>
        </p:blipFill>
        <p:spPr>
          <a:xfrm>
            <a:off x="14141388" y="7430951"/>
            <a:ext cx="885825" cy="895350"/>
          </a:xfrm>
          <a:prstGeom prst="rect">
            <a:avLst/>
          </a:prstGeom>
        </p:spPr>
      </p:pic>
      <p:pic>
        <p:nvPicPr>
          <p:cNvPr id="278" name="Picture 277">
            <a:extLst>
              <a:ext uri="{FF2B5EF4-FFF2-40B4-BE49-F238E27FC236}">
                <a16:creationId xmlns:a16="http://schemas.microsoft.com/office/drawing/2014/main" id="{E30F491A-7119-409E-A74B-DB5D20397804}"/>
              </a:ext>
            </a:extLst>
          </p:cNvPr>
          <p:cNvPicPr>
            <a:picLocks noChangeAspect="1"/>
          </p:cNvPicPr>
          <p:nvPr/>
        </p:nvPicPr>
        <p:blipFill>
          <a:blip r:embed="rId12"/>
          <a:stretch>
            <a:fillRect/>
          </a:stretch>
        </p:blipFill>
        <p:spPr>
          <a:xfrm>
            <a:off x="5529317" y="7358351"/>
            <a:ext cx="895350" cy="904875"/>
          </a:xfrm>
          <a:prstGeom prst="rect">
            <a:avLst/>
          </a:prstGeom>
        </p:spPr>
      </p:pic>
      <p:pic>
        <p:nvPicPr>
          <p:cNvPr id="291" name="Picture 290" descr="A picture containing clock, object&#10;&#10;Description automatically generated">
            <a:extLst>
              <a:ext uri="{FF2B5EF4-FFF2-40B4-BE49-F238E27FC236}">
                <a16:creationId xmlns:a16="http://schemas.microsoft.com/office/drawing/2014/main" id="{4D42C301-72CD-4A67-8D3E-22DE382AC691}"/>
              </a:ext>
            </a:extLst>
          </p:cNvPr>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54294" y="7390369"/>
            <a:ext cx="824249" cy="824249"/>
          </a:xfrm>
          <a:prstGeom prst="rect">
            <a:avLst/>
          </a:prstGeom>
          <a:ln w="28575">
            <a:solidFill>
              <a:schemeClr val="accent6">
                <a:lumMod val="75000"/>
              </a:schemeClr>
            </a:solidFill>
            <a:prstDash val="sysDash"/>
          </a:ln>
        </p:spPr>
      </p:pic>
      <p:pic>
        <p:nvPicPr>
          <p:cNvPr id="283" name="Picture 282">
            <a:extLst>
              <a:ext uri="{FF2B5EF4-FFF2-40B4-BE49-F238E27FC236}">
                <a16:creationId xmlns:a16="http://schemas.microsoft.com/office/drawing/2014/main" id="{087ADF58-A15A-4F25-A69B-452E443C6D1C}"/>
              </a:ext>
            </a:extLst>
          </p:cNvPr>
          <p:cNvPicPr>
            <a:picLocks noChangeAspect="1"/>
          </p:cNvPicPr>
          <p:nvPr/>
        </p:nvPicPr>
        <p:blipFill>
          <a:blip r:embed="rId12"/>
          <a:stretch>
            <a:fillRect/>
          </a:stretch>
        </p:blipFill>
        <p:spPr>
          <a:xfrm>
            <a:off x="7555551" y="8488576"/>
            <a:ext cx="895350" cy="904875"/>
          </a:xfrm>
          <a:prstGeom prst="rect">
            <a:avLst/>
          </a:prstGeom>
        </p:spPr>
      </p:pic>
      <p:pic>
        <p:nvPicPr>
          <p:cNvPr id="285" name="Picture 284">
            <a:extLst>
              <a:ext uri="{FF2B5EF4-FFF2-40B4-BE49-F238E27FC236}">
                <a16:creationId xmlns:a16="http://schemas.microsoft.com/office/drawing/2014/main" id="{1566ADC7-B0F1-466C-A09F-938F6726DFD1}"/>
              </a:ext>
            </a:extLst>
          </p:cNvPr>
          <p:cNvPicPr>
            <a:picLocks noChangeAspect="1"/>
          </p:cNvPicPr>
          <p:nvPr/>
        </p:nvPicPr>
        <p:blipFill>
          <a:blip r:embed="rId12"/>
          <a:stretch>
            <a:fillRect/>
          </a:stretch>
        </p:blipFill>
        <p:spPr>
          <a:xfrm>
            <a:off x="10821395" y="7409137"/>
            <a:ext cx="895350" cy="904875"/>
          </a:xfrm>
          <a:prstGeom prst="rect">
            <a:avLst/>
          </a:prstGeom>
        </p:spPr>
      </p:pic>
      <p:pic>
        <p:nvPicPr>
          <p:cNvPr id="287" name="Picture 286">
            <a:extLst>
              <a:ext uri="{FF2B5EF4-FFF2-40B4-BE49-F238E27FC236}">
                <a16:creationId xmlns:a16="http://schemas.microsoft.com/office/drawing/2014/main" id="{C1B0B5F0-F283-4425-AA55-379B69144CA0}"/>
              </a:ext>
            </a:extLst>
          </p:cNvPr>
          <p:cNvPicPr>
            <a:picLocks noChangeAspect="1"/>
          </p:cNvPicPr>
          <p:nvPr/>
        </p:nvPicPr>
        <p:blipFill>
          <a:blip r:embed="rId12"/>
          <a:stretch>
            <a:fillRect/>
          </a:stretch>
        </p:blipFill>
        <p:spPr>
          <a:xfrm>
            <a:off x="15474570" y="7298252"/>
            <a:ext cx="895350" cy="904875"/>
          </a:xfrm>
          <a:prstGeom prst="rect">
            <a:avLst/>
          </a:prstGeom>
        </p:spPr>
      </p:pic>
      <p:pic>
        <p:nvPicPr>
          <p:cNvPr id="301" name="Picture 300">
            <a:extLst>
              <a:ext uri="{FF2B5EF4-FFF2-40B4-BE49-F238E27FC236}">
                <a16:creationId xmlns:a16="http://schemas.microsoft.com/office/drawing/2014/main" id="{A1D71543-5A31-4CC9-A5E9-D8AB67C3601E}"/>
              </a:ext>
            </a:extLst>
          </p:cNvPr>
          <p:cNvPicPr>
            <a:picLocks noChangeAspect="1"/>
          </p:cNvPicPr>
          <p:nvPr/>
        </p:nvPicPr>
        <p:blipFill>
          <a:blip r:embed="rId13"/>
          <a:stretch>
            <a:fillRect/>
          </a:stretch>
        </p:blipFill>
        <p:spPr>
          <a:xfrm>
            <a:off x="4688750" y="6921684"/>
            <a:ext cx="896112" cy="452021"/>
          </a:xfrm>
          <a:prstGeom prst="rect">
            <a:avLst/>
          </a:prstGeom>
        </p:spPr>
      </p:pic>
      <p:pic>
        <p:nvPicPr>
          <p:cNvPr id="302" name="Picture 301">
            <a:extLst>
              <a:ext uri="{FF2B5EF4-FFF2-40B4-BE49-F238E27FC236}">
                <a16:creationId xmlns:a16="http://schemas.microsoft.com/office/drawing/2014/main" id="{97AA9D58-4B83-44A6-BC1B-856E99EEB81A}"/>
              </a:ext>
            </a:extLst>
          </p:cNvPr>
          <p:cNvPicPr>
            <a:picLocks noChangeAspect="1"/>
          </p:cNvPicPr>
          <p:nvPr/>
        </p:nvPicPr>
        <p:blipFill>
          <a:blip r:embed="rId14"/>
          <a:stretch>
            <a:fillRect/>
          </a:stretch>
        </p:blipFill>
        <p:spPr>
          <a:xfrm>
            <a:off x="4687591" y="6922138"/>
            <a:ext cx="898035" cy="452991"/>
          </a:xfrm>
          <a:prstGeom prst="rect">
            <a:avLst/>
          </a:prstGeom>
        </p:spPr>
      </p:pic>
      <p:pic>
        <p:nvPicPr>
          <p:cNvPr id="304" name="Picture 303">
            <a:extLst>
              <a:ext uri="{FF2B5EF4-FFF2-40B4-BE49-F238E27FC236}">
                <a16:creationId xmlns:a16="http://schemas.microsoft.com/office/drawing/2014/main" id="{582088C0-2734-48CC-94B6-731A2F4761B8}"/>
              </a:ext>
            </a:extLst>
          </p:cNvPr>
          <p:cNvPicPr>
            <a:picLocks noChangeAspect="1"/>
          </p:cNvPicPr>
          <p:nvPr/>
        </p:nvPicPr>
        <p:blipFill>
          <a:blip r:embed="rId15"/>
          <a:stretch>
            <a:fillRect/>
          </a:stretch>
        </p:blipFill>
        <p:spPr>
          <a:xfrm>
            <a:off x="4687241" y="6922138"/>
            <a:ext cx="898035" cy="452991"/>
          </a:xfrm>
          <a:prstGeom prst="rect">
            <a:avLst/>
          </a:prstGeom>
        </p:spPr>
      </p:pic>
      <p:pic>
        <p:nvPicPr>
          <p:cNvPr id="319" name="Picture 318">
            <a:extLst>
              <a:ext uri="{FF2B5EF4-FFF2-40B4-BE49-F238E27FC236}">
                <a16:creationId xmlns:a16="http://schemas.microsoft.com/office/drawing/2014/main" id="{7D2980FD-8E58-4965-8FD5-7CA0DA8230DC}"/>
              </a:ext>
            </a:extLst>
          </p:cNvPr>
          <p:cNvPicPr>
            <a:picLocks noChangeAspect="1"/>
          </p:cNvPicPr>
          <p:nvPr/>
        </p:nvPicPr>
        <p:blipFill>
          <a:blip r:embed="rId13"/>
          <a:stretch>
            <a:fillRect/>
          </a:stretch>
        </p:blipFill>
        <p:spPr>
          <a:xfrm>
            <a:off x="8018630" y="6896544"/>
            <a:ext cx="896112" cy="452021"/>
          </a:xfrm>
          <a:prstGeom prst="rect">
            <a:avLst/>
          </a:prstGeom>
        </p:spPr>
      </p:pic>
      <p:pic>
        <p:nvPicPr>
          <p:cNvPr id="320" name="Picture 319">
            <a:extLst>
              <a:ext uri="{FF2B5EF4-FFF2-40B4-BE49-F238E27FC236}">
                <a16:creationId xmlns:a16="http://schemas.microsoft.com/office/drawing/2014/main" id="{95B9AAE3-4259-49A3-BC5B-50AEB1537735}"/>
              </a:ext>
            </a:extLst>
          </p:cNvPr>
          <p:cNvPicPr>
            <a:picLocks noChangeAspect="1"/>
          </p:cNvPicPr>
          <p:nvPr/>
        </p:nvPicPr>
        <p:blipFill>
          <a:blip r:embed="rId14"/>
          <a:stretch>
            <a:fillRect/>
          </a:stretch>
        </p:blipFill>
        <p:spPr>
          <a:xfrm>
            <a:off x="8017471" y="6896998"/>
            <a:ext cx="898035" cy="452991"/>
          </a:xfrm>
          <a:prstGeom prst="rect">
            <a:avLst/>
          </a:prstGeom>
        </p:spPr>
      </p:pic>
      <p:pic>
        <p:nvPicPr>
          <p:cNvPr id="321" name="Picture 320">
            <a:extLst>
              <a:ext uri="{FF2B5EF4-FFF2-40B4-BE49-F238E27FC236}">
                <a16:creationId xmlns:a16="http://schemas.microsoft.com/office/drawing/2014/main" id="{2277D3FE-C396-4AEA-9DA4-8761AB27406A}"/>
              </a:ext>
            </a:extLst>
          </p:cNvPr>
          <p:cNvPicPr>
            <a:picLocks noChangeAspect="1"/>
          </p:cNvPicPr>
          <p:nvPr/>
        </p:nvPicPr>
        <p:blipFill>
          <a:blip r:embed="rId15"/>
          <a:stretch>
            <a:fillRect/>
          </a:stretch>
        </p:blipFill>
        <p:spPr>
          <a:xfrm>
            <a:off x="8017121" y="6896998"/>
            <a:ext cx="898035" cy="452991"/>
          </a:xfrm>
          <a:prstGeom prst="rect">
            <a:avLst/>
          </a:prstGeom>
        </p:spPr>
      </p:pic>
      <p:pic>
        <p:nvPicPr>
          <p:cNvPr id="322" name="Picture 321">
            <a:extLst>
              <a:ext uri="{FF2B5EF4-FFF2-40B4-BE49-F238E27FC236}">
                <a16:creationId xmlns:a16="http://schemas.microsoft.com/office/drawing/2014/main" id="{BC7C149A-C54F-4DF8-89DB-62A8823528D2}"/>
              </a:ext>
            </a:extLst>
          </p:cNvPr>
          <p:cNvPicPr>
            <a:picLocks noChangeAspect="1"/>
          </p:cNvPicPr>
          <p:nvPr/>
        </p:nvPicPr>
        <p:blipFill>
          <a:blip r:embed="rId13"/>
          <a:stretch>
            <a:fillRect/>
          </a:stretch>
        </p:blipFill>
        <p:spPr>
          <a:xfrm>
            <a:off x="11292882" y="6904906"/>
            <a:ext cx="896112" cy="452021"/>
          </a:xfrm>
          <a:prstGeom prst="rect">
            <a:avLst/>
          </a:prstGeom>
        </p:spPr>
      </p:pic>
      <p:pic>
        <p:nvPicPr>
          <p:cNvPr id="323" name="Picture 322">
            <a:extLst>
              <a:ext uri="{FF2B5EF4-FFF2-40B4-BE49-F238E27FC236}">
                <a16:creationId xmlns:a16="http://schemas.microsoft.com/office/drawing/2014/main" id="{E5112649-4FF0-411A-84F0-93DC36F777C4}"/>
              </a:ext>
            </a:extLst>
          </p:cNvPr>
          <p:cNvPicPr>
            <a:picLocks noChangeAspect="1"/>
          </p:cNvPicPr>
          <p:nvPr/>
        </p:nvPicPr>
        <p:blipFill>
          <a:blip r:embed="rId14"/>
          <a:stretch>
            <a:fillRect/>
          </a:stretch>
        </p:blipFill>
        <p:spPr>
          <a:xfrm>
            <a:off x="11291723" y="6905360"/>
            <a:ext cx="898035" cy="452991"/>
          </a:xfrm>
          <a:prstGeom prst="rect">
            <a:avLst/>
          </a:prstGeom>
        </p:spPr>
      </p:pic>
      <p:pic>
        <p:nvPicPr>
          <p:cNvPr id="324" name="Picture 323">
            <a:extLst>
              <a:ext uri="{FF2B5EF4-FFF2-40B4-BE49-F238E27FC236}">
                <a16:creationId xmlns:a16="http://schemas.microsoft.com/office/drawing/2014/main" id="{C5C1EC96-3F85-4BEE-8B8C-0D74FEC2E8CE}"/>
              </a:ext>
            </a:extLst>
          </p:cNvPr>
          <p:cNvPicPr>
            <a:picLocks noChangeAspect="1"/>
          </p:cNvPicPr>
          <p:nvPr/>
        </p:nvPicPr>
        <p:blipFill>
          <a:blip r:embed="rId15"/>
          <a:stretch>
            <a:fillRect/>
          </a:stretch>
        </p:blipFill>
        <p:spPr>
          <a:xfrm>
            <a:off x="11291373" y="6905360"/>
            <a:ext cx="898035" cy="452991"/>
          </a:xfrm>
          <a:prstGeom prst="rect">
            <a:avLst/>
          </a:prstGeom>
        </p:spPr>
      </p:pic>
      <p:pic>
        <p:nvPicPr>
          <p:cNvPr id="325" name="Picture 324">
            <a:extLst>
              <a:ext uri="{FF2B5EF4-FFF2-40B4-BE49-F238E27FC236}">
                <a16:creationId xmlns:a16="http://schemas.microsoft.com/office/drawing/2014/main" id="{125F6E22-468D-41E0-98F0-39E95081D453}"/>
              </a:ext>
            </a:extLst>
          </p:cNvPr>
          <p:cNvPicPr>
            <a:picLocks noChangeAspect="1"/>
          </p:cNvPicPr>
          <p:nvPr/>
        </p:nvPicPr>
        <p:blipFill>
          <a:blip r:embed="rId13"/>
          <a:stretch>
            <a:fillRect/>
          </a:stretch>
        </p:blipFill>
        <p:spPr>
          <a:xfrm>
            <a:off x="14590325" y="6921230"/>
            <a:ext cx="896112" cy="452021"/>
          </a:xfrm>
          <a:prstGeom prst="rect">
            <a:avLst/>
          </a:prstGeom>
        </p:spPr>
      </p:pic>
      <p:pic>
        <p:nvPicPr>
          <p:cNvPr id="326" name="Picture 325">
            <a:extLst>
              <a:ext uri="{FF2B5EF4-FFF2-40B4-BE49-F238E27FC236}">
                <a16:creationId xmlns:a16="http://schemas.microsoft.com/office/drawing/2014/main" id="{114A06B4-4634-4E2E-AE99-FA65DC166A9A}"/>
              </a:ext>
            </a:extLst>
          </p:cNvPr>
          <p:cNvPicPr>
            <a:picLocks noChangeAspect="1"/>
          </p:cNvPicPr>
          <p:nvPr/>
        </p:nvPicPr>
        <p:blipFill>
          <a:blip r:embed="rId14"/>
          <a:stretch>
            <a:fillRect/>
          </a:stretch>
        </p:blipFill>
        <p:spPr>
          <a:xfrm>
            <a:off x="14589166" y="6921684"/>
            <a:ext cx="898035" cy="452991"/>
          </a:xfrm>
          <a:prstGeom prst="rect">
            <a:avLst/>
          </a:prstGeom>
        </p:spPr>
      </p:pic>
      <p:pic>
        <p:nvPicPr>
          <p:cNvPr id="327" name="Picture 326">
            <a:extLst>
              <a:ext uri="{FF2B5EF4-FFF2-40B4-BE49-F238E27FC236}">
                <a16:creationId xmlns:a16="http://schemas.microsoft.com/office/drawing/2014/main" id="{0AEF24BF-B638-4298-AF54-9876378FF138}"/>
              </a:ext>
            </a:extLst>
          </p:cNvPr>
          <p:cNvPicPr>
            <a:picLocks noChangeAspect="1"/>
          </p:cNvPicPr>
          <p:nvPr/>
        </p:nvPicPr>
        <p:blipFill>
          <a:blip r:embed="rId15"/>
          <a:stretch>
            <a:fillRect/>
          </a:stretch>
        </p:blipFill>
        <p:spPr>
          <a:xfrm>
            <a:off x="14588816" y="6921684"/>
            <a:ext cx="898035" cy="452991"/>
          </a:xfrm>
          <a:prstGeom prst="rect">
            <a:avLst/>
          </a:prstGeom>
        </p:spPr>
      </p:pic>
      <p:pic>
        <p:nvPicPr>
          <p:cNvPr id="328" name="Picture 327">
            <a:extLst>
              <a:ext uri="{FF2B5EF4-FFF2-40B4-BE49-F238E27FC236}">
                <a16:creationId xmlns:a16="http://schemas.microsoft.com/office/drawing/2014/main" id="{7D540715-9666-445F-AD86-C5F09B2C3F16}"/>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71285" y="8378659"/>
            <a:ext cx="824249" cy="824249"/>
          </a:xfrm>
          <a:prstGeom prst="rect">
            <a:avLst/>
          </a:prstGeom>
          <a:ln w="28575">
            <a:solidFill>
              <a:schemeClr val="accent6">
                <a:lumMod val="75000"/>
              </a:schemeClr>
            </a:solidFill>
            <a:prstDash val="sysDash"/>
          </a:ln>
        </p:spPr>
      </p:pic>
      <p:pic>
        <p:nvPicPr>
          <p:cNvPr id="329" name="Picture 328">
            <a:extLst>
              <a:ext uri="{FF2B5EF4-FFF2-40B4-BE49-F238E27FC236}">
                <a16:creationId xmlns:a16="http://schemas.microsoft.com/office/drawing/2014/main" id="{028BBAAF-9396-40C6-850E-2A7F7278709C}"/>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990338" y="7455789"/>
            <a:ext cx="824249" cy="824249"/>
          </a:xfrm>
          <a:prstGeom prst="rect">
            <a:avLst/>
          </a:prstGeom>
          <a:ln w="28575">
            <a:solidFill>
              <a:schemeClr val="accent6">
                <a:lumMod val="75000"/>
              </a:schemeClr>
            </a:solidFill>
            <a:prstDash val="sysDash"/>
          </a:ln>
        </p:spPr>
      </p:pic>
      <p:pic>
        <p:nvPicPr>
          <p:cNvPr id="330" name="Picture 329">
            <a:extLst>
              <a:ext uri="{FF2B5EF4-FFF2-40B4-BE49-F238E27FC236}">
                <a16:creationId xmlns:a16="http://schemas.microsoft.com/office/drawing/2014/main" id="{2FC75FD8-0507-4895-9BD7-57124492AE76}"/>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172175" y="7461843"/>
            <a:ext cx="824249" cy="824249"/>
          </a:xfrm>
          <a:prstGeom prst="rect">
            <a:avLst/>
          </a:prstGeom>
          <a:ln w="28575">
            <a:solidFill>
              <a:schemeClr val="accent6">
                <a:lumMod val="75000"/>
              </a:schemeClr>
            </a:solidFill>
            <a:prstDash val="sysDash"/>
          </a:ln>
        </p:spPr>
      </p:pic>
      <p:pic>
        <p:nvPicPr>
          <p:cNvPr id="331" name="Picture 330" descr="A picture containing clock, object&#10;&#10;Description automatically generated">
            <a:extLst>
              <a:ext uri="{FF2B5EF4-FFF2-40B4-BE49-F238E27FC236}">
                <a16:creationId xmlns:a16="http://schemas.microsoft.com/office/drawing/2014/main" id="{B60C7EA3-E53C-43EF-9C53-AC2EBA1E00DB}"/>
              </a:ext>
            </a:extLst>
          </p:cNvPr>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74246" y="8518969"/>
            <a:ext cx="824249" cy="824249"/>
          </a:xfrm>
          <a:prstGeom prst="rect">
            <a:avLst/>
          </a:prstGeom>
          <a:ln w="28575">
            <a:solidFill>
              <a:schemeClr val="accent6">
                <a:lumMod val="75000"/>
              </a:schemeClr>
            </a:solidFill>
            <a:prstDash val="sysDash"/>
          </a:ln>
        </p:spPr>
      </p:pic>
      <p:pic>
        <p:nvPicPr>
          <p:cNvPr id="332" name="Picture 331" descr="A picture containing clock, object&#10;&#10;Description automatically generated">
            <a:extLst>
              <a:ext uri="{FF2B5EF4-FFF2-40B4-BE49-F238E27FC236}">
                <a16:creationId xmlns:a16="http://schemas.microsoft.com/office/drawing/2014/main" id="{258EE379-8E8C-42E7-A8DA-0505D6CE7F83}"/>
              </a:ext>
            </a:extLst>
          </p:cNvPr>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847100" y="7432323"/>
            <a:ext cx="824249" cy="824249"/>
          </a:xfrm>
          <a:prstGeom prst="rect">
            <a:avLst/>
          </a:prstGeom>
          <a:ln w="28575">
            <a:solidFill>
              <a:schemeClr val="accent6">
                <a:lumMod val="75000"/>
              </a:schemeClr>
            </a:solidFill>
            <a:prstDash val="sysDash"/>
          </a:ln>
        </p:spPr>
      </p:pic>
      <p:pic>
        <p:nvPicPr>
          <p:cNvPr id="333" name="Picture 332" descr="A picture containing clock, object&#10;&#10;Description automatically generated">
            <a:extLst>
              <a:ext uri="{FF2B5EF4-FFF2-40B4-BE49-F238E27FC236}">
                <a16:creationId xmlns:a16="http://schemas.microsoft.com/office/drawing/2014/main" id="{CEC3C805-EF86-4EEC-B5D7-11A83971B2A2}"/>
              </a:ext>
            </a:extLst>
          </p:cNvPr>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504258" y="7333178"/>
            <a:ext cx="824249" cy="824249"/>
          </a:xfrm>
          <a:prstGeom prst="rect">
            <a:avLst/>
          </a:prstGeom>
          <a:ln w="28575">
            <a:solidFill>
              <a:schemeClr val="accent6">
                <a:lumMod val="75000"/>
              </a:schemeClr>
            </a:solidFill>
            <a:prstDash val="sysDash"/>
          </a:ln>
        </p:spPr>
      </p:pic>
      <p:cxnSp>
        <p:nvCxnSpPr>
          <p:cNvPr id="335" name="Straight Connector 334">
            <a:extLst>
              <a:ext uri="{FF2B5EF4-FFF2-40B4-BE49-F238E27FC236}">
                <a16:creationId xmlns:a16="http://schemas.microsoft.com/office/drawing/2014/main" id="{59CD4686-012A-49BC-A929-BB62C60ABA6D}"/>
              </a:ext>
            </a:extLst>
          </p:cNvPr>
          <p:cNvCxnSpPr>
            <a:cxnSpLocks/>
          </p:cNvCxnSpPr>
          <p:nvPr/>
        </p:nvCxnSpPr>
        <p:spPr>
          <a:xfrm>
            <a:off x="4995764" y="6276975"/>
            <a:ext cx="0" cy="178518"/>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2D21CB8-ABFB-498B-9166-EE9581267DE3}"/>
              </a:ext>
            </a:extLst>
          </p:cNvPr>
          <p:cNvCxnSpPr>
            <a:cxnSpLocks/>
          </p:cNvCxnSpPr>
          <p:nvPr/>
        </p:nvCxnSpPr>
        <p:spPr>
          <a:xfrm>
            <a:off x="10073540" y="4574381"/>
            <a:ext cx="0" cy="167147"/>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2F7BEFFC-D0AD-4C95-A8C6-A153DFF71546}"/>
              </a:ext>
            </a:extLst>
          </p:cNvPr>
          <p:cNvCxnSpPr>
            <a:cxnSpLocks/>
          </p:cNvCxnSpPr>
          <p:nvPr/>
        </p:nvCxnSpPr>
        <p:spPr>
          <a:xfrm>
            <a:off x="11709434" y="6276975"/>
            <a:ext cx="0" cy="178518"/>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Content Placeholder 5">
            <a:extLst>
              <a:ext uri="{FF2B5EF4-FFF2-40B4-BE49-F238E27FC236}">
                <a16:creationId xmlns:a16="http://schemas.microsoft.com/office/drawing/2014/main" id="{DFFDB057-9051-40FA-B1F5-D8E0DC6D1ABB}"/>
              </a:ext>
            </a:extLst>
          </p:cNvPr>
          <p:cNvGraphicFramePr>
            <a:graphicFrameLocks/>
          </p:cNvGraphicFramePr>
          <p:nvPr>
            <p:extLst>
              <p:ext uri="{D42A27DB-BD31-4B8C-83A1-F6EECF244321}">
                <p14:modId xmlns:p14="http://schemas.microsoft.com/office/powerpoint/2010/main" val="4122319007"/>
              </p:ext>
            </p:extLst>
          </p:nvPr>
        </p:nvGraphicFramePr>
        <p:xfrm>
          <a:off x="257086" y="36407"/>
          <a:ext cx="16972083" cy="51647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3" name="Content Placeholder 5">
            <a:extLst>
              <a:ext uri="{FF2B5EF4-FFF2-40B4-BE49-F238E27FC236}">
                <a16:creationId xmlns:a16="http://schemas.microsoft.com/office/drawing/2014/main" id="{8516A7E1-3905-4973-818C-683D9515D447}"/>
              </a:ext>
            </a:extLst>
          </p:cNvPr>
          <p:cNvGraphicFramePr>
            <a:graphicFrameLocks/>
          </p:cNvGraphicFramePr>
          <p:nvPr>
            <p:extLst>
              <p:ext uri="{D42A27DB-BD31-4B8C-83A1-F6EECF244321}">
                <p14:modId xmlns:p14="http://schemas.microsoft.com/office/powerpoint/2010/main" val="200164563"/>
              </p:ext>
            </p:extLst>
          </p:nvPr>
        </p:nvGraphicFramePr>
        <p:xfrm>
          <a:off x="257086" y="172886"/>
          <a:ext cx="16972083" cy="516477"/>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5" name="Content Placeholder 5">
            <a:extLst>
              <a:ext uri="{FF2B5EF4-FFF2-40B4-BE49-F238E27FC236}">
                <a16:creationId xmlns:a16="http://schemas.microsoft.com/office/drawing/2014/main" id="{A999D3F2-FFA5-498D-8138-2403733A9397}"/>
              </a:ext>
            </a:extLst>
          </p:cNvPr>
          <p:cNvGraphicFramePr>
            <a:graphicFrameLocks/>
          </p:cNvGraphicFramePr>
          <p:nvPr>
            <p:extLst>
              <p:ext uri="{D42A27DB-BD31-4B8C-83A1-F6EECF244321}">
                <p14:modId xmlns:p14="http://schemas.microsoft.com/office/powerpoint/2010/main" val="585235514"/>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Tree>
    <p:custDataLst>
      <p:tags r:id="rId1"/>
    </p:custDataLst>
    <p:extLst>
      <p:ext uri="{BB962C8B-B14F-4D97-AF65-F5344CB8AC3E}">
        <p14:creationId xmlns:p14="http://schemas.microsoft.com/office/powerpoint/2010/main" val="1026573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repeatCount="indefinite" fill="hold" nodeType="clickEffect">
                                  <p:stCondLst>
                                    <p:cond delay="0"/>
                                  </p:stCondLst>
                                  <p:childTnLst>
                                    <p:animEffect transition="out" filter="fade">
                                      <p:cBhvr>
                                        <p:cTn id="6" dur="2000"/>
                                        <p:tgtEl>
                                          <p:spTgt spid="304"/>
                                        </p:tgtEl>
                                      </p:cBhvr>
                                    </p:animEffect>
                                    <p:set>
                                      <p:cBhvr>
                                        <p:cTn id="7" dur="1" fill="hold">
                                          <p:stCondLst>
                                            <p:cond delay="1999"/>
                                          </p:stCondLst>
                                        </p:cTn>
                                        <p:tgtEl>
                                          <p:spTgt spid="304"/>
                                        </p:tgtEl>
                                        <p:attrNameLst>
                                          <p:attrName>style.visibility</p:attrName>
                                        </p:attrNameLst>
                                      </p:cBhvr>
                                      <p:to>
                                        <p:strVal val="hidden"/>
                                      </p:to>
                                    </p:set>
                                  </p:childTnLst>
                                </p:cTn>
                              </p:par>
                              <p:par>
                                <p:cTn id="8" presetID="10" presetClass="exit" presetSubtype="0" repeatCount="indefinite" fill="hold" nodeType="withEffect">
                                  <p:stCondLst>
                                    <p:cond delay="1000"/>
                                  </p:stCondLst>
                                  <p:childTnLst>
                                    <p:animEffect transition="out" filter="fade">
                                      <p:cBhvr>
                                        <p:cTn id="9" dur="2000"/>
                                        <p:tgtEl>
                                          <p:spTgt spid="302"/>
                                        </p:tgtEl>
                                      </p:cBhvr>
                                    </p:animEffect>
                                    <p:set>
                                      <p:cBhvr>
                                        <p:cTn id="10" dur="1" fill="hold">
                                          <p:stCondLst>
                                            <p:cond delay="1999"/>
                                          </p:stCondLst>
                                        </p:cTn>
                                        <p:tgtEl>
                                          <p:spTgt spid="302"/>
                                        </p:tgtEl>
                                        <p:attrNameLst>
                                          <p:attrName>style.visibility</p:attrName>
                                        </p:attrNameLst>
                                      </p:cBhvr>
                                      <p:to>
                                        <p:strVal val="hidden"/>
                                      </p:to>
                                    </p:set>
                                  </p:childTnLst>
                                </p:cTn>
                              </p:par>
                            </p:childTnLst>
                          </p:cTn>
                        </p:par>
                        <p:par>
                          <p:cTn id="11" fill="hold">
                            <p:stCondLst>
                              <p:cond delay="3000"/>
                            </p:stCondLst>
                            <p:childTnLst>
                              <p:par>
                                <p:cTn id="12" presetID="10" presetClass="exit" presetSubtype="0" repeatCount="indefinite" fill="hold" nodeType="afterEffect">
                                  <p:stCondLst>
                                    <p:cond delay="0"/>
                                  </p:stCondLst>
                                  <p:childTnLst>
                                    <p:animEffect transition="out" filter="fade">
                                      <p:cBhvr>
                                        <p:cTn id="13" dur="2000"/>
                                        <p:tgtEl>
                                          <p:spTgt spid="321"/>
                                        </p:tgtEl>
                                      </p:cBhvr>
                                    </p:animEffect>
                                    <p:set>
                                      <p:cBhvr>
                                        <p:cTn id="14" dur="1" fill="hold">
                                          <p:stCondLst>
                                            <p:cond delay="1999"/>
                                          </p:stCondLst>
                                        </p:cTn>
                                        <p:tgtEl>
                                          <p:spTgt spid="321"/>
                                        </p:tgtEl>
                                        <p:attrNameLst>
                                          <p:attrName>style.visibility</p:attrName>
                                        </p:attrNameLst>
                                      </p:cBhvr>
                                      <p:to>
                                        <p:strVal val="hidden"/>
                                      </p:to>
                                    </p:set>
                                  </p:childTnLst>
                                </p:cTn>
                              </p:par>
                              <p:par>
                                <p:cTn id="15" presetID="10" presetClass="exit" presetSubtype="0" repeatCount="indefinite" fill="hold" nodeType="withEffect">
                                  <p:stCondLst>
                                    <p:cond delay="1000"/>
                                  </p:stCondLst>
                                  <p:childTnLst>
                                    <p:animEffect transition="out" filter="fade">
                                      <p:cBhvr>
                                        <p:cTn id="16" dur="2000"/>
                                        <p:tgtEl>
                                          <p:spTgt spid="320"/>
                                        </p:tgtEl>
                                      </p:cBhvr>
                                    </p:animEffect>
                                    <p:set>
                                      <p:cBhvr>
                                        <p:cTn id="17" dur="1" fill="hold">
                                          <p:stCondLst>
                                            <p:cond delay="1999"/>
                                          </p:stCondLst>
                                        </p:cTn>
                                        <p:tgtEl>
                                          <p:spTgt spid="320"/>
                                        </p:tgtEl>
                                        <p:attrNameLst>
                                          <p:attrName>style.visibility</p:attrName>
                                        </p:attrNameLst>
                                      </p:cBhvr>
                                      <p:to>
                                        <p:strVal val="hidden"/>
                                      </p:to>
                                    </p:set>
                                  </p:childTnLst>
                                </p:cTn>
                              </p:par>
                            </p:childTnLst>
                          </p:cTn>
                        </p:par>
                        <p:par>
                          <p:cTn id="18" fill="hold">
                            <p:stCondLst>
                              <p:cond delay="6000"/>
                            </p:stCondLst>
                            <p:childTnLst>
                              <p:par>
                                <p:cTn id="19" presetID="10" presetClass="exit" presetSubtype="0" repeatCount="indefinite" fill="hold" nodeType="afterEffect">
                                  <p:stCondLst>
                                    <p:cond delay="0"/>
                                  </p:stCondLst>
                                  <p:childTnLst>
                                    <p:animEffect transition="out" filter="fade">
                                      <p:cBhvr>
                                        <p:cTn id="20" dur="2000"/>
                                        <p:tgtEl>
                                          <p:spTgt spid="324"/>
                                        </p:tgtEl>
                                      </p:cBhvr>
                                    </p:animEffect>
                                    <p:set>
                                      <p:cBhvr>
                                        <p:cTn id="21" dur="1" fill="hold">
                                          <p:stCondLst>
                                            <p:cond delay="1999"/>
                                          </p:stCondLst>
                                        </p:cTn>
                                        <p:tgtEl>
                                          <p:spTgt spid="324"/>
                                        </p:tgtEl>
                                        <p:attrNameLst>
                                          <p:attrName>style.visibility</p:attrName>
                                        </p:attrNameLst>
                                      </p:cBhvr>
                                      <p:to>
                                        <p:strVal val="hidden"/>
                                      </p:to>
                                    </p:set>
                                  </p:childTnLst>
                                </p:cTn>
                              </p:par>
                              <p:par>
                                <p:cTn id="22" presetID="10" presetClass="exit" presetSubtype="0" repeatCount="indefinite" fill="hold" nodeType="withEffect">
                                  <p:stCondLst>
                                    <p:cond delay="1000"/>
                                  </p:stCondLst>
                                  <p:childTnLst>
                                    <p:animEffect transition="out" filter="fade">
                                      <p:cBhvr>
                                        <p:cTn id="23" dur="2000"/>
                                        <p:tgtEl>
                                          <p:spTgt spid="323"/>
                                        </p:tgtEl>
                                      </p:cBhvr>
                                    </p:animEffect>
                                    <p:set>
                                      <p:cBhvr>
                                        <p:cTn id="24" dur="1" fill="hold">
                                          <p:stCondLst>
                                            <p:cond delay="1999"/>
                                          </p:stCondLst>
                                        </p:cTn>
                                        <p:tgtEl>
                                          <p:spTgt spid="323"/>
                                        </p:tgtEl>
                                        <p:attrNameLst>
                                          <p:attrName>style.visibility</p:attrName>
                                        </p:attrNameLst>
                                      </p:cBhvr>
                                      <p:to>
                                        <p:strVal val="hidden"/>
                                      </p:to>
                                    </p:set>
                                  </p:childTnLst>
                                </p:cTn>
                              </p:par>
                            </p:childTnLst>
                          </p:cTn>
                        </p:par>
                        <p:par>
                          <p:cTn id="25" fill="hold">
                            <p:stCondLst>
                              <p:cond delay="9000"/>
                            </p:stCondLst>
                            <p:childTnLst>
                              <p:par>
                                <p:cTn id="26" presetID="10" presetClass="exit" presetSubtype="0" repeatCount="indefinite" fill="hold" nodeType="afterEffect">
                                  <p:stCondLst>
                                    <p:cond delay="0"/>
                                  </p:stCondLst>
                                  <p:childTnLst>
                                    <p:animEffect transition="out" filter="fade">
                                      <p:cBhvr>
                                        <p:cTn id="27" dur="2000"/>
                                        <p:tgtEl>
                                          <p:spTgt spid="327"/>
                                        </p:tgtEl>
                                      </p:cBhvr>
                                    </p:animEffect>
                                    <p:set>
                                      <p:cBhvr>
                                        <p:cTn id="28" dur="1" fill="hold">
                                          <p:stCondLst>
                                            <p:cond delay="1999"/>
                                          </p:stCondLst>
                                        </p:cTn>
                                        <p:tgtEl>
                                          <p:spTgt spid="327"/>
                                        </p:tgtEl>
                                        <p:attrNameLst>
                                          <p:attrName>style.visibility</p:attrName>
                                        </p:attrNameLst>
                                      </p:cBhvr>
                                      <p:to>
                                        <p:strVal val="hidden"/>
                                      </p:to>
                                    </p:set>
                                  </p:childTnLst>
                                </p:cTn>
                              </p:par>
                              <p:par>
                                <p:cTn id="29" presetID="10" presetClass="exit" presetSubtype="0" repeatCount="indefinite" fill="hold" nodeType="withEffect">
                                  <p:stCondLst>
                                    <p:cond delay="1000"/>
                                  </p:stCondLst>
                                  <p:childTnLst>
                                    <p:animEffect transition="out" filter="fade">
                                      <p:cBhvr>
                                        <p:cTn id="30" dur="2000"/>
                                        <p:tgtEl>
                                          <p:spTgt spid="326"/>
                                        </p:tgtEl>
                                      </p:cBhvr>
                                    </p:animEffect>
                                    <p:set>
                                      <p:cBhvr>
                                        <p:cTn id="31" dur="1" fill="hold">
                                          <p:stCondLst>
                                            <p:cond delay="1999"/>
                                          </p:stCondLst>
                                        </p:cTn>
                                        <p:tgtEl>
                                          <p:spTgt spid="326"/>
                                        </p:tgtEl>
                                        <p:attrNameLst>
                                          <p:attrName>style.visibility</p:attrName>
                                        </p:attrNameLst>
                                      </p:cBhvr>
                                      <p:to>
                                        <p:strVal val="hidden"/>
                                      </p:to>
                                    </p:set>
                                  </p:childTnLst>
                                </p:cTn>
                              </p:par>
                              <p:par>
                                <p:cTn id="32" presetID="10" presetClass="exit" presetSubtype="0" repeatCount="indefinite" fill="hold" nodeType="withEffect">
                                  <p:stCondLst>
                                    <p:cond delay="0"/>
                                  </p:stCondLst>
                                  <p:childTnLst>
                                    <p:animEffect transition="out" filter="fade">
                                      <p:cBhvr>
                                        <p:cTn id="33" dur="2000"/>
                                        <p:tgtEl>
                                          <p:spTgt spid="275"/>
                                        </p:tgtEl>
                                      </p:cBhvr>
                                    </p:animEffect>
                                    <p:set>
                                      <p:cBhvr>
                                        <p:cTn id="34" dur="1" fill="hold">
                                          <p:stCondLst>
                                            <p:cond delay="1999"/>
                                          </p:stCondLst>
                                        </p:cTn>
                                        <p:tgtEl>
                                          <p:spTgt spid="275"/>
                                        </p:tgtEl>
                                        <p:attrNameLst>
                                          <p:attrName>style.visibility</p:attrName>
                                        </p:attrNameLst>
                                      </p:cBhvr>
                                      <p:to>
                                        <p:strVal val="hidden"/>
                                      </p:to>
                                    </p:set>
                                  </p:childTnLst>
                                </p:cTn>
                              </p:par>
                            </p:childTnLst>
                          </p:cTn>
                        </p:par>
                        <p:par>
                          <p:cTn id="35" fill="hold">
                            <p:stCondLst>
                              <p:cond delay="12000"/>
                            </p:stCondLst>
                            <p:childTnLst>
                              <p:par>
                                <p:cTn id="36" presetID="10" presetClass="exit" presetSubtype="0" repeatCount="indefinite" fill="hold" nodeType="afterEffect">
                                  <p:stCondLst>
                                    <p:cond delay="0"/>
                                  </p:stCondLst>
                                  <p:childTnLst>
                                    <p:animEffect transition="out" filter="fade">
                                      <p:cBhvr>
                                        <p:cTn id="37" dur="2000"/>
                                        <p:tgtEl>
                                          <p:spTgt spid="328"/>
                                        </p:tgtEl>
                                      </p:cBhvr>
                                    </p:animEffect>
                                    <p:set>
                                      <p:cBhvr>
                                        <p:cTn id="38" dur="1" fill="hold">
                                          <p:stCondLst>
                                            <p:cond delay="1999"/>
                                          </p:stCondLst>
                                        </p:cTn>
                                        <p:tgtEl>
                                          <p:spTgt spid="328"/>
                                        </p:tgtEl>
                                        <p:attrNameLst>
                                          <p:attrName>style.visibility</p:attrName>
                                        </p:attrNameLst>
                                      </p:cBhvr>
                                      <p:to>
                                        <p:strVal val="hidden"/>
                                      </p:to>
                                    </p:set>
                                  </p:childTnLst>
                                </p:cTn>
                              </p:par>
                            </p:childTnLst>
                          </p:cTn>
                        </p:par>
                        <p:par>
                          <p:cTn id="39" fill="hold">
                            <p:stCondLst>
                              <p:cond delay="14000"/>
                            </p:stCondLst>
                            <p:childTnLst>
                              <p:par>
                                <p:cTn id="40" presetID="10" presetClass="exit" presetSubtype="0" repeatCount="indefinite" fill="hold" nodeType="afterEffect">
                                  <p:stCondLst>
                                    <p:cond delay="0"/>
                                  </p:stCondLst>
                                  <p:childTnLst>
                                    <p:animEffect transition="out" filter="fade">
                                      <p:cBhvr>
                                        <p:cTn id="41" dur="2000"/>
                                        <p:tgtEl>
                                          <p:spTgt spid="329"/>
                                        </p:tgtEl>
                                      </p:cBhvr>
                                    </p:animEffect>
                                    <p:set>
                                      <p:cBhvr>
                                        <p:cTn id="42" dur="1" fill="hold">
                                          <p:stCondLst>
                                            <p:cond delay="1999"/>
                                          </p:stCondLst>
                                        </p:cTn>
                                        <p:tgtEl>
                                          <p:spTgt spid="329"/>
                                        </p:tgtEl>
                                        <p:attrNameLst>
                                          <p:attrName>style.visibility</p:attrName>
                                        </p:attrNameLst>
                                      </p:cBhvr>
                                      <p:to>
                                        <p:strVal val="hidden"/>
                                      </p:to>
                                    </p:set>
                                  </p:childTnLst>
                                </p:cTn>
                              </p:par>
                            </p:childTnLst>
                          </p:cTn>
                        </p:par>
                        <p:par>
                          <p:cTn id="43" fill="hold">
                            <p:stCondLst>
                              <p:cond delay="16000"/>
                            </p:stCondLst>
                            <p:childTnLst>
                              <p:par>
                                <p:cTn id="44" presetID="10" presetClass="exit" presetSubtype="0" repeatCount="indefinite" fill="hold" nodeType="afterEffect">
                                  <p:stCondLst>
                                    <p:cond delay="0"/>
                                  </p:stCondLst>
                                  <p:childTnLst>
                                    <p:animEffect transition="out" filter="fade">
                                      <p:cBhvr>
                                        <p:cTn id="45" dur="2000"/>
                                        <p:tgtEl>
                                          <p:spTgt spid="330"/>
                                        </p:tgtEl>
                                      </p:cBhvr>
                                    </p:animEffect>
                                    <p:set>
                                      <p:cBhvr>
                                        <p:cTn id="46" dur="1" fill="hold">
                                          <p:stCondLst>
                                            <p:cond delay="1999"/>
                                          </p:stCondLst>
                                        </p:cTn>
                                        <p:tgtEl>
                                          <p:spTgt spid="330"/>
                                        </p:tgtEl>
                                        <p:attrNameLst>
                                          <p:attrName>style.visibility</p:attrName>
                                        </p:attrNameLst>
                                      </p:cBhvr>
                                      <p:to>
                                        <p:strVal val="hidden"/>
                                      </p:to>
                                    </p:set>
                                  </p:childTnLst>
                                </p:cTn>
                              </p:par>
                            </p:childTnLst>
                          </p:cTn>
                        </p:par>
                        <p:par>
                          <p:cTn id="47" fill="hold">
                            <p:stCondLst>
                              <p:cond delay="18000"/>
                            </p:stCondLst>
                            <p:childTnLst>
                              <p:par>
                                <p:cTn id="48" presetID="10" presetClass="exit" presetSubtype="0" repeatCount="indefinite" fill="hold" nodeType="afterEffect">
                                  <p:stCondLst>
                                    <p:cond delay="0"/>
                                  </p:stCondLst>
                                  <p:childTnLst>
                                    <p:animEffect transition="out" filter="fade">
                                      <p:cBhvr>
                                        <p:cTn id="49" dur="2000"/>
                                        <p:tgtEl>
                                          <p:spTgt spid="291"/>
                                        </p:tgtEl>
                                      </p:cBhvr>
                                    </p:animEffect>
                                    <p:set>
                                      <p:cBhvr>
                                        <p:cTn id="50" dur="1" fill="hold">
                                          <p:stCondLst>
                                            <p:cond delay="1999"/>
                                          </p:stCondLst>
                                        </p:cTn>
                                        <p:tgtEl>
                                          <p:spTgt spid="291"/>
                                        </p:tgtEl>
                                        <p:attrNameLst>
                                          <p:attrName>style.visibility</p:attrName>
                                        </p:attrNameLst>
                                      </p:cBhvr>
                                      <p:to>
                                        <p:strVal val="hidden"/>
                                      </p:to>
                                    </p:set>
                                  </p:childTnLst>
                                </p:cTn>
                              </p:par>
                            </p:childTnLst>
                          </p:cTn>
                        </p:par>
                        <p:par>
                          <p:cTn id="51" fill="hold">
                            <p:stCondLst>
                              <p:cond delay="20000"/>
                            </p:stCondLst>
                            <p:childTnLst>
                              <p:par>
                                <p:cTn id="52" presetID="10" presetClass="exit" presetSubtype="0" repeatCount="indefinite" fill="hold" nodeType="afterEffect">
                                  <p:stCondLst>
                                    <p:cond delay="0"/>
                                  </p:stCondLst>
                                  <p:childTnLst>
                                    <p:animEffect transition="out" filter="fade">
                                      <p:cBhvr>
                                        <p:cTn id="53" dur="2000"/>
                                        <p:tgtEl>
                                          <p:spTgt spid="331"/>
                                        </p:tgtEl>
                                      </p:cBhvr>
                                    </p:animEffect>
                                    <p:set>
                                      <p:cBhvr>
                                        <p:cTn id="54" dur="1" fill="hold">
                                          <p:stCondLst>
                                            <p:cond delay="1999"/>
                                          </p:stCondLst>
                                        </p:cTn>
                                        <p:tgtEl>
                                          <p:spTgt spid="331"/>
                                        </p:tgtEl>
                                        <p:attrNameLst>
                                          <p:attrName>style.visibility</p:attrName>
                                        </p:attrNameLst>
                                      </p:cBhvr>
                                      <p:to>
                                        <p:strVal val="hidden"/>
                                      </p:to>
                                    </p:set>
                                  </p:childTnLst>
                                </p:cTn>
                              </p:par>
                            </p:childTnLst>
                          </p:cTn>
                        </p:par>
                        <p:par>
                          <p:cTn id="55" fill="hold">
                            <p:stCondLst>
                              <p:cond delay="22000"/>
                            </p:stCondLst>
                            <p:childTnLst>
                              <p:par>
                                <p:cTn id="56" presetID="10" presetClass="exit" presetSubtype="0" repeatCount="indefinite" fill="hold" nodeType="afterEffect">
                                  <p:stCondLst>
                                    <p:cond delay="0"/>
                                  </p:stCondLst>
                                  <p:childTnLst>
                                    <p:animEffect transition="out" filter="fade">
                                      <p:cBhvr>
                                        <p:cTn id="57" dur="2000"/>
                                        <p:tgtEl>
                                          <p:spTgt spid="332"/>
                                        </p:tgtEl>
                                      </p:cBhvr>
                                    </p:animEffect>
                                    <p:set>
                                      <p:cBhvr>
                                        <p:cTn id="58" dur="1" fill="hold">
                                          <p:stCondLst>
                                            <p:cond delay="1999"/>
                                          </p:stCondLst>
                                        </p:cTn>
                                        <p:tgtEl>
                                          <p:spTgt spid="332"/>
                                        </p:tgtEl>
                                        <p:attrNameLst>
                                          <p:attrName>style.visibility</p:attrName>
                                        </p:attrNameLst>
                                      </p:cBhvr>
                                      <p:to>
                                        <p:strVal val="hidden"/>
                                      </p:to>
                                    </p:set>
                                  </p:childTnLst>
                                </p:cTn>
                              </p:par>
                            </p:childTnLst>
                          </p:cTn>
                        </p:par>
                        <p:par>
                          <p:cTn id="59" fill="hold">
                            <p:stCondLst>
                              <p:cond delay="24000"/>
                            </p:stCondLst>
                            <p:childTnLst>
                              <p:par>
                                <p:cTn id="60" presetID="10" presetClass="exit" presetSubtype="0" repeatCount="indefinite" fill="hold" nodeType="afterEffect">
                                  <p:stCondLst>
                                    <p:cond delay="0"/>
                                  </p:stCondLst>
                                  <p:childTnLst>
                                    <p:animEffect transition="out" filter="fade">
                                      <p:cBhvr>
                                        <p:cTn id="61" dur="2000"/>
                                        <p:tgtEl>
                                          <p:spTgt spid="333"/>
                                        </p:tgtEl>
                                      </p:cBhvr>
                                    </p:animEffect>
                                    <p:set>
                                      <p:cBhvr>
                                        <p:cTn id="62" dur="1" fill="hold">
                                          <p:stCondLst>
                                            <p:cond delay="1999"/>
                                          </p:stCondLst>
                                        </p:cTn>
                                        <p:tgtEl>
                                          <p:spTgt spid="3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8" presetClass="emph" presetSubtype="0" repeatCount="indefinite" autoRev="1" fill="remove" nodeType="clickEffect">
                                  <p:stCondLst>
                                    <p:cond delay="0"/>
                                  </p:stCondLst>
                                  <p:childTnLst>
                                    <p:animRot by="5400000">
                                      <p:cBhvr>
                                        <p:cTn id="66" dur="2000" fill="hold"/>
                                        <p:tgtEl>
                                          <p:spTgt spid="335"/>
                                        </p:tgtEl>
                                        <p:attrNameLst>
                                          <p:attrName>r</p:attrName>
                                        </p:attrNameLst>
                                      </p:cBhvr>
                                    </p:animRot>
                                  </p:childTnLst>
                                </p:cTn>
                              </p:par>
                            </p:childTnLst>
                          </p:cTn>
                        </p:par>
                        <p:par>
                          <p:cTn id="67" fill="hold">
                            <p:stCondLst>
                              <p:cond delay="4000"/>
                            </p:stCondLst>
                            <p:childTnLst>
                              <p:par>
                                <p:cTn id="68" presetID="8" presetClass="emph" presetSubtype="0" repeatCount="indefinite" autoRev="1" fill="hold" nodeType="afterEffect">
                                  <p:stCondLst>
                                    <p:cond delay="0"/>
                                  </p:stCondLst>
                                  <p:childTnLst>
                                    <p:animRot by="5400000">
                                      <p:cBhvr>
                                        <p:cTn id="69" dur="2000" fill="hold"/>
                                        <p:tgtEl>
                                          <p:spTgt spid="340"/>
                                        </p:tgtEl>
                                        <p:attrNameLst>
                                          <p:attrName>r</p:attrName>
                                        </p:attrNameLst>
                                      </p:cBhvr>
                                    </p:animRot>
                                  </p:childTnLst>
                                </p:cTn>
                              </p:par>
                            </p:childTnLst>
                          </p:cTn>
                        </p:par>
                        <p:par>
                          <p:cTn id="70" fill="hold">
                            <p:stCondLst>
                              <p:cond delay="8000"/>
                            </p:stCondLst>
                            <p:childTnLst>
                              <p:par>
                                <p:cTn id="71" presetID="8" presetClass="emph" presetSubtype="0" repeatCount="indefinite" autoRev="1" fill="hold" nodeType="afterEffect">
                                  <p:stCondLst>
                                    <p:cond delay="0"/>
                                  </p:stCondLst>
                                  <p:childTnLst>
                                    <p:animRot by="5400000">
                                      <p:cBhvr>
                                        <p:cTn id="72" dur="2000" fill="hold"/>
                                        <p:tgtEl>
                                          <p:spTgt spid="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0B221C3-DB56-4B5B-B1E5-938E3E8E2F2C}"/>
              </a:ext>
            </a:extLst>
          </p:cNvPr>
          <p:cNvPicPr>
            <a:picLocks noChangeAspect="1"/>
          </p:cNvPicPr>
          <p:nvPr/>
        </p:nvPicPr>
        <p:blipFill>
          <a:blip r:embed="rId4"/>
          <a:stretch>
            <a:fillRect/>
          </a:stretch>
        </p:blipFill>
        <p:spPr>
          <a:xfrm>
            <a:off x="4617291" y="1624231"/>
            <a:ext cx="12199289" cy="7387478"/>
          </a:xfrm>
          <a:prstGeom prst="rect">
            <a:avLst/>
          </a:prstGeom>
        </p:spPr>
      </p:pic>
      <p:pic>
        <p:nvPicPr>
          <p:cNvPr id="39" name="Picture 38">
            <a:extLst>
              <a:ext uri="{FF2B5EF4-FFF2-40B4-BE49-F238E27FC236}">
                <a16:creationId xmlns:a16="http://schemas.microsoft.com/office/drawing/2014/main" id="{31D3DAA1-1A60-4BA3-B64C-2B550361F379}"/>
              </a:ext>
            </a:extLst>
          </p:cNvPr>
          <p:cNvPicPr>
            <a:picLocks noChangeAspect="1"/>
          </p:cNvPicPr>
          <p:nvPr/>
        </p:nvPicPr>
        <p:blipFill>
          <a:blip r:embed="rId5"/>
          <a:stretch>
            <a:fillRect/>
          </a:stretch>
        </p:blipFill>
        <p:spPr>
          <a:xfrm>
            <a:off x="187144" y="4694437"/>
            <a:ext cx="16729171" cy="4375759"/>
          </a:xfrm>
          <a:prstGeom prst="rect">
            <a:avLst/>
          </a:prstGeom>
        </p:spPr>
      </p:pic>
      <p:grpSp>
        <p:nvGrpSpPr>
          <p:cNvPr id="99" name="Group 98">
            <a:extLst>
              <a:ext uri="{FF2B5EF4-FFF2-40B4-BE49-F238E27FC236}">
                <a16:creationId xmlns:a16="http://schemas.microsoft.com/office/drawing/2014/main" id="{96FC1721-529A-42D9-8D0F-2909B5C701A9}"/>
              </a:ext>
            </a:extLst>
          </p:cNvPr>
          <p:cNvGrpSpPr/>
          <p:nvPr/>
        </p:nvGrpSpPr>
        <p:grpSpPr>
          <a:xfrm>
            <a:off x="177799" y="8925065"/>
            <a:ext cx="711200" cy="683645"/>
            <a:chOff x="1841500" y="6353882"/>
            <a:chExt cx="711200" cy="683645"/>
          </a:xfrm>
        </p:grpSpPr>
        <p:sp>
          <p:nvSpPr>
            <p:cNvPr id="100" name="Oval 99">
              <a:extLst>
                <a:ext uri="{FF2B5EF4-FFF2-40B4-BE49-F238E27FC236}">
                  <a16:creationId xmlns:a16="http://schemas.microsoft.com/office/drawing/2014/main" id="{9128CD08-D305-46E3-AE6F-E590BF0D3167}"/>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1" name="TextBox 100">
              <a:extLst>
                <a:ext uri="{FF2B5EF4-FFF2-40B4-BE49-F238E27FC236}">
                  <a16:creationId xmlns:a16="http://schemas.microsoft.com/office/drawing/2014/main" id="{37B660C0-E472-4C29-9E57-C940528C7100}"/>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5</a:t>
              </a:r>
              <a:endParaRPr lang="en-CA" sz="3600" b="1" dirty="0">
                <a:latin typeface="Times New Roman" panose="02020603050405020304" pitchFamily="18" charset="0"/>
                <a:cs typeface="Times New Roman" panose="02020603050405020304" pitchFamily="18" charset="0"/>
              </a:endParaRPr>
            </a:p>
          </p:txBody>
        </p:sp>
      </p:grpSp>
      <p:cxnSp>
        <p:nvCxnSpPr>
          <p:cNvPr id="28" name="Straight Connector 27">
            <a:extLst>
              <a:ext uri="{FF2B5EF4-FFF2-40B4-BE49-F238E27FC236}">
                <a16:creationId xmlns:a16="http://schemas.microsoft.com/office/drawing/2014/main" id="{71AC4C5B-B8ED-48B8-86CE-C905F09F958A}"/>
              </a:ext>
            </a:extLst>
          </p:cNvPr>
          <p:cNvCxnSpPr>
            <a:cxnSpLocks/>
          </p:cNvCxnSpPr>
          <p:nvPr/>
        </p:nvCxnSpPr>
        <p:spPr>
          <a:xfrm>
            <a:off x="10749810" y="4352121"/>
            <a:ext cx="0" cy="1608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26AA29-A6F4-43EF-B95D-82386B3B02D6}"/>
              </a:ext>
            </a:extLst>
          </p:cNvPr>
          <p:cNvCxnSpPr>
            <a:cxnSpLocks/>
          </p:cNvCxnSpPr>
          <p:nvPr/>
        </p:nvCxnSpPr>
        <p:spPr>
          <a:xfrm>
            <a:off x="15335779" y="5944816"/>
            <a:ext cx="0" cy="1608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2" name="Table 32">
            <a:extLst>
              <a:ext uri="{FF2B5EF4-FFF2-40B4-BE49-F238E27FC236}">
                <a16:creationId xmlns:a16="http://schemas.microsoft.com/office/drawing/2014/main" id="{B4F25B47-A060-491A-96AF-1566A4D1FBB6}"/>
              </a:ext>
            </a:extLst>
          </p:cNvPr>
          <p:cNvGraphicFramePr>
            <a:graphicFrameLocks noGrp="1"/>
          </p:cNvGraphicFramePr>
          <p:nvPr/>
        </p:nvGraphicFramePr>
        <p:xfrm>
          <a:off x="425712" y="1105995"/>
          <a:ext cx="9452014" cy="2895600"/>
        </p:xfrm>
        <a:graphic>
          <a:graphicData uri="http://schemas.openxmlformats.org/drawingml/2006/table">
            <a:tbl>
              <a:tblPr firstRow="1" bandRow="1">
                <a:tableStyleId>{5940675A-B579-460E-94D1-54222C63F5DA}</a:tableStyleId>
              </a:tblPr>
              <a:tblGrid>
                <a:gridCol w="3150671">
                  <a:extLst>
                    <a:ext uri="{9D8B030D-6E8A-4147-A177-3AD203B41FA5}">
                      <a16:colId xmlns:a16="http://schemas.microsoft.com/office/drawing/2014/main" val="3214386204"/>
                    </a:ext>
                  </a:extLst>
                </a:gridCol>
                <a:gridCol w="1748292">
                  <a:extLst>
                    <a:ext uri="{9D8B030D-6E8A-4147-A177-3AD203B41FA5}">
                      <a16:colId xmlns:a16="http://schemas.microsoft.com/office/drawing/2014/main" val="265048016"/>
                    </a:ext>
                  </a:extLst>
                </a:gridCol>
                <a:gridCol w="4553051">
                  <a:extLst>
                    <a:ext uri="{9D8B030D-6E8A-4147-A177-3AD203B41FA5}">
                      <a16:colId xmlns:a16="http://schemas.microsoft.com/office/drawing/2014/main" val="2537938644"/>
                    </a:ext>
                  </a:extLst>
                </a:gridCol>
              </a:tblGrid>
              <a:tr h="253550">
                <a:tc gridSpan="3">
                  <a:txBody>
                    <a:bodyPr/>
                    <a:lstStyle/>
                    <a:p>
                      <a:pPr algn="ctr"/>
                      <a:r>
                        <a:rPr lang="en-US" sz="4000" b="1" dirty="0">
                          <a:latin typeface="Times New Roman" panose="02020603050405020304" pitchFamily="18" charset="0"/>
                          <a:cs typeface="Times New Roman" panose="02020603050405020304" pitchFamily="18" charset="0"/>
                        </a:rPr>
                        <a:t>Envisioned Modes of Operation</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64452023"/>
                  </a:ext>
                </a:extLst>
              </a:tr>
              <a:tr h="370840">
                <a:tc rowSpan="2">
                  <a:txBody>
                    <a:bodyPr/>
                    <a:lstStyle/>
                    <a:p>
                      <a:pPr algn="ctr"/>
                      <a:r>
                        <a:rPr lang="en-US" sz="4400" b="1" dirty="0">
                          <a:latin typeface="Times New Roman" panose="02020603050405020304" pitchFamily="18" charset="0"/>
                          <a:cs typeface="Times New Roman" panose="02020603050405020304" pitchFamily="18" charset="0"/>
                        </a:rPr>
                        <a:t>CB</a:t>
                      </a:r>
                      <a:r>
                        <a:rPr lang="en-US" sz="4400" b="1" baseline="-25000" dirty="0">
                          <a:latin typeface="Times New Roman" panose="02020603050405020304" pitchFamily="18" charset="0"/>
                          <a:cs typeface="Times New Roman" panose="02020603050405020304" pitchFamily="18" charset="0"/>
                        </a:rPr>
                        <a:t>m</a:t>
                      </a:r>
                    </a:p>
                  </a:txBody>
                  <a:tcPr anchor="ctr"/>
                </a:tc>
                <a:tc>
                  <a:txBody>
                    <a:bodyPr/>
                    <a:lstStyle/>
                    <a:p>
                      <a:pPr algn="ctr"/>
                      <a:r>
                        <a:rPr lang="en-US" sz="2400" b="1" dirty="0">
                          <a:latin typeface="Times New Roman" panose="02020603050405020304" pitchFamily="18" charset="0"/>
                          <a:cs typeface="Times New Roman" panose="02020603050405020304" pitchFamily="18" charset="0"/>
                        </a:rPr>
                        <a:t>Closed</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Grid-connected</a:t>
                      </a:r>
                    </a:p>
                  </a:txBody>
                  <a:tcPr anchor="ctr"/>
                </a:tc>
                <a:extLst>
                  <a:ext uri="{0D108BD9-81ED-4DB2-BD59-A6C34878D82A}">
                    <a16:rowId xmlns:a16="http://schemas.microsoft.com/office/drawing/2014/main" val="2983719735"/>
                  </a:ext>
                </a:extLst>
              </a:tr>
              <a:tr h="370840">
                <a:tc vMerge="1">
                  <a:txBody>
                    <a:bodyPr/>
                    <a:lstStyle/>
                    <a:p>
                      <a:endParaRPr lang="en-US" dirty="0"/>
                    </a:p>
                  </a:txBody>
                  <a:tcPr/>
                </a:tc>
                <a:tc>
                  <a:txBody>
                    <a:bodyPr/>
                    <a:lstStyle/>
                    <a:p>
                      <a:pPr algn="ctr"/>
                      <a:r>
                        <a:rPr lang="en-US" sz="2400" b="1" dirty="0">
                          <a:latin typeface="Times New Roman" panose="02020603050405020304" pitchFamily="18" charset="0"/>
                          <a:cs typeface="Times New Roman" panose="02020603050405020304" pitchFamily="18" charset="0"/>
                        </a:rPr>
                        <a:t>Open</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Islanded</a:t>
                      </a:r>
                    </a:p>
                  </a:txBody>
                  <a:tcPr anchor="ctr"/>
                </a:tc>
                <a:extLst>
                  <a:ext uri="{0D108BD9-81ED-4DB2-BD59-A6C34878D82A}">
                    <a16:rowId xmlns:a16="http://schemas.microsoft.com/office/drawing/2014/main" val="2820782829"/>
                  </a:ext>
                </a:extLst>
              </a:tr>
              <a:tr h="370840">
                <a:tc rowSpan="2">
                  <a:txBody>
                    <a:bodyPr/>
                    <a:lstStyle/>
                    <a:p>
                      <a:pPr algn="ctr"/>
                      <a:r>
                        <a:rPr lang="en-US" sz="4400" b="1" dirty="0">
                          <a:latin typeface="Times New Roman" panose="02020603050405020304" pitchFamily="18" charset="0"/>
                          <a:cs typeface="Times New Roman" panose="02020603050405020304" pitchFamily="18" charset="0"/>
                        </a:rPr>
                        <a:t>CB</a:t>
                      </a:r>
                      <a:r>
                        <a:rPr lang="en-US" sz="4400" b="1" baseline="-25000" dirty="0">
                          <a:latin typeface="Times New Roman" panose="02020603050405020304" pitchFamily="18" charset="0"/>
                          <a:cs typeface="Times New Roman" panose="02020603050405020304" pitchFamily="18" charset="0"/>
                        </a:rPr>
                        <a:t>i,(</a:t>
                      </a:r>
                      <a:r>
                        <a:rPr lang="en-US" sz="4400" b="1" baseline="-25000" dirty="0" err="1">
                          <a:latin typeface="Times New Roman" panose="02020603050405020304" pitchFamily="18" charset="0"/>
                          <a:cs typeface="Times New Roman" panose="02020603050405020304" pitchFamily="18" charset="0"/>
                        </a:rPr>
                        <a:t>i</a:t>
                      </a:r>
                      <a:r>
                        <a:rPr lang="en-US" sz="4400" b="1" baseline="-25000" dirty="0">
                          <a:latin typeface="Times New Roman" panose="02020603050405020304" pitchFamily="18" charset="0"/>
                          <a:cs typeface="Times New Roman" panose="02020603050405020304" pitchFamily="18" charset="0"/>
                        </a:rPr>
                        <a:t>=1,2,3,4)</a:t>
                      </a:r>
                    </a:p>
                  </a:txBody>
                  <a:tcPr anchor="ctr"/>
                </a:tc>
                <a:tc>
                  <a:txBody>
                    <a:bodyPr/>
                    <a:lstStyle/>
                    <a:p>
                      <a:pPr algn="ctr"/>
                      <a:r>
                        <a:rPr lang="en-US" sz="2400" b="1" dirty="0">
                          <a:latin typeface="Times New Roman" panose="02020603050405020304" pitchFamily="18" charset="0"/>
                          <a:cs typeface="Times New Roman" panose="02020603050405020304" pitchFamily="18" charset="0"/>
                        </a:rPr>
                        <a:t>Closed</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Grid-connected MG or islanded multiple-microgrid system</a:t>
                      </a:r>
                    </a:p>
                  </a:txBody>
                  <a:tcPr anchor="ctr"/>
                </a:tc>
                <a:extLst>
                  <a:ext uri="{0D108BD9-81ED-4DB2-BD59-A6C34878D82A}">
                    <a16:rowId xmlns:a16="http://schemas.microsoft.com/office/drawing/2014/main" val="193659844"/>
                  </a:ext>
                </a:extLst>
              </a:tr>
              <a:tr h="370840">
                <a:tc vMerge="1">
                  <a:txBody>
                    <a:bodyPr/>
                    <a:lstStyle/>
                    <a:p>
                      <a:endParaRPr lang="en-US" dirty="0"/>
                    </a:p>
                  </a:txBody>
                  <a:tcPr/>
                </a:tc>
                <a:tc>
                  <a:txBody>
                    <a:bodyPr/>
                    <a:lstStyle/>
                    <a:p>
                      <a:pPr algn="ctr"/>
                      <a:r>
                        <a:rPr lang="en-US" sz="2400" b="1" dirty="0">
                          <a:latin typeface="Times New Roman" panose="02020603050405020304" pitchFamily="18" charset="0"/>
                          <a:cs typeface="Times New Roman" panose="02020603050405020304" pitchFamily="18" charset="0"/>
                        </a:rPr>
                        <a:t>Open</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Islanded single-microgrid</a:t>
                      </a:r>
                    </a:p>
                  </a:txBody>
                  <a:tcPr anchor="ctr"/>
                </a:tc>
                <a:extLst>
                  <a:ext uri="{0D108BD9-81ED-4DB2-BD59-A6C34878D82A}">
                    <a16:rowId xmlns:a16="http://schemas.microsoft.com/office/drawing/2014/main" val="2793003007"/>
                  </a:ext>
                </a:extLst>
              </a:tr>
            </a:tbl>
          </a:graphicData>
        </a:graphic>
      </p:graphicFrame>
      <p:sp>
        <p:nvSpPr>
          <p:cNvPr id="40" name="TextBox 39">
            <a:extLst>
              <a:ext uri="{FF2B5EF4-FFF2-40B4-BE49-F238E27FC236}">
                <a16:creationId xmlns:a16="http://schemas.microsoft.com/office/drawing/2014/main" id="{131A60F5-D0E2-4573-A870-456A60D1692D}"/>
              </a:ext>
            </a:extLst>
          </p:cNvPr>
          <p:cNvSpPr txBox="1"/>
          <p:nvPr/>
        </p:nvSpPr>
        <p:spPr>
          <a:xfrm>
            <a:off x="42561" y="6025249"/>
            <a:ext cx="4574730" cy="1077218"/>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Islanded </a:t>
            </a:r>
          </a:p>
          <a:p>
            <a:pPr algn="ctr"/>
            <a:r>
              <a:rPr lang="en-US" sz="3200" b="1" dirty="0">
                <a:solidFill>
                  <a:srgbClr val="FF0000"/>
                </a:solidFill>
                <a:latin typeface="Times New Roman" panose="02020603050405020304" pitchFamily="18" charset="0"/>
                <a:cs typeface="Times New Roman" panose="02020603050405020304" pitchFamily="18" charset="0"/>
              </a:rPr>
              <a:t>Three-Microgrid System</a:t>
            </a:r>
          </a:p>
        </p:txBody>
      </p:sp>
      <p:sp>
        <p:nvSpPr>
          <p:cNvPr id="41" name="Rectangle 40">
            <a:extLst>
              <a:ext uri="{FF2B5EF4-FFF2-40B4-BE49-F238E27FC236}">
                <a16:creationId xmlns:a16="http://schemas.microsoft.com/office/drawing/2014/main" id="{2BF6C0A2-B6DC-490D-835D-B37696599429}"/>
              </a:ext>
            </a:extLst>
          </p:cNvPr>
          <p:cNvSpPr/>
          <p:nvPr/>
        </p:nvSpPr>
        <p:spPr>
          <a:xfrm>
            <a:off x="4552986" y="4668352"/>
            <a:ext cx="9137611" cy="4440168"/>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a:extLst>
              <a:ext uri="{FF2B5EF4-FFF2-40B4-BE49-F238E27FC236}">
                <a16:creationId xmlns:a16="http://schemas.microsoft.com/office/drawing/2014/main" id="{E9DCBF7A-5D28-4258-872B-BAE46ADE9C10}"/>
              </a:ext>
            </a:extLst>
          </p:cNvPr>
          <p:cNvSpPr/>
          <p:nvPr/>
        </p:nvSpPr>
        <p:spPr>
          <a:xfrm>
            <a:off x="14221553" y="6295118"/>
            <a:ext cx="2604371" cy="2775078"/>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E9D0AC25-EBFD-4477-8C89-9D7D3243EE22}"/>
              </a:ext>
            </a:extLst>
          </p:cNvPr>
          <p:cNvSpPr txBox="1"/>
          <p:nvPr/>
        </p:nvSpPr>
        <p:spPr>
          <a:xfrm>
            <a:off x="10544606" y="9096281"/>
            <a:ext cx="7353894"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Islanded Single-Microgrid System</a:t>
            </a:r>
          </a:p>
        </p:txBody>
      </p:sp>
      <p:pic>
        <p:nvPicPr>
          <p:cNvPr id="45" name="Picture 44">
            <a:extLst>
              <a:ext uri="{FF2B5EF4-FFF2-40B4-BE49-F238E27FC236}">
                <a16:creationId xmlns:a16="http://schemas.microsoft.com/office/drawing/2014/main" id="{F0A91CD1-88CB-411A-ADEE-53B6BDB1C3BF}"/>
              </a:ext>
            </a:extLst>
          </p:cNvPr>
          <p:cNvPicPr>
            <a:picLocks noChangeAspect="1"/>
          </p:cNvPicPr>
          <p:nvPr/>
        </p:nvPicPr>
        <p:blipFill>
          <a:blip r:embed="rId6"/>
          <a:stretch>
            <a:fillRect/>
          </a:stretch>
        </p:blipFill>
        <p:spPr>
          <a:xfrm>
            <a:off x="5989320" y="6383951"/>
            <a:ext cx="9784080" cy="452644"/>
          </a:xfrm>
          <a:prstGeom prst="rect">
            <a:avLst/>
          </a:prstGeom>
        </p:spPr>
      </p:pic>
      <p:sp>
        <p:nvSpPr>
          <p:cNvPr id="54" name="TextBox 53">
            <a:extLst>
              <a:ext uri="{FF2B5EF4-FFF2-40B4-BE49-F238E27FC236}">
                <a16:creationId xmlns:a16="http://schemas.microsoft.com/office/drawing/2014/main" id="{F2864535-9536-4940-8A7B-E4C095BFF43D}"/>
              </a:ext>
            </a:extLst>
          </p:cNvPr>
          <p:cNvSpPr txBox="1"/>
          <p:nvPr/>
        </p:nvSpPr>
        <p:spPr>
          <a:xfrm>
            <a:off x="10409" y="5841704"/>
            <a:ext cx="4574730" cy="1569660"/>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Three independently </a:t>
            </a:r>
          </a:p>
          <a:p>
            <a:pPr algn="ctr"/>
            <a:r>
              <a:rPr lang="en-US" sz="3200" b="1" dirty="0">
                <a:solidFill>
                  <a:srgbClr val="FF0000"/>
                </a:solidFill>
                <a:latin typeface="Times New Roman" panose="02020603050405020304" pitchFamily="18" charset="0"/>
                <a:cs typeface="Times New Roman" panose="02020603050405020304" pitchFamily="18" charset="0"/>
              </a:rPr>
              <a:t>controlled grid-connected MGs</a:t>
            </a:r>
          </a:p>
        </p:txBody>
      </p:sp>
      <p:graphicFrame>
        <p:nvGraphicFramePr>
          <p:cNvPr id="2" name="Content Placeholder 5">
            <a:extLst>
              <a:ext uri="{FF2B5EF4-FFF2-40B4-BE49-F238E27FC236}">
                <a16:creationId xmlns:a16="http://schemas.microsoft.com/office/drawing/2014/main" id="{E9F49D8C-7AC2-4E1F-90BE-1824D1C5EA19}"/>
              </a:ext>
            </a:extLst>
          </p:cNvPr>
          <p:cNvGraphicFramePr>
            <a:graphicFrameLocks/>
          </p:cNvGraphicFramePr>
          <p:nvPr>
            <p:extLst>
              <p:ext uri="{D42A27DB-BD31-4B8C-83A1-F6EECF244321}">
                <p14:modId xmlns:p14="http://schemas.microsoft.com/office/powerpoint/2010/main" val="3326530836"/>
              </p:ext>
            </p:extLst>
          </p:nvPr>
        </p:nvGraphicFramePr>
        <p:xfrm>
          <a:off x="257086" y="172886"/>
          <a:ext cx="16972083" cy="5164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Content Placeholder 5">
            <a:extLst>
              <a:ext uri="{FF2B5EF4-FFF2-40B4-BE49-F238E27FC236}">
                <a16:creationId xmlns:a16="http://schemas.microsoft.com/office/drawing/2014/main" id="{6C73D901-B085-45AD-BE33-9E631772CF7F}"/>
              </a:ext>
            </a:extLst>
          </p:cNvPr>
          <p:cNvGraphicFramePr>
            <a:graphicFrameLocks/>
          </p:cNvGraphicFramePr>
          <p:nvPr>
            <p:extLst>
              <p:ext uri="{D42A27DB-BD31-4B8C-83A1-F6EECF244321}">
                <p14:modId xmlns:p14="http://schemas.microsoft.com/office/powerpoint/2010/main" val="1197669590"/>
              </p:ext>
            </p:extLst>
          </p:nvPr>
        </p:nvGraphicFramePr>
        <p:xfrm>
          <a:off x="368180" y="134418"/>
          <a:ext cx="16972083" cy="5164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4" name="Content Placeholder 5">
            <a:extLst>
              <a:ext uri="{FF2B5EF4-FFF2-40B4-BE49-F238E27FC236}">
                <a16:creationId xmlns:a16="http://schemas.microsoft.com/office/drawing/2014/main" id="{77FB5BCB-4910-42EF-B192-B310EB1A6F76}"/>
              </a:ext>
            </a:extLst>
          </p:cNvPr>
          <p:cNvGraphicFramePr>
            <a:graphicFrameLocks/>
          </p:cNvGraphicFramePr>
          <p:nvPr>
            <p:extLst>
              <p:ext uri="{D42A27DB-BD31-4B8C-83A1-F6EECF244321}">
                <p14:modId xmlns:p14="http://schemas.microsoft.com/office/powerpoint/2010/main" val="2719868350"/>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custDataLst>
      <p:tags r:id="rId1"/>
    </p:custDataLst>
    <p:extLst>
      <p:ext uri="{BB962C8B-B14F-4D97-AF65-F5344CB8AC3E}">
        <p14:creationId xmlns:p14="http://schemas.microsoft.com/office/powerpoint/2010/main" val="1707528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5400000">
                                      <p:cBhvr>
                                        <p:cTn id="21" dur="2000" fill="hold"/>
                                        <p:tgtEl>
                                          <p:spTgt spid="36"/>
                                        </p:tgtEl>
                                        <p:attrNameLst>
                                          <p:attrName>r</p:attrName>
                                        </p:attrNameLst>
                                      </p:cBhvr>
                                    </p:animRot>
                                  </p:childTnLst>
                                </p:cTn>
                              </p:par>
                              <p:par>
                                <p:cTn id="22" presetID="10" presetClass="exit" presetSubtype="0" fill="hold" nodeType="withEffect">
                                  <p:stCondLst>
                                    <p:cond delay="0"/>
                                  </p:stCondLst>
                                  <p:childTnLst>
                                    <p:animEffect transition="out" filter="fade">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5400000">
                                      <p:cBhvr>
                                        <p:cTn id="41" dur="2000" fill="hold"/>
                                        <p:tgtEl>
                                          <p:spTgt spid="28"/>
                                        </p:tgtEl>
                                        <p:attrNameLst>
                                          <p:attrName>r</p:attrName>
                                        </p:attrNameLst>
                                      </p:cBhvr>
                                    </p:animRot>
                                  </p:childTnLst>
                                </p:cTn>
                              </p:par>
                              <p:par>
                                <p:cTn id="42" presetID="10" presetClass="exit" presetSubtype="0" fill="hold" grpId="1" nodeType="withEffect">
                                  <p:stCondLst>
                                    <p:cond delay="0"/>
                                  </p:stCondLst>
                                  <p:childTnLst>
                                    <p:animEffect transition="out" filter="fade">
                                      <p:cBhvr>
                                        <p:cTn id="43" dur="500"/>
                                        <p:tgtEl>
                                          <p:spTgt spid="54"/>
                                        </p:tgtEl>
                                      </p:cBhvr>
                                    </p:animEffect>
                                    <p:set>
                                      <p:cBhvr>
                                        <p:cTn id="44" dur="1" fill="hold">
                                          <p:stCondLst>
                                            <p:cond delay="499"/>
                                          </p:stCondLst>
                                        </p:cTn>
                                        <p:tgtEl>
                                          <p:spTgt spid="54"/>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p:bldP spid="54" grpId="0"/>
      <p:bldP spid="5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C4A5041-FC05-4EC7-927E-E1ED08F3D77A}"/>
              </a:ext>
            </a:extLst>
          </p:cNvPr>
          <p:cNvSpPr txBox="1"/>
          <p:nvPr/>
        </p:nvSpPr>
        <p:spPr>
          <a:xfrm>
            <a:off x="213709" y="1040723"/>
            <a:ext cx="16972083" cy="984885"/>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Northwest Ontario Bulk Planning Initiative  </a:t>
            </a:r>
            <a:r>
              <a:rPr lang="en-US" sz="4000" b="1" dirty="0">
                <a:solidFill>
                  <a:srgbClr val="FFC000"/>
                </a:solidFill>
                <a:latin typeface="Times New Roman" panose="02020603050405020304" pitchFamily="18" charset="0"/>
                <a:cs typeface="Times New Roman" panose="02020603050405020304" pitchFamily="18" charset="0"/>
              </a:rPr>
              <a:t>(IESO-Hydro One-Next Bridge)</a:t>
            </a:r>
          </a:p>
          <a:p>
            <a:endParaRPr lang="en-US"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59BB53B7-8453-453B-A880-79A7F112115B}"/>
              </a:ext>
            </a:extLst>
          </p:cNvPr>
          <p:cNvSpPr txBox="1"/>
          <p:nvPr/>
        </p:nvSpPr>
        <p:spPr>
          <a:xfrm>
            <a:off x="133695" y="2718164"/>
            <a:ext cx="6467128" cy="4555093"/>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Remote generation 9-10 times higher cost vs provincial generation </a:t>
            </a:r>
          </a:p>
          <a:p>
            <a:r>
              <a:rPr lang="en-US" sz="3200" b="1" dirty="0">
                <a:latin typeface="Times New Roman" panose="02020603050405020304" pitchFamily="18" charset="0"/>
                <a:cs typeface="Times New Roman" panose="02020603050405020304" pitchFamily="18" charset="0"/>
              </a:rPr>
              <a:t>($1.14/kWh VS $0.12/kWh)</a:t>
            </a:r>
            <a:endParaRPr lang="en-US" sz="28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Source: (OPA)</a:t>
            </a:r>
          </a:p>
          <a:p>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475 MW capacity increase</a:t>
            </a:r>
          </a:p>
          <a:p>
            <a:r>
              <a:rPr lang="en-US" b="1" dirty="0">
                <a:latin typeface="Times New Roman" panose="02020603050405020304" pitchFamily="18" charset="0"/>
                <a:cs typeface="Times New Roman" panose="02020603050405020304" pitchFamily="18" charset="0"/>
              </a:rPr>
              <a:t> Source: </a:t>
            </a:r>
            <a:r>
              <a:rPr lang="en-US" sz="1600" b="1" dirty="0">
                <a:latin typeface="Times New Roman" panose="02020603050405020304" pitchFamily="18" charset="0"/>
                <a:cs typeface="Times New Roman" panose="02020603050405020304" pitchFamily="18" charset="0"/>
              </a:rPr>
              <a:t>(IESO)</a:t>
            </a:r>
          </a:p>
          <a:p>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Anticipated cost reduction: </a:t>
            </a:r>
          </a:p>
          <a:p>
            <a:r>
              <a:rPr lang="en-US" sz="3200" b="1" dirty="0">
                <a:solidFill>
                  <a:srgbClr val="FF0000"/>
                </a:solidFill>
                <a:latin typeface="Times New Roman" panose="02020603050405020304" pitchFamily="18" charset="0"/>
                <a:cs typeface="Times New Roman" panose="02020603050405020304" pitchFamily="18" charset="0"/>
              </a:rPr>
              <a:t>1.5 B $/year!</a:t>
            </a:r>
            <a:endParaRPr lang="en-US" sz="32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1904933-B915-494C-BE93-6D0B720C326D}"/>
              </a:ext>
            </a:extLst>
          </p:cNvPr>
          <p:cNvPicPr>
            <a:picLocks noChangeAspect="1"/>
          </p:cNvPicPr>
          <p:nvPr/>
        </p:nvPicPr>
        <p:blipFill>
          <a:blip r:embed="rId3"/>
          <a:stretch>
            <a:fillRect/>
          </a:stretch>
        </p:blipFill>
        <p:spPr>
          <a:xfrm>
            <a:off x="6672845" y="1993900"/>
            <a:ext cx="10593467" cy="7336802"/>
          </a:xfrm>
          <a:prstGeom prst="rect">
            <a:avLst/>
          </a:prstGeom>
        </p:spPr>
      </p:pic>
      <p:sp>
        <p:nvSpPr>
          <p:cNvPr id="6" name="Freeform: Shape 5">
            <a:extLst>
              <a:ext uri="{FF2B5EF4-FFF2-40B4-BE49-F238E27FC236}">
                <a16:creationId xmlns:a16="http://schemas.microsoft.com/office/drawing/2014/main" id="{FC3C2530-EF1E-4C39-AF12-38E273F44AA7}"/>
              </a:ext>
            </a:extLst>
          </p:cNvPr>
          <p:cNvSpPr/>
          <p:nvPr/>
        </p:nvSpPr>
        <p:spPr>
          <a:xfrm>
            <a:off x="12489333" y="6831761"/>
            <a:ext cx="4010100" cy="1787060"/>
          </a:xfrm>
          <a:custGeom>
            <a:avLst/>
            <a:gdLst>
              <a:gd name="connsiteX0" fmla="*/ 0 w 2859110"/>
              <a:gd name="connsiteY0" fmla="*/ 399245 h 1094704"/>
              <a:gd name="connsiteX1" fmla="*/ 64394 w 2859110"/>
              <a:gd name="connsiteY1" fmla="*/ 360609 h 1094704"/>
              <a:gd name="connsiteX2" fmla="*/ 90152 w 2859110"/>
              <a:gd name="connsiteY2" fmla="*/ 321972 h 1094704"/>
              <a:gd name="connsiteX3" fmla="*/ 180304 w 2859110"/>
              <a:gd name="connsiteY3" fmla="*/ 296214 h 1094704"/>
              <a:gd name="connsiteX4" fmla="*/ 257578 w 2859110"/>
              <a:gd name="connsiteY4" fmla="*/ 244699 h 1094704"/>
              <a:gd name="connsiteX5" fmla="*/ 321972 w 2859110"/>
              <a:gd name="connsiteY5" fmla="*/ 193183 h 1094704"/>
              <a:gd name="connsiteX6" fmla="*/ 373487 w 2859110"/>
              <a:gd name="connsiteY6" fmla="*/ 115910 h 1094704"/>
              <a:gd name="connsiteX7" fmla="*/ 437882 w 2859110"/>
              <a:gd name="connsiteY7" fmla="*/ 51516 h 1094704"/>
              <a:gd name="connsiteX8" fmla="*/ 553792 w 2859110"/>
              <a:gd name="connsiteY8" fmla="*/ 12879 h 1094704"/>
              <a:gd name="connsiteX9" fmla="*/ 592428 w 2859110"/>
              <a:gd name="connsiteY9" fmla="*/ 0 h 1094704"/>
              <a:gd name="connsiteX10" fmla="*/ 1056068 w 2859110"/>
              <a:gd name="connsiteY10" fmla="*/ 25758 h 1094704"/>
              <a:gd name="connsiteX11" fmla="*/ 1171978 w 2859110"/>
              <a:gd name="connsiteY11" fmla="*/ 90152 h 1094704"/>
              <a:gd name="connsiteX12" fmla="*/ 1287887 w 2859110"/>
              <a:gd name="connsiteY12" fmla="*/ 154547 h 1094704"/>
              <a:gd name="connsiteX13" fmla="*/ 1326524 w 2859110"/>
              <a:gd name="connsiteY13" fmla="*/ 180304 h 1094704"/>
              <a:gd name="connsiteX14" fmla="*/ 1365161 w 2859110"/>
              <a:gd name="connsiteY14" fmla="*/ 206062 h 1094704"/>
              <a:gd name="connsiteX15" fmla="*/ 1442434 w 2859110"/>
              <a:gd name="connsiteY15" fmla="*/ 244699 h 1094704"/>
              <a:gd name="connsiteX16" fmla="*/ 1519707 w 2859110"/>
              <a:gd name="connsiteY16" fmla="*/ 270457 h 1094704"/>
              <a:gd name="connsiteX17" fmla="*/ 1558344 w 2859110"/>
              <a:gd name="connsiteY17" fmla="*/ 283335 h 1094704"/>
              <a:gd name="connsiteX18" fmla="*/ 1751527 w 2859110"/>
              <a:gd name="connsiteY18" fmla="*/ 309093 h 1094704"/>
              <a:gd name="connsiteX19" fmla="*/ 1828800 w 2859110"/>
              <a:gd name="connsiteY19" fmla="*/ 334851 h 1094704"/>
              <a:gd name="connsiteX20" fmla="*/ 1970468 w 2859110"/>
              <a:gd name="connsiteY20" fmla="*/ 360609 h 1094704"/>
              <a:gd name="connsiteX21" fmla="*/ 2086378 w 2859110"/>
              <a:gd name="connsiteY21" fmla="*/ 399245 h 1094704"/>
              <a:gd name="connsiteX22" fmla="*/ 2125014 w 2859110"/>
              <a:gd name="connsiteY22" fmla="*/ 412124 h 1094704"/>
              <a:gd name="connsiteX23" fmla="*/ 2176530 w 2859110"/>
              <a:gd name="connsiteY23" fmla="*/ 476518 h 1094704"/>
              <a:gd name="connsiteX24" fmla="*/ 2228045 w 2859110"/>
              <a:gd name="connsiteY24" fmla="*/ 540913 h 1094704"/>
              <a:gd name="connsiteX25" fmla="*/ 2279561 w 2859110"/>
              <a:gd name="connsiteY25" fmla="*/ 605307 h 1094704"/>
              <a:gd name="connsiteX26" fmla="*/ 2343955 w 2859110"/>
              <a:gd name="connsiteY26" fmla="*/ 669702 h 1094704"/>
              <a:gd name="connsiteX27" fmla="*/ 2408349 w 2859110"/>
              <a:gd name="connsiteY27" fmla="*/ 734096 h 1094704"/>
              <a:gd name="connsiteX28" fmla="*/ 2434107 w 2859110"/>
              <a:gd name="connsiteY28" fmla="*/ 772733 h 1094704"/>
              <a:gd name="connsiteX29" fmla="*/ 2511380 w 2859110"/>
              <a:gd name="connsiteY29" fmla="*/ 824248 h 1094704"/>
              <a:gd name="connsiteX30" fmla="*/ 2627290 w 2859110"/>
              <a:gd name="connsiteY30" fmla="*/ 914400 h 1094704"/>
              <a:gd name="connsiteX31" fmla="*/ 2704563 w 2859110"/>
              <a:gd name="connsiteY31" fmla="*/ 965916 h 1094704"/>
              <a:gd name="connsiteX32" fmla="*/ 2743200 w 2859110"/>
              <a:gd name="connsiteY32" fmla="*/ 991673 h 1094704"/>
              <a:gd name="connsiteX33" fmla="*/ 2768958 w 2859110"/>
              <a:gd name="connsiteY33" fmla="*/ 1030310 h 1094704"/>
              <a:gd name="connsiteX34" fmla="*/ 2846231 w 2859110"/>
              <a:gd name="connsiteY34" fmla="*/ 1081826 h 1094704"/>
              <a:gd name="connsiteX35" fmla="*/ 2859110 w 2859110"/>
              <a:gd name="connsiteY35" fmla="*/ 1094704 h 109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9110" h="1094704">
                <a:moveTo>
                  <a:pt x="0" y="399245"/>
                </a:moveTo>
                <a:cubicBezTo>
                  <a:pt x="21465" y="386366"/>
                  <a:pt x="45388" y="376899"/>
                  <a:pt x="64394" y="360609"/>
                </a:cubicBezTo>
                <a:cubicBezTo>
                  <a:pt x="76146" y="350536"/>
                  <a:pt x="78065" y="331641"/>
                  <a:pt x="90152" y="321972"/>
                </a:cubicBezTo>
                <a:cubicBezTo>
                  <a:pt x="98550" y="315254"/>
                  <a:pt x="176938" y="297055"/>
                  <a:pt x="180304" y="296214"/>
                </a:cubicBezTo>
                <a:cubicBezTo>
                  <a:pt x="206062" y="279042"/>
                  <a:pt x="240407" y="270457"/>
                  <a:pt x="257578" y="244699"/>
                </a:cubicBezTo>
                <a:cubicBezTo>
                  <a:pt x="290865" y="194766"/>
                  <a:pt x="268651" y="210957"/>
                  <a:pt x="321972" y="193183"/>
                </a:cubicBezTo>
                <a:lnTo>
                  <a:pt x="373487" y="115910"/>
                </a:lnTo>
                <a:cubicBezTo>
                  <a:pt x="396986" y="80661"/>
                  <a:pt x="397210" y="69592"/>
                  <a:pt x="437882" y="51516"/>
                </a:cubicBezTo>
                <a:cubicBezTo>
                  <a:pt x="437887" y="51514"/>
                  <a:pt x="534471" y="19319"/>
                  <a:pt x="553792" y="12879"/>
                </a:cubicBezTo>
                <a:lnTo>
                  <a:pt x="592428" y="0"/>
                </a:lnTo>
                <a:cubicBezTo>
                  <a:pt x="687083" y="3381"/>
                  <a:pt x="920169" y="1049"/>
                  <a:pt x="1056068" y="25758"/>
                </a:cubicBezTo>
                <a:cubicBezTo>
                  <a:pt x="1141506" y="41292"/>
                  <a:pt x="1043653" y="47376"/>
                  <a:pt x="1171978" y="90152"/>
                </a:cubicBezTo>
                <a:cubicBezTo>
                  <a:pt x="1239984" y="112821"/>
                  <a:pt x="1199316" y="95500"/>
                  <a:pt x="1287887" y="154547"/>
                </a:cubicBezTo>
                <a:lnTo>
                  <a:pt x="1326524" y="180304"/>
                </a:lnTo>
                <a:cubicBezTo>
                  <a:pt x="1339403" y="188890"/>
                  <a:pt x="1350477" y="201167"/>
                  <a:pt x="1365161" y="206062"/>
                </a:cubicBezTo>
                <a:cubicBezTo>
                  <a:pt x="1506069" y="253032"/>
                  <a:pt x="1292634" y="178121"/>
                  <a:pt x="1442434" y="244699"/>
                </a:cubicBezTo>
                <a:cubicBezTo>
                  <a:pt x="1467245" y="255726"/>
                  <a:pt x="1493949" y="261871"/>
                  <a:pt x="1519707" y="270457"/>
                </a:cubicBezTo>
                <a:cubicBezTo>
                  <a:pt x="1532586" y="274750"/>
                  <a:pt x="1544873" y="281651"/>
                  <a:pt x="1558344" y="283335"/>
                </a:cubicBezTo>
                <a:cubicBezTo>
                  <a:pt x="1691496" y="299979"/>
                  <a:pt x="1627112" y="291319"/>
                  <a:pt x="1751527" y="309093"/>
                </a:cubicBezTo>
                <a:cubicBezTo>
                  <a:pt x="1777285" y="317679"/>
                  <a:pt x="1801922" y="331011"/>
                  <a:pt x="1828800" y="334851"/>
                </a:cubicBezTo>
                <a:cubicBezTo>
                  <a:pt x="1892297" y="343922"/>
                  <a:pt x="1915263" y="344048"/>
                  <a:pt x="1970468" y="360609"/>
                </a:cubicBezTo>
                <a:cubicBezTo>
                  <a:pt x="1970486" y="360614"/>
                  <a:pt x="2067051" y="392803"/>
                  <a:pt x="2086378" y="399245"/>
                </a:cubicBezTo>
                <a:lnTo>
                  <a:pt x="2125014" y="412124"/>
                </a:lnTo>
                <a:cubicBezTo>
                  <a:pt x="2157386" y="509240"/>
                  <a:pt x="2109953" y="393298"/>
                  <a:pt x="2176530" y="476518"/>
                </a:cubicBezTo>
                <a:cubicBezTo>
                  <a:pt x="2247629" y="565390"/>
                  <a:pt x="2117315" y="467091"/>
                  <a:pt x="2228045" y="540913"/>
                </a:cubicBezTo>
                <a:cubicBezTo>
                  <a:pt x="2253118" y="616131"/>
                  <a:pt x="2221306" y="547051"/>
                  <a:pt x="2279561" y="605307"/>
                </a:cubicBezTo>
                <a:cubicBezTo>
                  <a:pt x="2365420" y="691167"/>
                  <a:pt x="2240922" y="601014"/>
                  <a:pt x="2343955" y="669702"/>
                </a:cubicBezTo>
                <a:cubicBezTo>
                  <a:pt x="2412646" y="772735"/>
                  <a:pt x="2322488" y="648233"/>
                  <a:pt x="2408349" y="734096"/>
                </a:cubicBezTo>
                <a:cubicBezTo>
                  <a:pt x="2419294" y="745041"/>
                  <a:pt x="2422458" y="762540"/>
                  <a:pt x="2434107" y="772733"/>
                </a:cubicBezTo>
                <a:cubicBezTo>
                  <a:pt x="2457404" y="793118"/>
                  <a:pt x="2489490" y="802358"/>
                  <a:pt x="2511380" y="824248"/>
                </a:cubicBezTo>
                <a:cubicBezTo>
                  <a:pt x="2571907" y="884775"/>
                  <a:pt x="2534862" y="852782"/>
                  <a:pt x="2627290" y="914400"/>
                </a:cubicBezTo>
                <a:lnTo>
                  <a:pt x="2704563" y="965916"/>
                </a:lnTo>
                <a:lnTo>
                  <a:pt x="2743200" y="991673"/>
                </a:lnTo>
                <a:cubicBezTo>
                  <a:pt x="2751786" y="1004552"/>
                  <a:pt x="2757309" y="1020117"/>
                  <a:pt x="2768958" y="1030310"/>
                </a:cubicBezTo>
                <a:cubicBezTo>
                  <a:pt x="2792255" y="1050695"/>
                  <a:pt x="2824340" y="1059937"/>
                  <a:pt x="2846231" y="1081826"/>
                </a:cubicBezTo>
                <a:lnTo>
                  <a:pt x="2859110" y="1094704"/>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9635CC87-5AE0-4498-BDED-0D2038A4F9A7}"/>
              </a:ext>
            </a:extLst>
          </p:cNvPr>
          <p:cNvSpPr/>
          <p:nvPr/>
        </p:nvSpPr>
        <p:spPr>
          <a:xfrm>
            <a:off x="10085739" y="7374557"/>
            <a:ext cx="2012827" cy="577623"/>
          </a:xfrm>
          <a:custGeom>
            <a:avLst/>
            <a:gdLst>
              <a:gd name="connsiteX0" fmla="*/ 1435100 w 1435100"/>
              <a:gd name="connsiteY0" fmla="*/ 374650 h 374650"/>
              <a:gd name="connsiteX1" fmla="*/ 1384300 w 1435100"/>
              <a:gd name="connsiteY1" fmla="*/ 355600 h 374650"/>
              <a:gd name="connsiteX2" fmla="*/ 1320800 w 1435100"/>
              <a:gd name="connsiteY2" fmla="*/ 336550 h 374650"/>
              <a:gd name="connsiteX3" fmla="*/ 1282700 w 1435100"/>
              <a:gd name="connsiteY3" fmla="*/ 323850 h 374650"/>
              <a:gd name="connsiteX4" fmla="*/ 1263650 w 1435100"/>
              <a:gd name="connsiteY4" fmla="*/ 317500 h 374650"/>
              <a:gd name="connsiteX5" fmla="*/ 1187450 w 1435100"/>
              <a:gd name="connsiteY5" fmla="*/ 304800 h 374650"/>
              <a:gd name="connsiteX6" fmla="*/ 1111250 w 1435100"/>
              <a:gd name="connsiteY6" fmla="*/ 292100 h 374650"/>
              <a:gd name="connsiteX7" fmla="*/ 1073150 w 1435100"/>
              <a:gd name="connsiteY7" fmla="*/ 285750 h 374650"/>
              <a:gd name="connsiteX8" fmla="*/ 1028700 w 1435100"/>
              <a:gd name="connsiteY8" fmla="*/ 273050 h 374650"/>
              <a:gd name="connsiteX9" fmla="*/ 996950 w 1435100"/>
              <a:gd name="connsiteY9" fmla="*/ 266700 h 374650"/>
              <a:gd name="connsiteX10" fmla="*/ 971550 w 1435100"/>
              <a:gd name="connsiteY10" fmla="*/ 260350 h 374650"/>
              <a:gd name="connsiteX11" fmla="*/ 939800 w 1435100"/>
              <a:gd name="connsiteY11" fmla="*/ 254000 h 374650"/>
              <a:gd name="connsiteX12" fmla="*/ 901700 w 1435100"/>
              <a:gd name="connsiteY12" fmla="*/ 241300 h 374650"/>
              <a:gd name="connsiteX13" fmla="*/ 882650 w 1435100"/>
              <a:gd name="connsiteY13" fmla="*/ 234950 h 374650"/>
              <a:gd name="connsiteX14" fmla="*/ 857250 w 1435100"/>
              <a:gd name="connsiteY14" fmla="*/ 228600 h 374650"/>
              <a:gd name="connsiteX15" fmla="*/ 793750 w 1435100"/>
              <a:gd name="connsiteY15" fmla="*/ 209550 h 374650"/>
              <a:gd name="connsiteX16" fmla="*/ 749300 w 1435100"/>
              <a:gd name="connsiteY16" fmla="*/ 203200 h 374650"/>
              <a:gd name="connsiteX17" fmla="*/ 723900 w 1435100"/>
              <a:gd name="connsiteY17" fmla="*/ 196850 h 374650"/>
              <a:gd name="connsiteX18" fmla="*/ 679450 w 1435100"/>
              <a:gd name="connsiteY18" fmla="*/ 190500 h 374650"/>
              <a:gd name="connsiteX19" fmla="*/ 615950 w 1435100"/>
              <a:gd name="connsiteY19" fmla="*/ 177800 h 374650"/>
              <a:gd name="connsiteX20" fmla="*/ 584200 w 1435100"/>
              <a:gd name="connsiteY20" fmla="*/ 171450 h 374650"/>
              <a:gd name="connsiteX21" fmla="*/ 565150 w 1435100"/>
              <a:gd name="connsiteY21" fmla="*/ 165100 h 374650"/>
              <a:gd name="connsiteX22" fmla="*/ 450850 w 1435100"/>
              <a:gd name="connsiteY22" fmla="*/ 146050 h 374650"/>
              <a:gd name="connsiteX23" fmla="*/ 406400 w 1435100"/>
              <a:gd name="connsiteY23" fmla="*/ 133350 h 374650"/>
              <a:gd name="connsiteX24" fmla="*/ 368300 w 1435100"/>
              <a:gd name="connsiteY24" fmla="*/ 120650 h 374650"/>
              <a:gd name="connsiteX25" fmla="*/ 330200 w 1435100"/>
              <a:gd name="connsiteY25" fmla="*/ 101600 h 374650"/>
              <a:gd name="connsiteX26" fmla="*/ 266700 w 1435100"/>
              <a:gd name="connsiteY26" fmla="*/ 82550 h 374650"/>
              <a:gd name="connsiteX27" fmla="*/ 247650 w 1435100"/>
              <a:gd name="connsiteY27" fmla="*/ 76200 h 374650"/>
              <a:gd name="connsiteX28" fmla="*/ 228600 w 1435100"/>
              <a:gd name="connsiteY28" fmla="*/ 63500 h 374650"/>
              <a:gd name="connsiteX29" fmla="*/ 196850 w 1435100"/>
              <a:gd name="connsiteY29" fmla="*/ 57150 h 374650"/>
              <a:gd name="connsiteX30" fmla="*/ 158750 w 1435100"/>
              <a:gd name="connsiteY30" fmla="*/ 44450 h 374650"/>
              <a:gd name="connsiteX31" fmla="*/ 127000 w 1435100"/>
              <a:gd name="connsiteY31" fmla="*/ 38100 h 374650"/>
              <a:gd name="connsiteX32" fmla="*/ 88900 w 1435100"/>
              <a:gd name="connsiteY32" fmla="*/ 25400 h 374650"/>
              <a:gd name="connsiteX33" fmla="*/ 69850 w 1435100"/>
              <a:gd name="connsiteY33" fmla="*/ 19050 h 374650"/>
              <a:gd name="connsiteX34" fmla="*/ 31750 w 1435100"/>
              <a:gd name="connsiteY34" fmla="*/ 12700 h 374650"/>
              <a:gd name="connsiteX35" fmla="*/ 0 w 1435100"/>
              <a:gd name="connsiteY35" fmla="*/ 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35100" h="374650">
                <a:moveTo>
                  <a:pt x="1435100" y="374650"/>
                </a:moveTo>
                <a:cubicBezTo>
                  <a:pt x="1359829" y="359596"/>
                  <a:pt x="1437812" y="379383"/>
                  <a:pt x="1384300" y="355600"/>
                </a:cubicBezTo>
                <a:cubicBezTo>
                  <a:pt x="1353214" y="341784"/>
                  <a:pt x="1349217" y="345075"/>
                  <a:pt x="1320800" y="336550"/>
                </a:cubicBezTo>
                <a:cubicBezTo>
                  <a:pt x="1307978" y="332703"/>
                  <a:pt x="1295400" y="328083"/>
                  <a:pt x="1282700" y="323850"/>
                </a:cubicBezTo>
                <a:cubicBezTo>
                  <a:pt x="1276350" y="321733"/>
                  <a:pt x="1270144" y="319123"/>
                  <a:pt x="1263650" y="317500"/>
                </a:cubicBezTo>
                <a:cubicBezTo>
                  <a:pt x="1214092" y="305111"/>
                  <a:pt x="1261775" y="315949"/>
                  <a:pt x="1187450" y="304800"/>
                </a:cubicBezTo>
                <a:cubicBezTo>
                  <a:pt x="1161985" y="300980"/>
                  <a:pt x="1136650" y="296333"/>
                  <a:pt x="1111250" y="292100"/>
                </a:cubicBezTo>
                <a:cubicBezTo>
                  <a:pt x="1098550" y="289983"/>
                  <a:pt x="1085364" y="289821"/>
                  <a:pt x="1073150" y="285750"/>
                </a:cubicBezTo>
                <a:cubicBezTo>
                  <a:pt x="1051936" y="278679"/>
                  <a:pt x="1052620" y="278366"/>
                  <a:pt x="1028700" y="273050"/>
                </a:cubicBezTo>
                <a:cubicBezTo>
                  <a:pt x="1018164" y="270709"/>
                  <a:pt x="1007486" y="269041"/>
                  <a:pt x="996950" y="266700"/>
                </a:cubicBezTo>
                <a:cubicBezTo>
                  <a:pt x="988431" y="264807"/>
                  <a:pt x="980069" y="262243"/>
                  <a:pt x="971550" y="260350"/>
                </a:cubicBezTo>
                <a:cubicBezTo>
                  <a:pt x="961014" y="258009"/>
                  <a:pt x="950213" y="256840"/>
                  <a:pt x="939800" y="254000"/>
                </a:cubicBezTo>
                <a:cubicBezTo>
                  <a:pt x="926885" y="250478"/>
                  <a:pt x="914400" y="245533"/>
                  <a:pt x="901700" y="241300"/>
                </a:cubicBezTo>
                <a:cubicBezTo>
                  <a:pt x="895350" y="239183"/>
                  <a:pt x="889144" y="236573"/>
                  <a:pt x="882650" y="234950"/>
                </a:cubicBezTo>
                <a:cubicBezTo>
                  <a:pt x="874183" y="232833"/>
                  <a:pt x="865609" y="231108"/>
                  <a:pt x="857250" y="228600"/>
                </a:cubicBezTo>
                <a:cubicBezTo>
                  <a:pt x="831760" y="220953"/>
                  <a:pt x="818519" y="214053"/>
                  <a:pt x="793750" y="209550"/>
                </a:cubicBezTo>
                <a:cubicBezTo>
                  <a:pt x="779024" y="206873"/>
                  <a:pt x="764026" y="205877"/>
                  <a:pt x="749300" y="203200"/>
                </a:cubicBezTo>
                <a:cubicBezTo>
                  <a:pt x="740714" y="201639"/>
                  <a:pt x="732486" y="198411"/>
                  <a:pt x="723900" y="196850"/>
                </a:cubicBezTo>
                <a:cubicBezTo>
                  <a:pt x="709174" y="194173"/>
                  <a:pt x="694189" y="193101"/>
                  <a:pt x="679450" y="190500"/>
                </a:cubicBezTo>
                <a:cubicBezTo>
                  <a:pt x="658193" y="186749"/>
                  <a:pt x="637117" y="182033"/>
                  <a:pt x="615950" y="177800"/>
                </a:cubicBezTo>
                <a:cubicBezTo>
                  <a:pt x="605367" y="175683"/>
                  <a:pt x="594439" y="174863"/>
                  <a:pt x="584200" y="171450"/>
                </a:cubicBezTo>
                <a:cubicBezTo>
                  <a:pt x="577850" y="169333"/>
                  <a:pt x="571736" y="166297"/>
                  <a:pt x="565150" y="165100"/>
                </a:cubicBezTo>
                <a:cubicBezTo>
                  <a:pt x="521667" y="157194"/>
                  <a:pt x="494735" y="160678"/>
                  <a:pt x="450850" y="146050"/>
                </a:cubicBezTo>
                <a:cubicBezTo>
                  <a:pt x="386829" y="124710"/>
                  <a:pt x="486134" y="157270"/>
                  <a:pt x="406400" y="133350"/>
                </a:cubicBezTo>
                <a:cubicBezTo>
                  <a:pt x="393578" y="129503"/>
                  <a:pt x="379439" y="128076"/>
                  <a:pt x="368300" y="120650"/>
                </a:cubicBezTo>
                <a:cubicBezTo>
                  <a:pt x="347428" y="106735"/>
                  <a:pt x="353204" y="108173"/>
                  <a:pt x="330200" y="101600"/>
                </a:cubicBezTo>
                <a:cubicBezTo>
                  <a:pt x="263022" y="82406"/>
                  <a:pt x="357242" y="112731"/>
                  <a:pt x="266700" y="82550"/>
                </a:cubicBezTo>
                <a:cubicBezTo>
                  <a:pt x="260350" y="80433"/>
                  <a:pt x="253219" y="79913"/>
                  <a:pt x="247650" y="76200"/>
                </a:cubicBezTo>
                <a:cubicBezTo>
                  <a:pt x="241300" y="71967"/>
                  <a:pt x="235746" y="66180"/>
                  <a:pt x="228600" y="63500"/>
                </a:cubicBezTo>
                <a:cubicBezTo>
                  <a:pt x="218494" y="59710"/>
                  <a:pt x="207263" y="59990"/>
                  <a:pt x="196850" y="57150"/>
                </a:cubicBezTo>
                <a:cubicBezTo>
                  <a:pt x="183935" y="53628"/>
                  <a:pt x="171877" y="47075"/>
                  <a:pt x="158750" y="44450"/>
                </a:cubicBezTo>
                <a:cubicBezTo>
                  <a:pt x="148167" y="42333"/>
                  <a:pt x="137413" y="40940"/>
                  <a:pt x="127000" y="38100"/>
                </a:cubicBezTo>
                <a:cubicBezTo>
                  <a:pt x="114085" y="34578"/>
                  <a:pt x="101600" y="29633"/>
                  <a:pt x="88900" y="25400"/>
                </a:cubicBezTo>
                <a:cubicBezTo>
                  <a:pt x="82550" y="23283"/>
                  <a:pt x="76452" y="20150"/>
                  <a:pt x="69850" y="19050"/>
                </a:cubicBezTo>
                <a:cubicBezTo>
                  <a:pt x="57150" y="16933"/>
                  <a:pt x="44319" y="15493"/>
                  <a:pt x="31750" y="12700"/>
                </a:cubicBezTo>
                <a:cubicBezTo>
                  <a:pt x="17626" y="9561"/>
                  <a:pt x="12029" y="6014"/>
                  <a:pt x="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70E36E4F-C38C-483F-A982-BCB56A73A2D1}"/>
              </a:ext>
            </a:extLst>
          </p:cNvPr>
          <p:cNvSpPr/>
          <p:nvPr/>
        </p:nvSpPr>
        <p:spPr>
          <a:xfrm>
            <a:off x="10049244" y="7517032"/>
            <a:ext cx="2012827" cy="577623"/>
          </a:xfrm>
          <a:custGeom>
            <a:avLst/>
            <a:gdLst>
              <a:gd name="connsiteX0" fmla="*/ 1435100 w 1435100"/>
              <a:gd name="connsiteY0" fmla="*/ 374650 h 374650"/>
              <a:gd name="connsiteX1" fmla="*/ 1384300 w 1435100"/>
              <a:gd name="connsiteY1" fmla="*/ 355600 h 374650"/>
              <a:gd name="connsiteX2" fmla="*/ 1320800 w 1435100"/>
              <a:gd name="connsiteY2" fmla="*/ 336550 h 374650"/>
              <a:gd name="connsiteX3" fmla="*/ 1282700 w 1435100"/>
              <a:gd name="connsiteY3" fmla="*/ 323850 h 374650"/>
              <a:gd name="connsiteX4" fmla="*/ 1263650 w 1435100"/>
              <a:gd name="connsiteY4" fmla="*/ 317500 h 374650"/>
              <a:gd name="connsiteX5" fmla="*/ 1187450 w 1435100"/>
              <a:gd name="connsiteY5" fmla="*/ 304800 h 374650"/>
              <a:gd name="connsiteX6" fmla="*/ 1111250 w 1435100"/>
              <a:gd name="connsiteY6" fmla="*/ 292100 h 374650"/>
              <a:gd name="connsiteX7" fmla="*/ 1073150 w 1435100"/>
              <a:gd name="connsiteY7" fmla="*/ 285750 h 374650"/>
              <a:gd name="connsiteX8" fmla="*/ 1028700 w 1435100"/>
              <a:gd name="connsiteY8" fmla="*/ 273050 h 374650"/>
              <a:gd name="connsiteX9" fmla="*/ 996950 w 1435100"/>
              <a:gd name="connsiteY9" fmla="*/ 266700 h 374650"/>
              <a:gd name="connsiteX10" fmla="*/ 971550 w 1435100"/>
              <a:gd name="connsiteY10" fmla="*/ 260350 h 374650"/>
              <a:gd name="connsiteX11" fmla="*/ 939800 w 1435100"/>
              <a:gd name="connsiteY11" fmla="*/ 254000 h 374650"/>
              <a:gd name="connsiteX12" fmla="*/ 901700 w 1435100"/>
              <a:gd name="connsiteY12" fmla="*/ 241300 h 374650"/>
              <a:gd name="connsiteX13" fmla="*/ 882650 w 1435100"/>
              <a:gd name="connsiteY13" fmla="*/ 234950 h 374650"/>
              <a:gd name="connsiteX14" fmla="*/ 857250 w 1435100"/>
              <a:gd name="connsiteY14" fmla="*/ 228600 h 374650"/>
              <a:gd name="connsiteX15" fmla="*/ 793750 w 1435100"/>
              <a:gd name="connsiteY15" fmla="*/ 209550 h 374650"/>
              <a:gd name="connsiteX16" fmla="*/ 749300 w 1435100"/>
              <a:gd name="connsiteY16" fmla="*/ 203200 h 374650"/>
              <a:gd name="connsiteX17" fmla="*/ 723900 w 1435100"/>
              <a:gd name="connsiteY17" fmla="*/ 196850 h 374650"/>
              <a:gd name="connsiteX18" fmla="*/ 679450 w 1435100"/>
              <a:gd name="connsiteY18" fmla="*/ 190500 h 374650"/>
              <a:gd name="connsiteX19" fmla="*/ 615950 w 1435100"/>
              <a:gd name="connsiteY19" fmla="*/ 177800 h 374650"/>
              <a:gd name="connsiteX20" fmla="*/ 584200 w 1435100"/>
              <a:gd name="connsiteY20" fmla="*/ 171450 h 374650"/>
              <a:gd name="connsiteX21" fmla="*/ 565150 w 1435100"/>
              <a:gd name="connsiteY21" fmla="*/ 165100 h 374650"/>
              <a:gd name="connsiteX22" fmla="*/ 450850 w 1435100"/>
              <a:gd name="connsiteY22" fmla="*/ 146050 h 374650"/>
              <a:gd name="connsiteX23" fmla="*/ 406400 w 1435100"/>
              <a:gd name="connsiteY23" fmla="*/ 133350 h 374650"/>
              <a:gd name="connsiteX24" fmla="*/ 368300 w 1435100"/>
              <a:gd name="connsiteY24" fmla="*/ 120650 h 374650"/>
              <a:gd name="connsiteX25" fmla="*/ 330200 w 1435100"/>
              <a:gd name="connsiteY25" fmla="*/ 101600 h 374650"/>
              <a:gd name="connsiteX26" fmla="*/ 266700 w 1435100"/>
              <a:gd name="connsiteY26" fmla="*/ 82550 h 374650"/>
              <a:gd name="connsiteX27" fmla="*/ 247650 w 1435100"/>
              <a:gd name="connsiteY27" fmla="*/ 76200 h 374650"/>
              <a:gd name="connsiteX28" fmla="*/ 228600 w 1435100"/>
              <a:gd name="connsiteY28" fmla="*/ 63500 h 374650"/>
              <a:gd name="connsiteX29" fmla="*/ 196850 w 1435100"/>
              <a:gd name="connsiteY29" fmla="*/ 57150 h 374650"/>
              <a:gd name="connsiteX30" fmla="*/ 158750 w 1435100"/>
              <a:gd name="connsiteY30" fmla="*/ 44450 h 374650"/>
              <a:gd name="connsiteX31" fmla="*/ 127000 w 1435100"/>
              <a:gd name="connsiteY31" fmla="*/ 38100 h 374650"/>
              <a:gd name="connsiteX32" fmla="*/ 88900 w 1435100"/>
              <a:gd name="connsiteY32" fmla="*/ 25400 h 374650"/>
              <a:gd name="connsiteX33" fmla="*/ 69850 w 1435100"/>
              <a:gd name="connsiteY33" fmla="*/ 19050 h 374650"/>
              <a:gd name="connsiteX34" fmla="*/ 31750 w 1435100"/>
              <a:gd name="connsiteY34" fmla="*/ 12700 h 374650"/>
              <a:gd name="connsiteX35" fmla="*/ 0 w 1435100"/>
              <a:gd name="connsiteY35" fmla="*/ 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35100" h="374650">
                <a:moveTo>
                  <a:pt x="1435100" y="374650"/>
                </a:moveTo>
                <a:cubicBezTo>
                  <a:pt x="1359829" y="359596"/>
                  <a:pt x="1437812" y="379383"/>
                  <a:pt x="1384300" y="355600"/>
                </a:cubicBezTo>
                <a:cubicBezTo>
                  <a:pt x="1353214" y="341784"/>
                  <a:pt x="1349217" y="345075"/>
                  <a:pt x="1320800" y="336550"/>
                </a:cubicBezTo>
                <a:cubicBezTo>
                  <a:pt x="1307978" y="332703"/>
                  <a:pt x="1295400" y="328083"/>
                  <a:pt x="1282700" y="323850"/>
                </a:cubicBezTo>
                <a:cubicBezTo>
                  <a:pt x="1276350" y="321733"/>
                  <a:pt x="1270144" y="319123"/>
                  <a:pt x="1263650" y="317500"/>
                </a:cubicBezTo>
                <a:cubicBezTo>
                  <a:pt x="1214092" y="305111"/>
                  <a:pt x="1261775" y="315949"/>
                  <a:pt x="1187450" y="304800"/>
                </a:cubicBezTo>
                <a:cubicBezTo>
                  <a:pt x="1161985" y="300980"/>
                  <a:pt x="1136650" y="296333"/>
                  <a:pt x="1111250" y="292100"/>
                </a:cubicBezTo>
                <a:cubicBezTo>
                  <a:pt x="1098550" y="289983"/>
                  <a:pt x="1085364" y="289821"/>
                  <a:pt x="1073150" y="285750"/>
                </a:cubicBezTo>
                <a:cubicBezTo>
                  <a:pt x="1051936" y="278679"/>
                  <a:pt x="1052620" y="278366"/>
                  <a:pt x="1028700" y="273050"/>
                </a:cubicBezTo>
                <a:cubicBezTo>
                  <a:pt x="1018164" y="270709"/>
                  <a:pt x="1007486" y="269041"/>
                  <a:pt x="996950" y="266700"/>
                </a:cubicBezTo>
                <a:cubicBezTo>
                  <a:pt x="988431" y="264807"/>
                  <a:pt x="980069" y="262243"/>
                  <a:pt x="971550" y="260350"/>
                </a:cubicBezTo>
                <a:cubicBezTo>
                  <a:pt x="961014" y="258009"/>
                  <a:pt x="950213" y="256840"/>
                  <a:pt x="939800" y="254000"/>
                </a:cubicBezTo>
                <a:cubicBezTo>
                  <a:pt x="926885" y="250478"/>
                  <a:pt x="914400" y="245533"/>
                  <a:pt x="901700" y="241300"/>
                </a:cubicBezTo>
                <a:cubicBezTo>
                  <a:pt x="895350" y="239183"/>
                  <a:pt x="889144" y="236573"/>
                  <a:pt x="882650" y="234950"/>
                </a:cubicBezTo>
                <a:cubicBezTo>
                  <a:pt x="874183" y="232833"/>
                  <a:pt x="865609" y="231108"/>
                  <a:pt x="857250" y="228600"/>
                </a:cubicBezTo>
                <a:cubicBezTo>
                  <a:pt x="831760" y="220953"/>
                  <a:pt x="818519" y="214053"/>
                  <a:pt x="793750" y="209550"/>
                </a:cubicBezTo>
                <a:cubicBezTo>
                  <a:pt x="779024" y="206873"/>
                  <a:pt x="764026" y="205877"/>
                  <a:pt x="749300" y="203200"/>
                </a:cubicBezTo>
                <a:cubicBezTo>
                  <a:pt x="740714" y="201639"/>
                  <a:pt x="732486" y="198411"/>
                  <a:pt x="723900" y="196850"/>
                </a:cubicBezTo>
                <a:cubicBezTo>
                  <a:pt x="709174" y="194173"/>
                  <a:pt x="694189" y="193101"/>
                  <a:pt x="679450" y="190500"/>
                </a:cubicBezTo>
                <a:cubicBezTo>
                  <a:pt x="658193" y="186749"/>
                  <a:pt x="637117" y="182033"/>
                  <a:pt x="615950" y="177800"/>
                </a:cubicBezTo>
                <a:cubicBezTo>
                  <a:pt x="605367" y="175683"/>
                  <a:pt x="594439" y="174863"/>
                  <a:pt x="584200" y="171450"/>
                </a:cubicBezTo>
                <a:cubicBezTo>
                  <a:pt x="577850" y="169333"/>
                  <a:pt x="571736" y="166297"/>
                  <a:pt x="565150" y="165100"/>
                </a:cubicBezTo>
                <a:cubicBezTo>
                  <a:pt x="521667" y="157194"/>
                  <a:pt x="494735" y="160678"/>
                  <a:pt x="450850" y="146050"/>
                </a:cubicBezTo>
                <a:cubicBezTo>
                  <a:pt x="386829" y="124710"/>
                  <a:pt x="486134" y="157270"/>
                  <a:pt x="406400" y="133350"/>
                </a:cubicBezTo>
                <a:cubicBezTo>
                  <a:pt x="393578" y="129503"/>
                  <a:pt x="379439" y="128076"/>
                  <a:pt x="368300" y="120650"/>
                </a:cubicBezTo>
                <a:cubicBezTo>
                  <a:pt x="347428" y="106735"/>
                  <a:pt x="353204" y="108173"/>
                  <a:pt x="330200" y="101600"/>
                </a:cubicBezTo>
                <a:cubicBezTo>
                  <a:pt x="263022" y="82406"/>
                  <a:pt x="357242" y="112731"/>
                  <a:pt x="266700" y="82550"/>
                </a:cubicBezTo>
                <a:cubicBezTo>
                  <a:pt x="260350" y="80433"/>
                  <a:pt x="253219" y="79913"/>
                  <a:pt x="247650" y="76200"/>
                </a:cubicBezTo>
                <a:cubicBezTo>
                  <a:pt x="241300" y="71967"/>
                  <a:pt x="235746" y="66180"/>
                  <a:pt x="228600" y="63500"/>
                </a:cubicBezTo>
                <a:cubicBezTo>
                  <a:pt x="218494" y="59710"/>
                  <a:pt x="207263" y="59990"/>
                  <a:pt x="196850" y="57150"/>
                </a:cubicBezTo>
                <a:cubicBezTo>
                  <a:pt x="183935" y="53628"/>
                  <a:pt x="171877" y="47075"/>
                  <a:pt x="158750" y="44450"/>
                </a:cubicBezTo>
                <a:cubicBezTo>
                  <a:pt x="148167" y="42333"/>
                  <a:pt x="137413" y="40940"/>
                  <a:pt x="127000" y="38100"/>
                </a:cubicBezTo>
                <a:cubicBezTo>
                  <a:pt x="114085" y="34578"/>
                  <a:pt x="101600" y="29633"/>
                  <a:pt x="88900" y="25400"/>
                </a:cubicBezTo>
                <a:cubicBezTo>
                  <a:pt x="82550" y="23283"/>
                  <a:pt x="76452" y="20150"/>
                  <a:pt x="69850" y="19050"/>
                </a:cubicBezTo>
                <a:cubicBezTo>
                  <a:pt x="57150" y="16933"/>
                  <a:pt x="44319" y="15493"/>
                  <a:pt x="31750" y="12700"/>
                </a:cubicBezTo>
                <a:cubicBezTo>
                  <a:pt x="17626" y="9561"/>
                  <a:pt x="12029" y="6014"/>
                  <a:pt x="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BE5A71FA-1084-41F7-9311-EF3AB751F872}"/>
              </a:ext>
            </a:extLst>
          </p:cNvPr>
          <p:cNvSpPr/>
          <p:nvPr/>
        </p:nvSpPr>
        <p:spPr>
          <a:xfrm>
            <a:off x="9403469" y="5480710"/>
            <a:ext cx="872819" cy="1351052"/>
          </a:xfrm>
          <a:custGeom>
            <a:avLst/>
            <a:gdLst>
              <a:gd name="connsiteX0" fmla="*/ 622300 w 622300"/>
              <a:gd name="connsiteY0" fmla="*/ 876300 h 876300"/>
              <a:gd name="connsiteX1" fmla="*/ 609600 w 622300"/>
              <a:gd name="connsiteY1" fmla="*/ 762000 h 876300"/>
              <a:gd name="connsiteX2" fmla="*/ 596900 w 622300"/>
              <a:gd name="connsiteY2" fmla="*/ 679450 h 876300"/>
              <a:gd name="connsiteX3" fmla="*/ 584200 w 622300"/>
              <a:gd name="connsiteY3" fmla="*/ 641350 h 876300"/>
              <a:gd name="connsiteX4" fmla="*/ 558800 w 622300"/>
              <a:gd name="connsiteY4" fmla="*/ 565150 h 876300"/>
              <a:gd name="connsiteX5" fmla="*/ 539750 w 622300"/>
              <a:gd name="connsiteY5" fmla="*/ 508000 h 876300"/>
              <a:gd name="connsiteX6" fmla="*/ 533400 w 622300"/>
              <a:gd name="connsiteY6" fmla="*/ 488950 h 876300"/>
              <a:gd name="connsiteX7" fmla="*/ 527050 w 622300"/>
              <a:gd name="connsiteY7" fmla="*/ 469900 h 876300"/>
              <a:gd name="connsiteX8" fmla="*/ 501650 w 622300"/>
              <a:gd name="connsiteY8" fmla="*/ 431800 h 876300"/>
              <a:gd name="connsiteX9" fmla="*/ 469900 w 622300"/>
              <a:gd name="connsiteY9" fmla="*/ 374650 h 876300"/>
              <a:gd name="connsiteX10" fmla="*/ 450850 w 622300"/>
              <a:gd name="connsiteY10" fmla="*/ 355600 h 876300"/>
              <a:gd name="connsiteX11" fmla="*/ 425450 w 622300"/>
              <a:gd name="connsiteY11" fmla="*/ 317500 h 876300"/>
              <a:gd name="connsiteX12" fmla="*/ 393700 w 622300"/>
              <a:gd name="connsiteY12" fmla="*/ 279400 h 876300"/>
              <a:gd name="connsiteX13" fmla="*/ 355600 w 622300"/>
              <a:gd name="connsiteY13" fmla="*/ 247650 h 876300"/>
              <a:gd name="connsiteX14" fmla="*/ 317500 w 622300"/>
              <a:gd name="connsiteY14" fmla="*/ 209550 h 876300"/>
              <a:gd name="connsiteX15" fmla="*/ 298450 w 622300"/>
              <a:gd name="connsiteY15" fmla="*/ 190500 h 876300"/>
              <a:gd name="connsiteX16" fmla="*/ 279400 w 622300"/>
              <a:gd name="connsiteY16" fmla="*/ 177800 h 876300"/>
              <a:gd name="connsiteX17" fmla="*/ 241300 w 622300"/>
              <a:gd name="connsiteY17" fmla="*/ 146050 h 876300"/>
              <a:gd name="connsiteX18" fmla="*/ 228600 w 622300"/>
              <a:gd name="connsiteY18" fmla="*/ 127000 h 876300"/>
              <a:gd name="connsiteX19" fmla="*/ 209550 w 622300"/>
              <a:gd name="connsiteY19" fmla="*/ 120650 h 876300"/>
              <a:gd name="connsiteX20" fmla="*/ 171450 w 622300"/>
              <a:gd name="connsiteY20" fmla="*/ 95250 h 876300"/>
              <a:gd name="connsiteX21" fmla="*/ 171450 w 622300"/>
              <a:gd name="connsiteY21" fmla="*/ 95250 h 876300"/>
              <a:gd name="connsiteX22" fmla="*/ 133350 w 622300"/>
              <a:gd name="connsiteY22" fmla="*/ 69850 h 876300"/>
              <a:gd name="connsiteX23" fmla="*/ 95250 w 622300"/>
              <a:gd name="connsiteY23" fmla="*/ 44450 h 876300"/>
              <a:gd name="connsiteX24" fmla="*/ 76200 w 622300"/>
              <a:gd name="connsiteY24" fmla="*/ 38100 h 876300"/>
              <a:gd name="connsiteX25" fmla="*/ 57150 w 622300"/>
              <a:gd name="connsiteY25" fmla="*/ 25400 h 876300"/>
              <a:gd name="connsiteX26" fmla="*/ 19050 w 622300"/>
              <a:gd name="connsiteY26" fmla="*/ 12700 h 876300"/>
              <a:gd name="connsiteX27" fmla="*/ 0 w 622300"/>
              <a:gd name="connsiteY27"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2300" h="876300">
                <a:moveTo>
                  <a:pt x="622300" y="876300"/>
                </a:moveTo>
                <a:cubicBezTo>
                  <a:pt x="610826" y="727132"/>
                  <a:pt x="623043" y="842656"/>
                  <a:pt x="609600" y="762000"/>
                </a:cubicBezTo>
                <a:cubicBezTo>
                  <a:pt x="607586" y="749915"/>
                  <a:pt x="600414" y="693508"/>
                  <a:pt x="596900" y="679450"/>
                </a:cubicBezTo>
                <a:cubicBezTo>
                  <a:pt x="593653" y="666463"/>
                  <a:pt x="588433" y="654050"/>
                  <a:pt x="584200" y="641350"/>
                </a:cubicBezTo>
                <a:lnTo>
                  <a:pt x="558800" y="565150"/>
                </a:lnTo>
                <a:lnTo>
                  <a:pt x="539750" y="508000"/>
                </a:lnTo>
                <a:lnTo>
                  <a:pt x="533400" y="488950"/>
                </a:lnTo>
                <a:cubicBezTo>
                  <a:pt x="531283" y="482600"/>
                  <a:pt x="530763" y="475469"/>
                  <a:pt x="527050" y="469900"/>
                </a:cubicBezTo>
                <a:cubicBezTo>
                  <a:pt x="518583" y="457200"/>
                  <a:pt x="506477" y="446280"/>
                  <a:pt x="501650" y="431800"/>
                </a:cubicBezTo>
                <a:cubicBezTo>
                  <a:pt x="493665" y="407845"/>
                  <a:pt x="491735" y="396485"/>
                  <a:pt x="469900" y="374650"/>
                </a:cubicBezTo>
                <a:cubicBezTo>
                  <a:pt x="463550" y="368300"/>
                  <a:pt x="456363" y="362689"/>
                  <a:pt x="450850" y="355600"/>
                </a:cubicBezTo>
                <a:cubicBezTo>
                  <a:pt x="441479" y="343552"/>
                  <a:pt x="436243" y="328293"/>
                  <a:pt x="425450" y="317500"/>
                </a:cubicBezTo>
                <a:cubicBezTo>
                  <a:pt x="369795" y="261845"/>
                  <a:pt x="437903" y="332444"/>
                  <a:pt x="393700" y="279400"/>
                </a:cubicBezTo>
                <a:cubicBezTo>
                  <a:pt x="362677" y="242173"/>
                  <a:pt x="387711" y="276193"/>
                  <a:pt x="355600" y="247650"/>
                </a:cubicBezTo>
                <a:cubicBezTo>
                  <a:pt x="342176" y="235718"/>
                  <a:pt x="330200" y="222250"/>
                  <a:pt x="317500" y="209550"/>
                </a:cubicBezTo>
                <a:cubicBezTo>
                  <a:pt x="311150" y="203200"/>
                  <a:pt x="305922" y="195481"/>
                  <a:pt x="298450" y="190500"/>
                </a:cubicBezTo>
                <a:cubicBezTo>
                  <a:pt x="292100" y="186267"/>
                  <a:pt x="285263" y="182686"/>
                  <a:pt x="279400" y="177800"/>
                </a:cubicBezTo>
                <a:cubicBezTo>
                  <a:pt x="230507" y="137056"/>
                  <a:pt x="288598" y="177582"/>
                  <a:pt x="241300" y="146050"/>
                </a:cubicBezTo>
                <a:cubicBezTo>
                  <a:pt x="237067" y="139700"/>
                  <a:pt x="234559" y="131768"/>
                  <a:pt x="228600" y="127000"/>
                </a:cubicBezTo>
                <a:cubicBezTo>
                  <a:pt x="223373" y="122819"/>
                  <a:pt x="215401" y="123901"/>
                  <a:pt x="209550" y="120650"/>
                </a:cubicBezTo>
                <a:cubicBezTo>
                  <a:pt x="196207" y="113237"/>
                  <a:pt x="184150" y="103717"/>
                  <a:pt x="171450" y="95250"/>
                </a:cubicBezTo>
                <a:lnTo>
                  <a:pt x="171450" y="95250"/>
                </a:lnTo>
                <a:cubicBezTo>
                  <a:pt x="129173" y="52973"/>
                  <a:pt x="174704" y="92825"/>
                  <a:pt x="133350" y="69850"/>
                </a:cubicBezTo>
                <a:cubicBezTo>
                  <a:pt x="120007" y="62437"/>
                  <a:pt x="109730" y="49277"/>
                  <a:pt x="95250" y="44450"/>
                </a:cubicBezTo>
                <a:cubicBezTo>
                  <a:pt x="88900" y="42333"/>
                  <a:pt x="82187" y="41093"/>
                  <a:pt x="76200" y="38100"/>
                </a:cubicBezTo>
                <a:cubicBezTo>
                  <a:pt x="69374" y="34687"/>
                  <a:pt x="64124" y="28500"/>
                  <a:pt x="57150" y="25400"/>
                </a:cubicBezTo>
                <a:cubicBezTo>
                  <a:pt x="44917" y="19963"/>
                  <a:pt x="30189" y="20126"/>
                  <a:pt x="19050" y="12700"/>
                </a:cubicBezTo>
                <a:lnTo>
                  <a:pt x="0"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387CBEF-7012-42AE-B8F8-A22AB6646BFF}"/>
              </a:ext>
            </a:extLst>
          </p:cNvPr>
          <p:cNvSpPr txBox="1"/>
          <p:nvPr/>
        </p:nvSpPr>
        <p:spPr>
          <a:xfrm>
            <a:off x="14383145" y="4622124"/>
            <a:ext cx="280264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New 230 kV lines</a:t>
            </a:r>
          </a:p>
        </p:txBody>
      </p:sp>
      <p:cxnSp>
        <p:nvCxnSpPr>
          <p:cNvPr id="14" name="Straight Connector 13">
            <a:extLst>
              <a:ext uri="{FF2B5EF4-FFF2-40B4-BE49-F238E27FC236}">
                <a16:creationId xmlns:a16="http://schemas.microsoft.com/office/drawing/2014/main" id="{2297C6F7-A6C7-46D6-A99C-C24B4449448A}"/>
              </a:ext>
            </a:extLst>
          </p:cNvPr>
          <p:cNvCxnSpPr>
            <a:cxnSpLocks/>
          </p:cNvCxnSpPr>
          <p:nvPr/>
        </p:nvCxnSpPr>
        <p:spPr>
          <a:xfrm>
            <a:off x="13843489" y="4916264"/>
            <a:ext cx="5076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07E36D-26DA-41A4-B747-EFA825528A67}"/>
              </a:ext>
            </a:extLst>
          </p:cNvPr>
          <p:cNvSpPr txBox="1"/>
          <p:nvPr/>
        </p:nvSpPr>
        <p:spPr>
          <a:xfrm>
            <a:off x="6878752" y="8618822"/>
            <a:ext cx="235126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Source: IESO</a:t>
            </a:r>
          </a:p>
        </p:txBody>
      </p:sp>
      <p:sp>
        <p:nvSpPr>
          <p:cNvPr id="76" name="TextBox 75">
            <a:extLst>
              <a:ext uri="{FF2B5EF4-FFF2-40B4-BE49-F238E27FC236}">
                <a16:creationId xmlns:a16="http://schemas.microsoft.com/office/drawing/2014/main" id="{E7DB0399-6C49-4DD4-ABB9-4D2EC1A7DDF7}"/>
              </a:ext>
            </a:extLst>
          </p:cNvPr>
          <p:cNvSpPr txBox="1"/>
          <p:nvPr/>
        </p:nvSpPr>
        <p:spPr>
          <a:xfrm>
            <a:off x="14435170" y="3810494"/>
            <a:ext cx="2702020" cy="400110"/>
          </a:xfrm>
          <a:prstGeom prst="rect">
            <a:avLst/>
          </a:prstGeom>
          <a:solidFill>
            <a:schemeClr val="bg1"/>
          </a:solidFill>
        </p:spPr>
        <p:txBody>
          <a:bodyPr wrap="square" rtlCol="0">
            <a:spAutoFit/>
          </a:bodyPr>
          <a:lstStyle/>
          <a:p>
            <a:r>
              <a:rPr lang="en-US" sz="2000" b="1" dirty="0">
                <a:latin typeface="Times New Roman" panose="02020603050405020304" pitchFamily="18" charset="0"/>
                <a:cs typeface="Times New Roman" panose="02020603050405020304" pitchFamily="18" charset="0"/>
              </a:rPr>
              <a:t>Existing East-West Tie</a:t>
            </a:r>
          </a:p>
        </p:txBody>
      </p:sp>
      <p:sp>
        <p:nvSpPr>
          <p:cNvPr id="77" name="TextBox 76">
            <a:extLst>
              <a:ext uri="{FF2B5EF4-FFF2-40B4-BE49-F238E27FC236}">
                <a16:creationId xmlns:a16="http://schemas.microsoft.com/office/drawing/2014/main" id="{AAB9E1D5-6620-4EA7-B311-9C29DAF58AF6}"/>
              </a:ext>
            </a:extLst>
          </p:cNvPr>
          <p:cNvSpPr txBox="1"/>
          <p:nvPr/>
        </p:nvSpPr>
        <p:spPr>
          <a:xfrm>
            <a:off x="14024048" y="3098613"/>
            <a:ext cx="3161744" cy="707886"/>
          </a:xfrm>
          <a:prstGeom prst="rect">
            <a:avLst/>
          </a:prstGeom>
          <a:solidFill>
            <a:schemeClr val="bg1"/>
          </a:solidFill>
        </p:spPr>
        <p:txBody>
          <a:bodyPr wrap="square" rtlCol="0">
            <a:spAutoFit/>
          </a:bodyPr>
          <a:lstStyle/>
          <a:p>
            <a:pPr algn="r"/>
            <a:r>
              <a:rPr lang="en-US" sz="2000" b="1" dirty="0">
                <a:latin typeface="Times New Roman" panose="02020603050405020304" pitchFamily="18" charset="0"/>
                <a:cs typeface="Times New Roman" panose="02020603050405020304" pitchFamily="18" charset="0"/>
              </a:rPr>
              <a:t>Existing West of Thunder Bay Transmission System</a:t>
            </a:r>
          </a:p>
        </p:txBody>
      </p:sp>
      <p:cxnSp>
        <p:nvCxnSpPr>
          <p:cNvPr id="78" name="Straight Connector 77">
            <a:extLst>
              <a:ext uri="{FF2B5EF4-FFF2-40B4-BE49-F238E27FC236}">
                <a16:creationId xmlns:a16="http://schemas.microsoft.com/office/drawing/2014/main" id="{F0B313E3-AD82-4C1C-9D04-7661973246AE}"/>
              </a:ext>
            </a:extLst>
          </p:cNvPr>
          <p:cNvCxnSpPr>
            <a:cxnSpLocks/>
          </p:cNvCxnSpPr>
          <p:nvPr/>
        </p:nvCxnSpPr>
        <p:spPr>
          <a:xfrm>
            <a:off x="13875485" y="3438252"/>
            <a:ext cx="50766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F04612F-4D45-4DAC-8BBF-AE493F641A34}"/>
              </a:ext>
            </a:extLst>
          </p:cNvPr>
          <p:cNvCxnSpPr>
            <a:cxnSpLocks/>
          </p:cNvCxnSpPr>
          <p:nvPr/>
        </p:nvCxnSpPr>
        <p:spPr>
          <a:xfrm>
            <a:off x="13935923" y="4018361"/>
            <a:ext cx="507660" cy="0"/>
          </a:xfrm>
          <a:prstGeom prst="line">
            <a:avLst/>
          </a:prstGeom>
          <a:ln w="76200">
            <a:solidFill>
              <a:srgbClr val="FE86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1330EE9-48E1-4184-B037-72EDA503D18A}"/>
              </a:ext>
            </a:extLst>
          </p:cNvPr>
          <p:cNvGrpSpPr/>
          <p:nvPr/>
        </p:nvGrpSpPr>
        <p:grpSpPr>
          <a:xfrm>
            <a:off x="177799" y="8925065"/>
            <a:ext cx="711200" cy="683645"/>
            <a:chOff x="1841500" y="6353882"/>
            <a:chExt cx="711200" cy="683645"/>
          </a:xfrm>
        </p:grpSpPr>
        <p:sp>
          <p:nvSpPr>
            <p:cNvPr id="34" name="Oval 33">
              <a:extLst>
                <a:ext uri="{FF2B5EF4-FFF2-40B4-BE49-F238E27FC236}">
                  <a16:creationId xmlns:a16="http://schemas.microsoft.com/office/drawing/2014/main" id="{C8C19D17-CA2C-499C-BFFF-7BFE7899C9CA}"/>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FA3B3553-0FFF-4305-98D7-34E39810281E}"/>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6</a:t>
              </a:r>
              <a:endParaRPr lang="en-CA" sz="3600" b="1" dirty="0">
                <a:latin typeface="Times New Roman" panose="02020603050405020304" pitchFamily="18" charset="0"/>
                <a:cs typeface="Times New Roman" panose="02020603050405020304" pitchFamily="18" charset="0"/>
              </a:endParaRPr>
            </a:p>
          </p:txBody>
        </p:sp>
      </p:grpSp>
      <p:graphicFrame>
        <p:nvGraphicFramePr>
          <p:cNvPr id="2" name="Content Placeholder 5">
            <a:extLst>
              <a:ext uri="{FF2B5EF4-FFF2-40B4-BE49-F238E27FC236}">
                <a16:creationId xmlns:a16="http://schemas.microsoft.com/office/drawing/2014/main" id="{DC640C38-9693-413E-B769-38605D01750C}"/>
              </a:ext>
            </a:extLst>
          </p:cNvPr>
          <p:cNvGraphicFramePr>
            <a:graphicFrameLocks/>
          </p:cNvGraphicFramePr>
          <p:nvPr>
            <p:extLst>
              <p:ext uri="{D42A27DB-BD31-4B8C-83A1-F6EECF244321}">
                <p14:modId xmlns:p14="http://schemas.microsoft.com/office/powerpoint/2010/main" val="3299741021"/>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23519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2D3D8C-DCB0-4D72-9107-1A73FDDEB1AE}"/>
              </a:ext>
            </a:extLst>
          </p:cNvPr>
          <p:cNvSpPr txBox="1"/>
          <p:nvPr/>
        </p:nvSpPr>
        <p:spPr>
          <a:xfrm>
            <a:off x="506598" y="993876"/>
            <a:ext cx="788313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First nation community sub-systems:</a:t>
            </a:r>
          </a:p>
        </p:txBody>
      </p:sp>
      <p:pic>
        <p:nvPicPr>
          <p:cNvPr id="2168" name="Picture 2167">
            <a:extLst>
              <a:ext uri="{FF2B5EF4-FFF2-40B4-BE49-F238E27FC236}">
                <a16:creationId xmlns:a16="http://schemas.microsoft.com/office/drawing/2014/main" id="{45783C65-30EB-41D4-886A-8B9FA7A783A4}"/>
              </a:ext>
            </a:extLst>
          </p:cNvPr>
          <p:cNvPicPr>
            <a:picLocks noChangeAspect="1"/>
          </p:cNvPicPr>
          <p:nvPr/>
        </p:nvPicPr>
        <p:blipFill>
          <a:blip r:embed="rId3"/>
          <a:stretch>
            <a:fillRect/>
          </a:stretch>
        </p:blipFill>
        <p:spPr>
          <a:xfrm>
            <a:off x="67870" y="2053481"/>
            <a:ext cx="8957708" cy="6068693"/>
          </a:xfrm>
          <a:prstGeom prst="rect">
            <a:avLst/>
          </a:prstGeom>
        </p:spPr>
      </p:pic>
      <p:pic>
        <p:nvPicPr>
          <p:cNvPr id="2173" name="Picture 2172">
            <a:extLst>
              <a:ext uri="{FF2B5EF4-FFF2-40B4-BE49-F238E27FC236}">
                <a16:creationId xmlns:a16="http://schemas.microsoft.com/office/drawing/2014/main" id="{47580142-C7E3-4702-BE0C-64582F65EB43}"/>
              </a:ext>
            </a:extLst>
          </p:cNvPr>
          <p:cNvPicPr>
            <a:picLocks noChangeAspect="1"/>
          </p:cNvPicPr>
          <p:nvPr/>
        </p:nvPicPr>
        <p:blipFill>
          <a:blip r:embed="rId4"/>
          <a:stretch>
            <a:fillRect/>
          </a:stretch>
        </p:blipFill>
        <p:spPr>
          <a:xfrm>
            <a:off x="9025578" y="2053480"/>
            <a:ext cx="8053930" cy="6068693"/>
          </a:xfrm>
          <a:prstGeom prst="rect">
            <a:avLst/>
          </a:prstGeom>
        </p:spPr>
      </p:pic>
      <p:grpSp>
        <p:nvGrpSpPr>
          <p:cNvPr id="206" name="Group 205">
            <a:extLst>
              <a:ext uri="{FF2B5EF4-FFF2-40B4-BE49-F238E27FC236}">
                <a16:creationId xmlns:a16="http://schemas.microsoft.com/office/drawing/2014/main" id="{637FCC70-DA53-45B4-B35D-257F3C4BDE0E}"/>
              </a:ext>
            </a:extLst>
          </p:cNvPr>
          <p:cNvGrpSpPr/>
          <p:nvPr/>
        </p:nvGrpSpPr>
        <p:grpSpPr>
          <a:xfrm>
            <a:off x="177799" y="8925065"/>
            <a:ext cx="711200" cy="683645"/>
            <a:chOff x="1841500" y="6353882"/>
            <a:chExt cx="711200" cy="683645"/>
          </a:xfrm>
        </p:grpSpPr>
        <p:sp>
          <p:nvSpPr>
            <p:cNvPr id="207" name="Oval 206">
              <a:extLst>
                <a:ext uri="{FF2B5EF4-FFF2-40B4-BE49-F238E27FC236}">
                  <a16:creationId xmlns:a16="http://schemas.microsoft.com/office/drawing/2014/main" id="{999881A0-08A2-40F7-93F0-886AB133F216}"/>
                </a:ext>
              </a:extLst>
            </p:cNvPr>
            <p:cNvSpPr/>
            <p:nvPr/>
          </p:nvSpPr>
          <p:spPr>
            <a:xfrm>
              <a:off x="1841500" y="6362241"/>
              <a:ext cx="711200" cy="67528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8" name="TextBox 207">
              <a:extLst>
                <a:ext uri="{FF2B5EF4-FFF2-40B4-BE49-F238E27FC236}">
                  <a16:creationId xmlns:a16="http://schemas.microsoft.com/office/drawing/2014/main" id="{A5F29E88-7143-4E69-9389-E33757D9E0E4}"/>
                </a:ext>
              </a:extLst>
            </p:cNvPr>
            <p:cNvSpPr txBox="1"/>
            <p:nvPr/>
          </p:nvSpPr>
          <p:spPr>
            <a:xfrm>
              <a:off x="1979888" y="6353882"/>
              <a:ext cx="353225" cy="646331"/>
            </a:xfrm>
            <a:prstGeom prst="rect">
              <a:avLst/>
            </a:prstGeom>
            <a:noFill/>
            <a:ln>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7</a:t>
              </a:r>
              <a:endParaRPr lang="en-CA" sz="3600" b="1" dirty="0">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id="{269548E4-9B7E-4C55-BAFD-29A6B5AA95B7}"/>
              </a:ext>
            </a:extLst>
          </p:cNvPr>
          <p:cNvSpPr txBox="1"/>
          <p:nvPr/>
        </p:nvSpPr>
        <p:spPr>
          <a:xfrm>
            <a:off x="177799" y="8122173"/>
            <a:ext cx="284480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Source: Agoracom.com</a:t>
            </a:r>
          </a:p>
        </p:txBody>
      </p:sp>
      <p:graphicFrame>
        <p:nvGraphicFramePr>
          <p:cNvPr id="4" name="Content Placeholder 5">
            <a:extLst>
              <a:ext uri="{FF2B5EF4-FFF2-40B4-BE49-F238E27FC236}">
                <a16:creationId xmlns:a16="http://schemas.microsoft.com/office/drawing/2014/main" id="{70AF75D5-FE30-45D4-B22D-3702AD6A2401}"/>
              </a:ext>
            </a:extLst>
          </p:cNvPr>
          <p:cNvGraphicFramePr>
            <a:graphicFrameLocks/>
          </p:cNvGraphicFramePr>
          <p:nvPr>
            <p:extLst>
              <p:ext uri="{D42A27DB-BD31-4B8C-83A1-F6EECF244321}">
                <p14:modId xmlns:p14="http://schemas.microsoft.com/office/powerpoint/2010/main" val="4010572347"/>
              </p:ext>
            </p:extLst>
          </p:nvPr>
        </p:nvGraphicFramePr>
        <p:xfrm>
          <a:off x="267806" y="84737"/>
          <a:ext cx="16972083" cy="516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1810436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4.3|36.8|34.9"/>
</p:tagLst>
</file>

<file path=ppt/tags/tag2.xml><?xml version="1.0" encoding="utf-8"?>
<p:tagLst xmlns:a="http://schemas.openxmlformats.org/drawingml/2006/main" xmlns:r="http://schemas.openxmlformats.org/officeDocument/2006/relationships" xmlns:p="http://schemas.openxmlformats.org/presentationml/2006/main">
  <p:tag name="TIMING" val="|1.5|0.6|0.5|0.5|0.1"/>
</p:tagLst>
</file>

<file path=ppt/tags/tag3.xml><?xml version="1.0" encoding="utf-8"?>
<p:tagLst xmlns:a="http://schemas.openxmlformats.org/drawingml/2006/main" xmlns:r="http://schemas.openxmlformats.org/officeDocument/2006/relationships" xmlns:p="http://schemas.openxmlformats.org/presentationml/2006/main">
  <p:tag name="TIMING" val="|13.3"/>
</p:tagLst>
</file>

<file path=ppt/tags/tag4.xml><?xml version="1.0" encoding="utf-8"?>
<p:tagLst xmlns:a="http://schemas.openxmlformats.org/drawingml/2006/main" xmlns:r="http://schemas.openxmlformats.org/officeDocument/2006/relationships" xmlns:p="http://schemas.openxmlformats.org/presentationml/2006/main">
  <p:tag name="TIMING" val="|19.4|10.9|1.2|13.1|8.5|32.7|1.5|20.6"/>
</p:tagLst>
</file>

<file path=ppt/tags/tag5.xml><?xml version="1.0" encoding="utf-8"?>
<p:tagLst xmlns:a="http://schemas.openxmlformats.org/drawingml/2006/main" xmlns:r="http://schemas.openxmlformats.org/officeDocument/2006/relationships" xmlns:p="http://schemas.openxmlformats.org/presentationml/2006/main">
  <p:tag name="TIMING" val="|1|0.5|0.4|0.4|0.5|0.1"/>
</p:tagLst>
</file>

<file path=ppt/tags/tag6.xml><?xml version="1.0" encoding="utf-8"?>
<p:tagLst xmlns:a="http://schemas.openxmlformats.org/drawingml/2006/main" xmlns:r="http://schemas.openxmlformats.org/officeDocument/2006/relationships" xmlns:p="http://schemas.openxmlformats.org/presentationml/2006/main">
  <p:tag name="TIMING" val="|41.3|10.6|13.4"/>
</p:tagLst>
</file>

<file path=ppt/tags/tag7.xml><?xml version="1.0" encoding="utf-8"?>
<p:tagLst xmlns:a="http://schemas.openxmlformats.org/drawingml/2006/main" xmlns:r="http://schemas.openxmlformats.org/officeDocument/2006/relationships" xmlns:p="http://schemas.openxmlformats.org/presentationml/2006/main">
  <p:tag name="TIMING" val="|17.6|9.9|20.2"/>
</p:tagLst>
</file>

<file path=ppt/tags/tag8.xml><?xml version="1.0" encoding="utf-8"?>
<p:tagLst xmlns:a="http://schemas.openxmlformats.org/drawingml/2006/main" xmlns:r="http://schemas.openxmlformats.org/officeDocument/2006/relationships" xmlns:p="http://schemas.openxmlformats.org/presentationml/2006/main">
  <p:tag name="TIMING" val="|19.4|10.9|1.2|13.1|8.5|32.7|1.5|20.6"/>
</p:tagLst>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36390</TotalTime>
  <Words>1184</Words>
  <Application>Microsoft Office PowerPoint</Application>
  <PresentationFormat>Custom</PresentationFormat>
  <Paragraphs>432</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Helvetica Neue</vt:lpstr>
      <vt:lpstr>Times New Roman</vt:lpstr>
      <vt:lpstr>Wingdings</vt:lpstr>
      <vt:lpstr>Office Theme</vt:lpstr>
      <vt:lpstr>RTDS-Based Supervisory Control Performance Verification for AC Multiple-Microgrid Systems </vt:lpstr>
      <vt:lpstr>Preface: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Hierarchical Supervisory Control of Battery-Enhanced Multiple Micro-Grid Network   PhD Thesis Proposal</dc:title>
  <dc:creator>Arman</dc:creator>
  <cp:lastModifiedBy>Christine Albert</cp:lastModifiedBy>
  <cp:revision>756</cp:revision>
  <dcterms:modified xsi:type="dcterms:W3CDTF">2020-10-01T17:58:04Z</dcterms:modified>
  <cp:contentStatus/>
</cp:coreProperties>
</file>