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80" r:id="rId2"/>
  </p:sldMasterIdLst>
  <p:notesMasterIdLst>
    <p:notesMasterId r:id="rId16"/>
  </p:notesMasterIdLst>
  <p:sldIdLst>
    <p:sldId id="256" r:id="rId3"/>
    <p:sldId id="259" r:id="rId4"/>
    <p:sldId id="262" r:id="rId5"/>
    <p:sldId id="269" r:id="rId6"/>
    <p:sldId id="258" r:id="rId7"/>
    <p:sldId id="260" r:id="rId8"/>
    <p:sldId id="261" r:id="rId9"/>
    <p:sldId id="263" r:id="rId10"/>
    <p:sldId id="264" r:id="rId11"/>
    <p:sldId id="265" r:id="rId12"/>
    <p:sldId id="266" r:id="rId13"/>
    <p:sldId id="267"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6D2265-3E72-4EE6-A633-6262BF0DA127}" v="33" dt="2026-10-19T08:18:11.0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29" autoAdjust="0"/>
    <p:restoredTop sz="94660" autoAdjust="0"/>
  </p:normalViewPr>
  <p:slideViewPr>
    <p:cSldViewPr snapToGrid="0">
      <p:cViewPr varScale="1">
        <p:scale>
          <a:sx n="159" d="100"/>
          <a:sy n="159" d="100"/>
        </p:scale>
        <p:origin x="834"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1" d="100"/>
          <a:sy n="121" d="100"/>
        </p:scale>
        <p:origin x="117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runz, Niklas" userId="b646dd7b-26e2-4e1c-97e5-347f0bcd20c1" providerId="ADAL" clId="{28DFFCB1-B425-4D5A-B0D3-9B84B9FB46D1}"/>
    <pc:docChg chg="undo redo custSel addSld delSld modSld modNotesMaster">
      <pc:chgData name="Strunz, Niklas" userId="b646dd7b-26e2-4e1c-97e5-347f0bcd20c1" providerId="ADAL" clId="{28DFFCB1-B425-4D5A-B0D3-9B84B9FB46D1}" dt="2026-10-19T08:18:44.839" v="60" actId="122"/>
      <pc:docMkLst>
        <pc:docMk/>
      </pc:docMkLst>
      <pc:sldChg chg="modSp mod modAnim">
        <pc:chgData name="Strunz, Niklas" userId="b646dd7b-26e2-4e1c-97e5-347f0bcd20c1" providerId="ADAL" clId="{28DFFCB1-B425-4D5A-B0D3-9B84B9FB46D1}" dt="2026-10-19T08:13:59.768" v="26"/>
        <pc:sldMkLst>
          <pc:docMk/>
          <pc:sldMk cId="2595016454" sldId="258"/>
        </pc:sldMkLst>
        <pc:spChg chg="mod">
          <ac:chgData name="Strunz, Niklas" userId="b646dd7b-26e2-4e1c-97e5-347f0bcd20c1" providerId="ADAL" clId="{28DFFCB1-B425-4D5A-B0D3-9B84B9FB46D1}" dt="2026-10-19T08:13:46.361" v="24" actId="1076"/>
          <ac:spMkLst>
            <pc:docMk/>
            <pc:sldMk cId="2595016454" sldId="258"/>
            <ac:spMk id="2" creationId="{A1B606F8-ED1D-622A-E07F-D6CEB46C7180}"/>
          </ac:spMkLst>
        </pc:spChg>
      </pc:sldChg>
      <pc:sldChg chg="addSp delSp modSp mod">
        <pc:chgData name="Strunz, Niklas" userId="b646dd7b-26e2-4e1c-97e5-347f0bcd20c1" providerId="ADAL" clId="{28DFFCB1-B425-4D5A-B0D3-9B84B9FB46D1}" dt="2026-10-12T11:05:15.910" v="3" actId="26606"/>
        <pc:sldMkLst>
          <pc:docMk/>
          <pc:sldMk cId="163637744" sldId="259"/>
        </pc:sldMkLst>
        <pc:spChg chg="add del">
          <ac:chgData name="Strunz, Niklas" userId="b646dd7b-26e2-4e1c-97e5-347f0bcd20c1" providerId="ADAL" clId="{28DFFCB1-B425-4D5A-B0D3-9B84B9FB46D1}" dt="2026-10-12T11:05:15.910" v="3" actId="26606"/>
          <ac:spMkLst>
            <pc:docMk/>
            <pc:sldMk cId="163637744" sldId="259"/>
            <ac:spMk id="3"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4"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5"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7"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9"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10"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12"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13" creationId="{00000000-0000-0000-0000-000000000000}"/>
          </ac:spMkLst>
        </pc:spChg>
        <pc:spChg chg="add del">
          <ac:chgData name="Strunz, Niklas" userId="b646dd7b-26e2-4e1c-97e5-347f0bcd20c1" providerId="ADAL" clId="{28DFFCB1-B425-4D5A-B0D3-9B84B9FB46D1}" dt="2026-10-12T11:05:15.910" v="3" actId="26606"/>
          <ac:spMkLst>
            <pc:docMk/>
            <pc:sldMk cId="163637744" sldId="259"/>
            <ac:spMk id="14" creationId="{00000000-0000-0000-0000-000000000000}"/>
          </ac:spMkLst>
        </pc:spChg>
      </pc:sldChg>
      <pc:sldChg chg="modSp mod modAnim">
        <pc:chgData name="Strunz, Niklas" userId="b646dd7b-26e2-4e1c-97e5-347f0bcd20c1" providerId="ADAL" clId="{28DFFCB1-B425-4D5A-B0D3-9B84B9FB46D1}" dt="2026-10-19T08:14:21.745" v="29"/>
        <pc:sldMkLst>
          <pc:docMk/>
          <pc:sldMk cId="4077488218" sldId="260"/>
        </pc:sldMkLst>
        <pc:spChg chg="mod">
          <ac:chgData name="Strunz, Niklas" userId="b646dd7b-26e2-4e1c-97e5-347f0bcd20c1" providerId="ADAL" clId="{28DFFCB1-B425-4D5A-B0D3-9B84B9FB46D1}" dt="2026-10-12T11:04:41.046" v="1" actId="1076"/>
          <ac:spMkLst>
            <pc:docMk/>
            <pc:sldMk cId="4077488218" sldId="260"/>
            <ac:spMk id="9" creationId="{00000000-0000-0000-0000-000000000000}"/>
          </ac:spMkLst>
        </pc:spChg>
      </pc:sldChg>
      <pc:sldChg chg="modAnim">
        <pc:chgData name="Strunz, Niklas" userId="b646dd7b-26e2-4e1c-97e5-347f0bcd20c1" providerId="ADAL" clId="{28DFFCB1-B425-4D5A-B0D3-9B84B9FB46D1}" dt="2026-10-19T08:15:09.893" v="32"/>
        <pc:sldMkLst>
          <pc:docMk/>
          <pc:sldMk cId="2891753658" sldId="261"/>
        </pc:sldMkLst>
      </pc:sldChg>
      <pc:sldChg chg="modAnim">
        <pc:chgData name="Strunz, Niklas" userId="b646dd7b-26e2-4e1c-97e5-347f0bcd20c1" providerId="ADAL" clId="{28DFFCB1-B425-4D5A-B0D3-9B84B9FB46D1}" dt="2026-10-19T08:13:13.473" v="20"/>
        <pc:sldMkLst>
          <pc:docMk/>
          <pc:sldMk cId="1272691451" sldId="262"/>
        </pc:sldMkLst>
      </pc:sldChg>
      <pc:sldChg chg="modAnim">
        <pc:chgData name="Strunz, Niklas" userId="b646dd7b-26e2-4e1c-97e5-347f0bcd20c1" providerId="ADAL" clId="{28DFFCB1-B425-4D5A-B0D3-9B84B9FB46D1}" dt="2026-10-19T08:16:00.793" v="38"/>
        <pc:sldMkLst>
          <pc:docMk/>
          <pc:sldMk cId="0" sldId="263"/>
        </pc:sldMkLst>
      </pc:sldChg>
      <pc:sldChg chg="modAnim">
        <pc:chgData name="Strunz, Niklas" userId="b646dd7b-26e2-4e1c-97e5-347f0bcd20c1" providerId="ADAL" clId="{28DFFCB1-B425-4D5A-B0D3-9B84B9FB46D1}" dt="2026-10-19T08:16:42.733" v="43"/>
        <pc:sldMkLst>
          <pc:docMk/>
          <pc:sldMk cId="0" sldId="264"/>
        </pc:sldMkLst>
      </pc:sldChg>
      <pc:sldChg chg="modAnim">
        <pc:chgData name="Strunz, Niklas" userId="b646dd7b-26e2-4e1c-97e5-347f0bcd20c1" providerId="ADAL" clId="{28DFFCB1-B425-4D5A-B0D3-9B84B9FB46D1}" dt="2026-10-19T08:17:08.593" v="46"/>
        <pc:sldMkLst>
          <pc:docMk/>
          <pc:sldMk cId="0" sldId="265"/>
        </pc:sldMkLst>
      </pc:sldChg>
      <pc:sldChg chg="modAnim">
        <pc:chgData name="Strunz, Niklas" userId="b646dd7b-26e2-4e1c-97e5-347f0bcd20c1" providerId="ADAL" clId="{28DFFCB1-B425-4D5A-B0D3-9B84B9FB46D1}" dt="2026-10-19T08:17:24.808" v="49"/>
        <pc:sldMkLst>
          <pc:docMk/>
          <pc:sldMk cId="0" sldId="266"/>
        </pc:sldMkLst>
      </pc:sldChg>
      <pc:sldChg chg="modAnim">
        <pc:chgData name="Strunz, Niklas" userId="b646dd7b-26e2-4e1c-97e5-347f0bcd20c1" providerId="ADAL" clId="{28DFFCB1-B425-4D5A-B0D3-9B84B9FB46D1}" dt="2026-10-19T08:18:11.045" v="52"/>
        <pc:sldMkLst>
          <pc:docMk/>
          <pc:sldMk cId="0" sldId="267"/>
        </pc:sldMkLst>
      </pc:sldChg>
      <pc:sldChg chg="del">
        <pc:chgData name="Strunz, Niklas" userId="b646dd7b-26e2-4e1c-97e5-347f0bcd20c1" providerId="ADAL" clId="{28DFFCB1-B425-4D5A-B0D3-9B84B9FB46D1}" dt="2026-10-19T08:18:18.021" v="53" actId="2696"/>
        <pc:sldMkLst>
          <pc:docMk/>
          <pc:sldMk cId="0" sldId="268"/>
        </pc:sldMkLst>
      </pc:sldChg>
      <pc:sldChg chg="addSp delSp modSp add mod modAnim">
        <pc:chgData name="Strunz, Niklas" userId="b646dd7b-26e2-4e1c-97e5-347f0bcd20c1" providerId="ADAL" clId="{28DFFCB1-B425-4D5A-B0D3-9B84B9FB46D1}" dt="2026-10-19T08:13:37.029" v="22"/>
        <pc:sldMkLst>
          <pc:docMk/>
          <pc:sldMk cId="0" sldId="269"/>
        </pc:sldMkLst>
        <pc:spChg chg="mod">
          <ac:chgData name="Strunz, Niklas" userId="b646dd7b-26e2-4e1c-97e5-347f0bcd20c1" providerId="ADAL" clId="{28DFFCB1-B425-4D5A-B0D3-9B84B9FB46D1}" dt="2026-10-15T13:14:54.150" v="16" actId="1076"/>
          <ac:spMkLst>
            <pc:docMk/>
            <pc:sldMk cId="0" sldId="269"/>
            <ac:spMk id="20" creationId="{00000000-0000-0000-0000-000000000000}"/>
          </ac:spMkLst>
        </pc:spChg>
        <pc:spChg chg="add mod">
          <ac:chgData name="Strunz, Niklas" userId="b646dd7b-26e2-4e1c-97e5-347f0bcd20c1" providerId="ADAL" clId="{28DFFCB1-B425-4D5A-B0D3-9B84B9FB46D1}" dt="2026-10-15T13:15:01.020" v="18" actId="1076"/>
          <ac:spMkLst>
            <pc:docMk/>
            <pc:sldMk cId="0" sldId="269"/>
            <ac:spMk id="22" creationId="{00000000-0000-0000-0000-000000000000}"/>
          </ac:spMkLst>
        </pc:spChg>
        <pc:spChg chg="add mod">
          <ac:chgData name="Strunz, Niklas" userId="b646dd7b-26e2-4e1c-97e5-347f0bcd20c1" providerId="ADAL" clId="{28DFFCB1-B425-4D5A-B0D3-9B84B9FB46D1}" dt="2026-10-15T13:14:58.025" v="17" actId="1076"/>
          <ac:spMkLst>
            <pc:docMk/>
            <pc:sldMk cId="0" sldId="269"/>
            <ac:spMk id="25" creationId="{00000000-0000-0000-0000-000000000000}"/>
          </ac:spMkLst>
        </pc:spChg>
        <pc:spChg chg="add">
          <ac:chgData name="Strunz, Niklas" userId="b646dd7b-26e2-4e1c-97e5-347f0bcd20c1" providerId="ADAL" clId="{28DFFCB1-B425-4D5A-B0D3-9B84B9FB46D1}" dt="2026-10-15T13:11:58.247" v="7" actId="26606"/>
          <ac:spMkLst>
            <pc:docMk/>
            <pc:sldMk cId="0" sldId="269"/>
            <ac:spMk id="27" creationId="{00000000-0000-0000-0000-000000000000}"/>
          </ac:spMkLst>
        </pc:spChg>
        <pc:spChg chg="add">
          <ac:chgData name="Strunz, Niklas" userId="b646dd7b-26e2-4e1c-97e5-347f0bcd20c1" providerId="ADAL" clId="{28DFFCB1-B425-4D5A-B0D3-9B84B9FB46D1}" dt="2026-10-15T13:11:58.247" v="7" actId="26606"/>
          <ac:spMkLst>
            <pc:docMk/>
            <pc:sldMk cId="0" sldId="269"/>
            <ac:spMk id="34" creationId="{00000000-0000-0000-0000-000000000000}"/>
          </ac:spMkLst>
        </pc:spChg>
        <pc:spChg chg="add">
          <ac:chgData name="Strunz, Niklas" userId="b646dd7b-26e2-4e1c-97e5-347f0bcd20c1" providerId="ADAL" clId="{28DFFCB1-B425-4D5A-B0D3-9B84B9FB46D1}" dt="2026-10-15T13:11:58.247" v="7" actId="26606"/>
          <ac:spMkLst>
            <pc:docMk/>
            <pc:sldMk cId="0" sldId="269"/>
            <ac:spMk id="35" creationId="{00000000-0000-0000-0000-000000000000}"/>
          </ac:spMkLst>
        </pc:spChg>
        <pc:spChg chg="add">
          <ac:chgData name="Strunz, Niklas" userId="b646dd7b-26e2-4e1c-97e5-347f0bcd20c1" providerId="ADAL" clId="{28DFFCB1-B425-4D5A-B0D3-9B84B9FB46D1}" dt="2026-10-15T13:11:58.247" v="7" actId="26606"/>
          <ac:spMkLst>
            <pc:docMk/>
            <pc:sldMk cId="0" sldId="269"/>
            <ac:spMk id="36" creationId="{00000000-0000-0000-0000-000000000000}"/>
          </ac:spMkLst>
        </pc:spChg>
        <pc:spChg chg="add">
          <ac:chgData name="Strunz, Niklas" userId="b646dd7b-26e2-4e1c-97e5-347f0bcd20c1" providerId="ADAL" clId="{28DFFCB1-B425-4D5A-B0D3-9B84B9FB46D1}" dt="2026-10-15T13:11:58.247" v="7" actId="26606"/>
          <ac:spMkLst>
            <pc:docMk/>
            <pc:sldMk cId="0" sldId="269"/>
            <ac:spMk id="37" creationId="{00000000-0000-0000-0000-000000000000}"/>
          </ac:spMkLst>
        </pc:spChg>
        <pc:spChg chg="add">
          <ac:chgData name="Strunz, Niklas" userId="b646dd7b-26e2-4e1c-97e5-347f0bcd20c1" providerId="ADAL" clId="{28DFFCB1-B425-4D5A-B0D3-9B84B9FB46D1}" dt="2026-10-15T13:11:58.247" v="7" actId="26606"/>
          <ac:spMkLst>
            <pc:docMk/>
            <pc:sldMk cId="0" sldId="269"/>
            <ac:spMk id="41" creationId="{00000000-0000-0000-0000-000000000000}"/>
          </ac:spMkLst>
        </pc:spChg>
        <pc:spChg chg="add mod">
          <ac:chgData name="Strunz, Niklas" userId="b646dd7b-26e2-4e1c-97e5-347f0bcd20c1" providerId="ADAL" clId="{28DFFCB1-B425-4D5A-B0D3-9B84B9FB46D1}" dt="2026-10-15T13:14:44.493" v="15" actId="1076"/>
          <ac:spMkLst>
            <pc:docMk/>
            <pc:sldMk cId="0" sldId="269"/>
            <ac:spMk id="42" creationId="{00000000-0000-0000-0000-000000000000}"/>
          </ac:spMkLst>
        </pc:spChg>
        <pc:spChg chg="mod">
          <ac:chgData name="Strunz, Niklas" userId="b646dd7b-26e2-4e1c-97e5-347f0bcd20c1" providerId="ADAL" clId="{28DFFCB1-B425-4D5A-B0D3-9B84B9FB46D1}" dt="2026-10-15T13:14:36.347" v="14" actId="1076"/>
          <ac:spMkLst>
            <pc:docMk/>
            <pc:sldMk cId="0" sldId="269"/>
            <ac:spMk id="43" creationId="{00000000-0000-0000-0000-000000000000}"/>
          </ac:spMkLst>
        </pc:spChg>
        <pc:cxnChg chg="mod">
          <ac:chgData name="Strunz, Niklas" userId="b646dd7b-26e2-4e1c-97e5-347f0bcd20c1" providerId="ADAL" clId="{28DFFCB1-B425-4D5A-B0D3-9B84B9FB46D1}" dt="2026-10-15T13:14:28.081" v="11" actId="1076"/>
          <ac:cxnSpMkLst>
            <pc:docMk/>
            <pc:sldMk cId="0" sldId="269"/>
            <ac:cxnSpMk id="32" creationId="{00000000-0000-0000-0000-000000000000}"/>
          </ac:cxnSpMkLst>
        </pc:cxnChg>
        <pc:cxnChg chg="add mod">
          <ac:chgData name="Strunz, Niklas" userId="b646dd7b-26e2-4e1c-97e5-347f0bcd20c1" providerId="ADAL" clId="{28DFFCB1-B425-4D5A-B0D3-9B84B9FB46D1}" dt="2026-10-15T13:14:32.469" v="13" actId="1076"/>
          <ac:cxnSpMkLst>
            <pc:docMk/>
            <pc:sldMk cId="0" sldId="269"/>
            <ac:cxnSpMk id="45" creationId="{B90046E2-4314-D986-817C-05847913D42A}"/>
          </ac:cxnSpMkLst>
        </pc:cxnChg>
      </pc:sldChg>
      <pc:sldChg chg="delSp modSp new mod">
        <pc:chgData name="Strunz, Niklas" userId="b646dd7b-26e2-4e1c-97e5-347f0bcd20c1" providerId="ADAL" clId="{28DFFCB1-B425-4D5A-B0D3-9B84B9FB46D1}" dt="2026-10-19T08:18:44.839" v="60" actId="122"/>
        <pc:sldMkLst>
          <pc:docMk/>
          <pc:sldMk cId="3159259746" sldId="270"/>
        </pc:sldMkLst>
        <pc:spChg chg="mod">
          <ac:chgData name="Strunz, Niklas" userId="b646dd7b-26e2-4e1c-97e5-347f0bcd20c1" providerId="ADAL" clId="{28DFFCB1-B425-4D5A-B0D3-9B84B9FB46D1}" dt="2026-10-19T08:18:44.839" v="60" actId="122"/>
          <ac:spMkLst>
            <pc:docMk/>
            <pc:sldMk cId="3159259746" sldId="270"/>
            <ac:spMk id="2" creationId="{45F935D5-9297-BE33-235D-18DE63CA5D24}"/>
          </ac:spMkLst>
        </pc:spChg>
        <pc:spChg chg="del">
          <ac:chgData name="Strunz, Niklas" userId="b646dd7b-26e2-4e1c-97e5-347f0bcd20c1" providerId="ADAL" clId="{28DFFCB1-B425-4D5A-B0D3-9B84B9FB46D1}" dt="2026-10-19T08:18:27.550" v="55" actId="478"/>
          <ac:spMkLst>
            <pc:docMk/>
            <pc:sldMk cId="3159259746" sldId="270"/>
            <ac:spMk id="3" creationId="{BEA92576-B26A-C17B-0997-B6C78C3134E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495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Grp="1"/>
          </p:cNvSpPr>
          <p:nvPr>
            <p:ph type="body"/>
          </p:nvPr>
        </p:nvSpPr>
        <p:spPr>
          <a:xfrm>
            <a:off x="841248" y="1764792"/>
            <a:ext cx="10515600" cy="457200"/>
          </a:xfrm>
          <a:prstGeom prst="rect">
            <a:avLst/>
          </a:prstGeom>
          <a:noFill/>
        </p:spPr>
        <p:txBody>
          <a:bodyPr wrap="square" lIns="0" tIns="0" rIns="0" bIns="0">
            <a:spAutoFit/>
          </a:bodyPr>
          <a:lstStyle/>
          <a:p>
            <a:r>
              <a:t>Basic explanation: AC means alternating current. DC means direct current. A converter station changes AC into DC. A cable or overhead line carries the power to another converter station, which changes it back into AC for the receiving grid. This simplified diagram shows one direction of power transfer and omits transformers, filters, switchgear, and control and protection equipment.</a:t>
            </a:r>
          </a:p>
          <a:p>
            <a:endParaRPr/>
          </a:p>
          <a:p>
            <a:r>
              <a:t>[Sources]</a:t>
            </a:r>
          </a:p>
          <a:p>
            <a:r>
              <a:t>https://en.wikipedia.org/wiki/HVDC_converter_station</a:t>
            </a:r>
          </a:p>
          <a:p>
            <a:r>
              <a:t>https://www.siemens-energy.com/global/en/home/stories/offshore-grid-access.html</a:t>
            </a:r>
          </a:p>
          <a:p>
            <a:r>
              <a:t>https://www.siemens-energy.com/global/en/home/products-services/product-offerings/high-voltage-direct-current-transmission-solutions.html</a:t>
            </a:r>
          </a:p>
          <a:p>
            <a:r>
              <a:t>[/Sources]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Based on the content supplied by the presenter. The comparison uses conventional software tests with a controlled setup as the baseline. Software automation can also involve multiple interfaces and uncertain state. HiL adds the need to coordinate interfaces and explicitly establish hardware/system preconditions. The preparation sequence is a proposed way to explain the reconfiguration question, not a verified implementation.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5621" y="1509055"/>
            <a:ext cx="6154312" cy="1295400"/>
          </a:xfrm>
          <a:prstGeom prst="rect">
            <a:avLst/>
          </a:prstGeom>
        </p:spPr>
        <p:txBody>
          <a:bodyPr anchor="b"/>
          <a:lstStyle>
            <a:lvl1pPr>
              <a:defRPr sz="7200">
                <a:solidFill>
                  <a:schemeClr val="bg1"/>
                </a:solidFill>
              </a:defRPr>
            </a:lvl1pPr>
          </a:lstStyle>
          <a:p>
            <a:r>
              <a:rPr lang="en-US" dirty="0"/>
              <a:t>TITLE HERE</a:t>
            </a:r>
          </a:p>
        </p:txBody>
      </p:sp>
      <p:sp>
        <p:nvSpPr>
          <p:cNvPr id="6" name="Slide Number Placeholder 5"/>
          <p:cNvSpPr>
            <a:spLocks noGrp="1"/>
          </p:cNvSpPr>
          <p:nvPr>
            <p:ph type="sldNum" sz="quarter" idx="12"/>
          </p:nvPr>
        </p:nvSpPr>
        <p:spPr>
          <a:xfrm>
            <a:off x="10352540" y="295729"/>
            <a:ext cx="838199" cy="767687"/>
          </a:xfrm>
          <a:prstGeom prst="rect">
            <a:avLst/>
          </a:prstGeom>
        </p:spPr>
        <p:txBody>
          <a:bodyPr/>
          <a:lstStyle/>
          <a:p>
            <a:fld id="{53D6D22C-DBAB-4E53-9B78-01643C0B11CB}" type="slidenum">
              <a:rPr lang="en-CA" smtClean="0"/>
              <a:t>‹Nr.›</a:t>
            </a:fld>
            <a:endParaRPr lang="en-CA"/>
          </a:p>
        </p:txBody>
      </p:sp>
      <p:sp>
        <p:nvSpPr>
          <p:cNvPr id="20" name="Rectangle 19">
            <a:extLst>
              <a:ext uri="{FF2B5EF4-FFF2-40B4-BE49-F238E27FC236}">
                <a16:creationId xmlns:a16="http://schemas.microsoft.com/office/drawing/2014/main" id="{A0EF7CBD-D119-332A-94D4-B1A1B76394D1}"/>
              </a:ext>
            </a:extLst>
          </p:cNvPr>
          <p:cNvSpPr/>
          <p:nvPr userDrawn="1"/>
        </p:nvSpPr>
        <p:spPr>
          <a:xfrm>
            <a:off x="0" y="5426031"/>
            <a:ext cx="12192000" cy="1447801"/>
          </a:xfrm>
          <a:prstGeom prst="rect">
            <a:avLst/>
          </a:prstGeom>
          <a:solidFill>
            <a:srgbClr val="092340"/>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CA" dirty="0"/>
          </a:p>
        </p:txBody>
      </p:sp>
      <p:sp>
        <p:nvSpPr>
          <p:cNvPr id="43" name="Content Placeholder 42">
            <a:extLst>
              <a:ext uri="{FF2B5EF4-FFF2-40B4-BE49-F238E27FC236}">
                <a16:creationId xmlns:a16="http://schemas.microsoft.com/office/drawing/2014/main" id="{79AC1006-C6F6-0853-6F82-5ED614D6CB6C}"/>
              </a:ext>
            </a:extLst>
          </p:cNvPr>
          <p:cNvSpPr>
            <a:spLocks noGrp="1"/>
          </p:cNvSpPr>
          <p:nvPr>
            <p:ph sz="quarter" idx="14" hasCustomPrompt="1"/>
          </p:nvPr>
        </p:nvSpPr>
        <p:spPr>
          <a:xfrm>
            <a:off x="737538" y="3577101"/>
            <a:ext cx="4184650" cy="530225"/>
          </a:xfrm>
          <a:prstGeom prst="rect">
            <a:avLst/>
          </a:prstGeom>
        </p:spPr>
        <p:txBody>
          <a:bodyPr/>
          <a:lstStyle>
            <a:lvl1pPr>
              <a:defRPr/>
            </a:lvl1pPr>
          </a:lstStyle>
          <a:p>
            <a:pPr lvl="0"/>
            <a:r>
              <a:rPr lang="en-US" dirty="0"/>
              <a:t>PRESENTER NAME HERE</a:t>
            </a:r>
            <a:endParaRPr lang="en-CA" dirty="0"/>
          </a:p>
        </p:txBody>
      </p:sp>
      <p:sp>
        <p:nvSpPr>
          <p:cNvPr id="46" name="Content Placeholder 42">
            <a:extLst>
              <a:ext uri="{FF2B5EF4-FFF2-40B4-BE49-F238E27FC236}">
                <a16:creationId xmlns:a16="http://schemas.microsoft.com/office/drawing/2014/main" id="{9575003C-E5BA-A55B-75AA-2C3CA2499194}"/>
              </a:ext>
            </a:extLst>
          </p:cNvPr>
          <p:cNvSpPr>
            <a:spLocks noGrp="1"/>
          </p:cNvSpPr>
          <p:nvPr>
            <p:ph sz="quarter" idx="15" hasCustomPrompt="1"/>
          </p:nvPr>
        </p:nvSpPr>
        <p:spPr>
          <a:xfrm>
            <a:off x="737538" y="4323287"/>
            <a:ext cx="4184650" cy="530225"/>
          </a:xfrm>
          <a:prstGeom prst="rect">
            <a:avLst/>
          </a:prstGeom>
        </p:spPr>
        <p:txBody>
          <a:bodyPr/>
          <a:lstStyle>
            <a:lvl1pPr>
              <a:defRPr/>
            </a:lvl1pPr>
          </a:lstStyle>
          <a:p>
            <a:pPr lvl="0"/>
            <a:r>
              <a:rPr lang="en-US" dirty="0"/>
              <a:t>COMPANY NAME HERE</a:t>
            </a:r>
            <a:endParaRPr lang="en-CA" dirty="0"/>
          </a:p>
        </p:txBody>
      </p:sp>
      <p:sp>
        <p:nvSpPr>
          <p:cNvPr id="48" name="Picture Placeholder 47">
            <a:extLst>
              <a:ext uri="{FF2B5EF4-FFF2-40B4-BE49-F238E27FC236}">
                <a16:creationId xmlns:a16="http://schemas.microsoft.com/office/drawing/2014/main" id="{3A221712-9EDE-8167-A0CB-5567F148EE19}"/>
              </a:ext>
            </a:extLst>
          </p:cNvPr>
          <p:cNvSpPr>
            <a:spLocks noGrp="1"/>
          </p:cNvSpPr>
          <p:nvPr>
            <p:ph type="pic" sz="quarter" idx="16" hasCustomPrompt="1"/>
          </p:nvPr>
        </p:nvSpPr>
        <p:spPr>
          <a:xfrm>
            <a:off x="358775" y="131763"/>
            <a:ext cx="2757500" cy="682625"/>
          </a:xfrm>
          <a:prstGeom prst="rect">
            <a:avLst/>
          </a:prstGeom>
        </p:spPr>
        <p:txBody>
          <a:bodyPr/>
          <a:lstStyle>
            <a:lvl1pPr>
              <a:defRPr/>
            </a:lvl1pPr>
          </a:lstStyle>
          <a:p>
            <a:r>
              <a:rPr lang="en-US" dirty="0"/>
              <a:t>Company Logo</a:t>
            </a:r>
            <a:endParaRPr lang="en-CA" dirty="0"/>
          </a:p>
        </p:txBody>
      </p:sp>
      <p:pic>
        <p:nvPicPr>
          <p:cNvPr id="9" name="Picture 8">
            <a:extLst>
              <a:ext uri="{FF2B5EF4-FFF2-40B4-BE49-F238E27FC236}">
                <a16:creationId xmlns:a16="http://schemas.microsoft.com/office/drawing/2014/main" id="{2E23E0B1-5412-0A72-805D-70EC539AA841}"/>
              </a:ext>
            </a:extLst>
          </p:cNvPr>
          <p:cNvPicPr>
            <a:picLocks noChangeAspect="1"/>
          </p:cNvPicPr>
          <p:nvPr userDrawn="1"/>
        </p:nvPicPr>
        <p:blipFill>
          <a:blip r:embed="rId2">
            <a:extLst>
              <a:ext uri="{28A0092B-C50C-407E-A947-70E740481C1C}">
                <a14:useLocalDpi xmlns:a14="http://schemas.microsoft.com/office/drawing/2010/main" val="0"/>
              </a:ext>
            </a:extLst>
          </a:blip>
          <a:srcRect l="28106" r="28106"/>
          <a:stretch/>
        </p:blipFill>
        <p:spPr>
          <a:xfrm>
            <a:off x="7968087" y="-31665"/>
            <a:ext cx="4223913" cy="5426031"/>
          </a:xfrm>
          <a:prstGeom prst="rect">
            <a:avLst/>
          </a:prstGeom>
        </p:spPr>
      </p:pic>
      <p:sp>
        <p:nvSpPr>
          <p:cNvPr id="11" name="Google Shape;197;p25">
            <a:extLst>
              <a:ext uri="{FF2B5EF4-FFF2-40B4-BE49-F238E27FC236}">
                <a16:creationId xmlns:a16="http://schemas.microsoft.com/office/drawing/2014/main" id="{962E71A8-EB10-50A7-C0C8-EB5DD0DEF7C5}"/>
              </a:ext>
            </a:extLst>
          </p:cNvPr>
          <p:cNvSpPr txBox="1"/>
          <p:nvPr userDrawn="1"/>
        </p:nvSpPr>
        <p:spPr>
          <a:xfrm>
            <a:off x="3157427" y="5834831"/>
            <a:ext cx="5962228" cy="63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2000" b="1" dirty="0">
                <a:solidFill>
                  <a:schemeClr val="bg1"/>
                </a:solidFill>
                <a:latin typeface="Open Sans"/>
                <a:ea typeface="Open Sans"/>
                <a:cs typeface="Open Sans"/>
                <a:sym typeface="Open Sans"/>
              </a:rPr>
              <a:t>2026 MADRID USER’S GROUP MEETING</a:t>
            </a:r>
          </a:p>
          <a:p>
            <a:pPr marL="0" lvl="0" indent="0" algn="l" rtl="0">
              <a:spcBef>
                <a:spcPts val="0"/>
              </a:spcBef>
              <a:spcAft>
                <a:spcPts val="0"/>
              </a:spcAft>
              <a:buNone/>
            </a:pPr>
            <a:r>
              <a:rPr lang="en-CA" sz="1400" b="1" dirty="0">
                <a:solidFill>
                  <a:schemeClr val="bg1"/>
                </a:solidFill>
                <a:latin typeface="Trade Gothic LT Pro" panose="020B0503040303020004" pitchFamily="34" charset="0"/>
                <a:ea typeface="Open Sans"/>
                <a:cs typeface="Open Sans"/>
                <a:sym typeface="Open Sans"/>
              </a:rPr>
              <a:t>MADRID, SPAIN</a:t>
            </a:r>
            <a:endParaRPr sz="1400" b="1" dirty="0">
              <a:solidFill>
                <a:schemeClr val="bg1"/>
              </a:solidFill>
              <a:latin typeface="Trade Gothic LT Pro" panose="020B0503040303020004" pitchFamily="34" charset="0"/>
              <a:ea typeface="Open Sans"/>
              <a:cs typeface="Open Sans"/>
              <a:sym typeface="Open Sans"/>
            </a:endParaRPr>
          </a:p>
        </p:txBody>
      </p:sp>
      <p:pic>
        <p:nvPicPr>
          <p:cNvPr id="12" name="Picture 11" descr="Logo, company name">
            <a:extLst>
              <a:ext uri="{FF2B5EF4-FFF2-40B4-BE49-F238E27FC236}">
                <a16:creationId xmlns:a16="http://schemas.microsoft.com/office/drawing/2014/main" id="{429B3DAD-5E91-67EE-E3EA-45AFD32AF5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38522" y="5751915"/>
            <a:ext cx="1594622" cy="764368"/>
          </a:xfrm>
          <a:prstGeom prst="rect">
            <a:avLst/>
          </a:prstGeom>
        </p:spPr>
      </p:pic>
      <p:pic>
        <p:nvPicPr>
          <p:cNvPr id="13" name="Picture 12" descr="A black background with red letters&#10;&#10;Description automatically generated">
            <a:extLst>
              <a:ext uri="{FF2B5EF4-FFF2-40B4-BE49-F238E27FC236}">
                <a16:creationId xmlns:a16="http://schemas.microsoft.com/office/drawing/2014/main" id="{CDEB5848-517B-1A07-65D4-B9B818FF885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1473" y="5461704"/>
            <a:ext cx="2573758" cy="1344789"/>
          </a:xfrm>
          <a:prstGeom prst="rect">
            <a:avLst/>
          </a:prstGeom>
        </p:spPr>
      </p:pic>
    </p:spTree>
    <p:extLst>
      <p:ext uri="{BB962C8B-B14F-4D97-AF65-F5344CB8AC3E}">
        <p14:creationId xmlns:p14="http://schemas.microsoft.com/office/powerpoint/2010/main" val="2804253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C4E01-1B21-F190-FC63-5A5C7676A1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6767EA0D-F264-B77A-F362-68216F87E1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921754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E5499-9E1C-BDFA-F9A8-82C3D0BABD0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4BEA287-CF95-1AEC-31B0-54AEC08A4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291988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DBEA-3FAC-C717-0EE4-BC76C6B27D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34918B2-E106-2C0A-BD6A-44F828AF25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96389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2A11-AB22-0DEC-45CD-80ECE5EAA5E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9254691-03F2-B763-3AC2-A3642F169A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E3E02CBF-3B3D-DCD0-17BE-748A9B032F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96256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95D3-7804-D6F0-AA80-83BDF5CA2B6B}"/>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C5356C6-ABA5-8AEF-55A3-A90E22C641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C4986D-B0C8-658C-7BB9-F94E76632E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A45F84E-6240-64E0-9B4F-BB9DB1D806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C0B949-0237-C574-E8DA-B300C5E2B3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526474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8467-C4DA-33A9-3B60-3483FD7DA602}"/>
              </a:ext>
            </a:extLst>
          </p:cNvPr>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175313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741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E509-300B-1A68-341B-DD344186D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4F0D3ED-921E-3AAE-0EBC-BCF9C68BB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CFF7F89-D2EE-FF59-2CEB-27644F605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69348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D0AA-AD1A-F47F-9A0F-85CAF1F02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9C9C78E-FBF1-B770-5421-BBD9941A89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4D9E6FF2-7290-C3FB-6F2F-641BBC9C80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358779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5.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E61E2F-4445-2B32-86D2-AF55E1206CC1}"/>
              </a:ext>
            </a:extLst>
          </p:cNvPr>
          <p:cNvSpPr/>
          <p:nvPr userDrawn="1"/>
        </p:nvSpPr>
        <p:spPr>
          <a:xfrm>
            <a:off x="0" y="5426031"/>
            <a:ext cx="12192000" cy="1447801"/>
          </a:xfrm>
          <a:prstGeom prst="rect">
            <a:avLst/>
          </a:prstGeom>
          <a:solidFill>
            <a:srgbClr val="092340"/>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CA" dirty="0"/>
          </a:p>
        </p:txBody>
      </p:sp>
      <p:sp>
        <p:nvSpPr>
          <p:cNvPr id="15" name="Google Shape;197;p25">
            <a:extLst>
              <a:ext uri="{FF2B5EF4-FFF2-40B4-BE49-F238E27FC236}">
                <a16:creationId xmlns:a16="http://schemas.microsoft.com/office/drawing/2014/main" id="{D67467E9-C92D-65C6-2F4B-3D95D6F5D3AD}"/>
              </a:ext>
            </a:extLst>
          </p:cNvPr>
          <p:cNvSpPr txBox="1"/>
          <p:nvPr userDrawn="1"/>
        </p:nvSpPr>
        <p:spPr>
          <a:xfrm>
            <a:off x="3157427" y="5834831"/>
            <a:ext cx="5962228" cy="63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2000" b="1" dirty="0">
                <a:solidFill>
                  <a:schemeClr val="bg1"/>
                </a:solidFill>
                <a:latin typeface="Open Sans"/>
                <a:ea typeface="Open Sans"/>
                <a:cs typeface="Open Sans"/>
                <a:sym typeface="Open Sans"/>
              </a:rPr>
              <a:t>2026 MADRID USER’S GROUP MEETING</a:t>
            </a:r>
          </a:p>
          <a:p>
            <a:pPr marL="0" lvl="0" indent="0" algn="l" rtl="0">
              <a:spcBef>
                <a:spcPts val="0"/>
              </a:spcBef>
              <a:spcAft>
                <a:spcPts val="0"/>
              </a:spcAft>
              <a:buNone/>
            </a:pPr>
            <a:r>
              <a:rPr lang="en-CA" sz="1400" b="1" dirty="0">
                <a:solidFill>
                  <a:schemeClr val="bg1"/>
                </a:solidFill>
                <a:latin typeface="Trade Gothic LT Pro" panose="020B0503040303020004" pitchFamily="34" charset="0"/>
                <a:ea typeface="Open Sans"/>
                <a:cs typeface="Open Sans"/>
                <a:sym typeface="Open Sans"/>
              </a:rPr>
              <a:t>MADRID, SPAIN</a:t>
            </a:r>
            <a:endParaRPr sz="1400" b="1" dirty="0">
              <a:solidFill>
                <a:schemeClr val="bg1"/>
              </a:solidFill>
              <a:latin typeface="Trade Gothic LT Pro" panose="020B0503040303020004" pitchFamily="34" charset="0"/>
              <a:ea typeface="Open Sans"/>
              <a:cs typeface="Open Sans"/>
              <a:sym typeface="Open Sans"/>
            </a:endParaRPr>
          </a:p>
        </p:txBody>
      </p:sp>
      <p:pic>
        <p:nvPicPr>
          <p:cNvPr id="17" name="Picture 16" descr="Logo, company name">
            <a:extLst>
              <a:ext uri="{FF2B5EF4-FFF2-40B4-BE49-F238E27FC236}">
                <a16:creationId xmlns:a16="http://schemas.microsoft.com/office/drawing/2014/main" id="{FEAB72D9-158D-D5DA-4CE7-913E3241D7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38522" y="5751915"/>
            <a:ext cx="1594622" cy="764368"/>
          </a:xfrm>
          <a:prstGeom prst="rect">
            <a:avLst/>
          </a:prstGeom>
        </p:spPr>
      </p:pic>
      <p:pic>
        <p:nvPicPr>
          <p:cNvPr id="22" name="Picture 21" descr="A black background with red letters&#10;&#10;Description automatically generated">
            <a:extLst>
              <a:ext uri="{FF2B5EF4-FFF2-40B4-BE49-F238E27FC236}">
                <a16:creationId xmlns:a16="http://schemas.microsoft.com/office/drawing/2014/main" id="{213C8B23-84F1-BDB0-23BA-592A9035DB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1473" y="5461704"/>
            <a:ext cx="2573758" cy="1344789"/>
          </a:xfrm>
          <a:prstGeom prst="rect">
            <a:avLst/>
          </a:prstGeom>
        </p:spPr>
      </p:pic>
      <p:sp>
        <p:nvSpPr>
          <p:cNvPr id="23" name="Title Placeholder 1">
            <a:extLst>
              <a:ext uri="{FF2B5EF4-FFF2-40B4-BE49-F238E27FC236}">
                <a16:creationId xmlns:a16="http://schemas.microsoft.com/office/drawing/2014/main" id="{BCDEE68C-3A0E-E77E-EF65-32FBB1E42DD4}"/>
              </a:ext>
            </a:extLst>
          </p:cNvPr>
          <p:cNvSpPr>
            <a:spLocks noGrp="1"/>
          </p:cNvSpPr>
          <p:nvPr>
            <p:ph type="title"/>
          </p:nvPr>
        </p:nvSpPr>
        <p:spPr>
          <a:xfrm>
            <a:off x="838200" y="365126"/>
            <a:ext cx="10515600" cy="1058518"/>
          </a:xfrm>
          <a:prstGeom prst="rect">
            <a:avLst/>
          </a:prstGeom>
        </p:spPr>
        <p:txBody>
          <a:bodyPr vert="horz" lIns="91440" tIns="45720" rIns="91440" bIns="45720" rtlCol="0" anchor="ctr">
            <a:normAutofit/>
          </a:bodyPr>
          <a:lstStyle/>
          <a:p>
            <a:r>
              <a:rPr lang="de-DE"/>
              <a:t>Mastertitelformat bearbeiten</a:t>
            </a:r>
            <a:endParaRPr lang="en-CA" dirty="0"/>
          </a:p>
        </p:txBody>
      </p:sp>
      <p:sp>
        <p:nvSpPr>
          <p:cNvPr id="24" name="Text Placeholder 2">
            <a:extLst>
              <a:ext uri="{FF2B5EF4-FFF2-40B4-BE49-F238E27FC236}">
                <a16:creationId xmlns:a16="http://schemas.microsoft.com/office/drawing/2014/main" id="{0D1C0F05-BAB7-A0A6-935E-E3D09F4B9185}"/>
              </a:ext>
            </a:extLst>
          </p:cNvPr>
          <p:cNvSpPr>
            <a:spLocks noGrp="1"/>
          </p:cNvSpPr>
          <p:nvPr>
            <p:ph type="body" idx="1"/>
          </p:nvPr>
        </p:nvSpPr>
        <p:spPr>
          <a:xfrm>
            <a:off x="838200" y="1825625"/>
            <a:ext cx="10515600" cy="347472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CA" dirty="0"/>
          </a:p>
        </p:txBody>
      </p:sp>
    </p:spTree>
    <p:extLst>
      <p:ext uri="{BB962C8B-B14F-4D97-AF65-F5344CB8AC3E}">
        <p14:creationId xmlns:p14="http://schemas.microsoft.com/office/powerpoint/2010/main" val="3893776637"/>
      </p:ext>
    </p:extLst>
  </p:cSld>
  <p:clrMap bg1="dk1" tx1="lt1" bg2="dk2" tx2="lt2" accent1="accent1" accent2="accent2" accent3="accent3" accent4="accent4" accent5="accent5" accent6="accent6" hlink="hlink" folHlink="folHlink"/>
  <p:sldLayoutIdLst>
    <p:sldLayoutId id="2147483679"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bg1"/>
          </a:solidFill>
          <a:latin typeface="Trade Gothic LT Pro Bold" panose="020B08030403030200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bg1"/>
          </a:solidFill>
          <a:latin typeface="Trade Gothic LT Pro" panose="020B0503040303020004" pitchFamily="34" charset="0"/>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bg1"/>
          </a:solidFill>
          <a:latin typeface="Trade Gothic LT Pro" panose="020B0503040303020004" pitchFamily="34" charset="0"/>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bg1"/>
          </a:solidFill>
          <a:latin typeface="Trade Gothic LT Pro" panose="020B0503040303020004" pitchFamily="34" charset="0"/>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bg1"/>
          </a:solidFill>
          <a:latin typeface="Trade Gothic LT Pro" panose="020B0503040303020004" pitchFamily="34" charset="0"/>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bg1"/>
          </a:solidFill>
          <a:latin typeface="Trade Gothic LT Pro" panose="020B0503040303020004" pitchFamily="34" charset="0"/>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BB72CA-18BA-6821-A427-F90546E31C4A}"/>
              </a:ext>
            </a:extLst>
          </p:cNvPr>
          <p:cNvSpPr/>
          <p:nvPr userDrawn="1"/>
        </p:nvSpPr>
        <p:spPr>
          <a:xfrm>
            <a:off x="0" y="6234545"/>
            <a:ext cx="12192000" cy="639287"/>
          </a:xfrm>
          <a:prstGeom prst="rect">
            <a:avLst/>
          </a:prstGeom>
          <a:solidFill>
            <a:schemeClr val="tx1"/>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CA" dirty="0"/>
          </a:p>
        </p:txBody>
      </p:sp>
      <p:sp>
        <p:nvSpPr>
          <p:cNvPr id="2" name="Title Placeholder 1">
            <a:extLst>
              <a:ext uri="{FF2B5EF4-FFF2-40B4-BE49-F238E27FC236}">
                <a16:creationId xmlns:a16="http://schemas.microsoft.com/office/drawing/2014/main" id="{454523A8-852C-2EBE-339B-7FBAEC4235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09015A6E-4278-8E9F-BF01-D15F050040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Google Shape;197;p25">
            <a:extLst>
              <a:ext uri="{FF2B5EF4-FFF2-40B4-BE49-F238E27FC236}">
                <a16:creationId xmlns:a16="http://schemas.microsoft.com/office/drawing/2014/main" id="{55EDDC4E-C174-E186-A815-89DCA93A1B6C}"/>
              </a:ext>
            </a:extLst>
          </p:cNvPr>
          <p:cNvSpPr txBox="1"/>
          <p:nvPr userDrawn="1"/>
        </p:nvSpPr>
        <p:spPr>
          <a:xfrm>
            <a:off x="1785125" y="6450570"/>
            <a:ext cx="3893491" cy="2143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1400" b="1" dirty="0">
                <a:solidFill>
                  <a:schemeClr val="bg1"/>
                </a:solidFill>
                <a:latin typeface="Open Sans"/>
                <a:ea typeface="Open Sans"/>
                <a:cs typeface="Open Sans"/>
                <a:sym typeface="Open Sans"/>
              </a:rPr>
              <a:t>2026 MADRID USER’S GROUP MEETING</a:t>
            </a:r>
            <a:endParaRPr sz="1400" b="1" dirty="0">
              <a:solidFill>
                <a:schemeClr val="bg1"/>
              </a:solidFill>
              <a:latin typeface="Open Sans"/>
              <a:ea typeface="Open Sans"/>
              <a:cs typeface="Open Sans"/>
              <a:sym typeface="Open Sans"/>
            </a:endParaRPr>
          </a:p>
        </p:txBody>
      </p:sp>
      <p:pic>
        <p:nvPicPr>
          <p:cNvPr id="12" name="Picture 11" descr="A black and pink logo&#10;&#10;Description automatically generated">
            <a:extLst>
              <a:ext uri="{FF2B5EF4-FFF2-40B4-BE49-F238E27FC236}">
                <a16:creationId xmlns:a16="http://schemas.microsoft.com/office/drawing/2014/main" id="{AF3ADC02-3D03-C91F-0D1C-884DB248723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03613" y="6311900"/>
            <a:ext cx="982856" cy="513543"/>
          </a:xfrm>
          <a:prstGeom prst="rect">
            <a:avLst/>
          </a:prstGeom>
        </p:spPr>
      </p:pic>
      <p:pic>
        <p:nvPicPr>
          <p:cNvPr id="14" name="Picture 13" descr="A black background with red text&#10;&#10;Description automatically generated">
            <a:extLst>
              <a:ext uri="{FF2B5EF4-FFF2-40B4-BE49-F238E27FC236}">
                <a16:creationId xmlns:a16="http://schemas.microsoft.com/office/drawing/2014/main" id="{3CCC7CB2-1BAC-D811-B218-C1A984039F6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107168" y="6361216"/>
            <a:ext cx="869983" cy="410158"/>
          </a:xfrm>
          <a:prstGeom prst="rect">
            <a:avLst/>
          </a:prstGeom>
        </p:spPr>
      </p:pic>
      <p:sp>
        <p:nvSpPr>
          <p:cNvPr id="25" name="Google Shape;197;p25">
            <a:extLst>
              <a:ext uri="{FF2B5EF4-FFF2-40B4-BE49-F238E27FC236}">
                <a16:creationId xmlns:a16="http://schemas.microsoft.com/office/drawing/2014/main" id="{88F209EA-AE56-6C6B-C110-DD8E6BCCAE1B}"/>
              </a:ext>
            </a:extLst>
          </p:cNvPr>
          <p:cNvSpPr txBox="1"/>
          <p:nvPr userDrawn="1"/>
        </p:nvSpPr>
        <p:spPr>
          <a:xfrm>
            <a:off x="7306598" y="6450569"/>
            <a:ext cx="2172589" cy="19722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CA" sz="1400" b="1" dirty="0">
                <a:solidFill>
                  <a:schemeClr val="bg1"/>
                </a:solidFill>
                <a:latin typeface="Open Sans"/>
                <a:ea typeface="Open Sans"/>
                <a:cs typeface="Open Sans"/>
                <a:sym typeface="Open Sans"/>
              </a:rPr>
              <a:t>MADRID, SPAIN</a:t>
            </a:r>
            <a:endParaRPr sz="1400" b="1" dirty="0">
              <a:solidFill>
                <a:schemeClr val="bg1"/>
              </a:solidFill>
              <a:latin typeface="Open Sans"/>
              <a:ea typeface="Open Sans"/>
              <a:cs typeface="Open Sans"/>
              <a:sym typeface="Open Sans"/>
            </a:endParaRPr>
          </a:p>
        </p:txBody>
      </p:sp>
    </p:spTree>
    <p:extLst>
      <p:ext uri="{BB962C8B-B14F-4D97-AF65-F5344CB8AC3E}">
        <p14:creationId xmlns:p14="http://schemas.microsoft.com/office/powerpoint/2010/main" val="3893850248"/>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txStyles>
    <p:titleStyle>
      <a:lvl1pPr algn="l" defTabSz="914400" rtl="0" eaLnBrk="1" latinLnBrk="0" hangingPunct="1">
        <a:lnSpc>
          <a:spcPct val="90000"/>
        </a:lnSpc>
        <a:spcBef>
          <a:spcPct val="0"/>
        </a:spcBef>
        <a:buNone/>
        <a:defRPr sz="4400" kern="1200">
          <a:solidFill>
            <a:schemeClr val="tx1"/>
          </a:solidFill>
          <a:latin typeface="Trade Gothic LT Pro" panose="020B0503040303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ade Gothic LT Pro"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ade Gothic LT Pro"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ade Gothic LT Pro"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LT Pro"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LT Pro"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C0FA6-281D-62C9-F6C1-99B843CE297A}"/>
              </a:ext>
            </a:extLst>
          </p:cNvPr>
          <p:cNvSpPr>
            <a:spLocks noGrp="1"/>
          </p:cNvSpPr>
          <p:nvPr>
            <p:ph type="ctrTitle"/>
          </p:nvPr>
        </p:nvSpPr>
        <p:spPr>
          <a:xfrm>
            <a:off x="536980" y="1628325"/>
            <a:ext cx="6154312" cy="1295400"/>
          </a:xfrm>
        </p:spPr>
        <p:txBody>
          <a:bodyPr>
            <a:noAutofit/>
          </a:bodyPr>
          <a:lstStyle/>
          <a:p>
            <a:r>
              <a:rPr lang="en-US" sz="3200" noProof="0" dirty="0"/>
              <a:t>HVDC Factory Acceptance Tests supported by test automation using RSCAD Python API</a:t>
            </a:r>
          </a:p>
        </p:txBody>
      </p:sp>
      <p:sp>
        <p:nvSpPr>
          <p:cNvPr id="3" name="Content Placeholder 2">
            <a:extLst>
              <a:ext uri="{FF2B5EF4-FFF2-40B4-BE49-F238E27FC236}">
                <a16:creationId xmlns:a16="http://schemas.microsoft.com/office/drawing/2014/main" id="{57040DAF-D61C-17EE-C99E-E8A08A8EDDB8}"/>
              </a:ext>
            </a:extLst>
          </p:cNvPr>
          <p:cNvSpPr>
            <a:spLocks noGrp="1"/>
          </p:cNvSpPr>
          <p:nvPr>
            <p:ph sz="quarter" idx="14"/>
          </p:nvPr>
        </p:nvSpPr>
        <p:spPr/>
        <p:txBody>
          <a:bodyPr/>
          <a:lstStyle/>
          <a:p>
            <a:r>
              <a:rPr lang="en-US" noProof="0" dirty="0"/>
              <a:t>Niklas Strunz</a:t>
            </a:r>
          </a:p>
        </p:txBody>
      </p:sp>
      <p:sp>
        <p:nvSpPr>
          <p:cNvPr id="4" name="Content Placeholder 3">
            <a:extLst>
              <a:ext uri="{FF2B5EF4-FFF2-40B4-BE49-F238E27FC236}">
                <a16:creationId xmlns:a16="http://schemas.microsoft.com/office/drawing/2014/main" id="{A4E63C75-53B6-664E-F845-2F58DBC5FAD1}"/>
              </a:ext>
            </a:extLst>
          </p:cNvPr>
          <p:cNvSpPr>
            <a:spLocks noGrp="1"/>
          </p:cNvSpPr>
          <p:nvPr>
            <p:ph sz="quarter" idx="15"/>
          </p:nvPr>
        </p:nvSpPr>
        <p:spPr/>
        <p:txBody>
          <a:bodyPr/>
          <a:lstStyle/>
          <a:p>
            <a:r>
              <a:rPr lang="en-US" noProof="0" dirty="0"/>
              <a:t>Siemens Energy</a:t>
            </a:r>
          </a:p>
        </p:txBody>
      </p:sp>
      <p:pic>
        <p:nvPicPr>
          <p:cNvPr id="7" name="Bildplatzhalter 6">
            <a:extLst>
              <a:ext uri="{FF2B5EF4-FFF2-40B4-BE49-F238E27FC236}">
                <a16:creationId xmlns:a16="http://schemas.microsoft.com/office/drawing/2014/main" id="{E97D428F-4643-8A8A-E202-0586382781DA}"/>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432609" y="133762"/>
            <a:ext cx="2757500" cy="947890"/>
          </a:xfrm>
          <a:prstGeom prst="rect">
            <a:avLst/>
          </a:prstGeom>
        </p:spPr>
      </p:pic>
    </p:spTree>
    <p:extLst>
      <p:ext uri="{BB962C8B-B14F-4D97-AF65-F5344CB8AC3E}">
        <p14:creationId xmlns:p14="http://schemas.microsoft.com/office/powerpoint/2010/main" val="1288005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E06E1-D3A2-D1B4-5F84-15F00B07CB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8EF3A6-A62E-7186-C790-F58D9EBF09AE}"/>
              </a:ext>
            </a:extLst>
          </p:cNvPr>
          <p:cNvSpPr>
            <a:spLocks noGrp="1"/>
          </p:cNvSpPr>
          <p:nvPr>
            <p:ph type="title"/>
          </p:nvPr>
        </p:nvSpPr>
        <p:spPr/>
        <p:txBody>
          <a:bodyPr/>
          <a:lstStyle/>
          <a:p>
            <a:r>
              <a:rPr lang="en-US" noProof="0" dirty="0"/>
              <a:t>Agenda</a:t>
            </a:r>
          </a:p>
        </p:txBody>
      </p:sp>
      <p:sp>
        <p:nvSpPr>
          <p:cNvPr id="3" name="TextBox 2"/>
          <p:cNvSpPr txBox="1"/>
          <p:nvPr/>
        </p:nvSpPr>
        <p:spPr>
          <a:xfrm>
            <a:off x="841248" y="1847088"/>
            <a:ext cx="640080" cy="484632"/>
          </a:xfrm>
          <a:prstGeom prst="rect">
            <a:avLst/>
          </a:prstGeom>
          <a:noFill/>
        </p:spPr>
        <p:txBody>
          <a:bodyPr wrap="square" lIns="0" tIns="0" rIns="0" bIns="0">
            <a:spAutoFit/>
          </a:bodyPr>
          <a:lstStyle/>
          <a:p>
            <a:pPr>
              <a:defRPr sz="3000" b="1">
                <a:solidFill>
                  <a:srgbClr val="45C8EC"/>
                </a:solidFill>
                <a:latin typeface="Trade Gothic LT Pro"/>
              </a:defRPr>
            </a:pPr>
            <a:r>
              <a:t>01</a:t>
            </a:r>
          </a:p>
        </p:txBody>
      </p:sp>
      <p:sp>
        <p:nvSpPr>
          <p:cNvPr id="4" name="TextBox 3"/>
          <p:cNvSpPr txBox="1"/>
          <p:nvPr/>
        </p:nvSpPr>
        <p:spPr>
          <a:xfrm>
            <a:off x="1737360" y="1847088"/>
            <a:ext cx="9601200" cy="475488"/>
          </a:xfrm>
          <a:prstGeom prst="rect">
            <a:avLst/>
          </a:prstGeom>
          <a:noFill/>
        </p:spPr>
        <p:txBody>
          <a:bodyPr wrap="square" lIns="0" tIns="0" rIns="0" bIns="0">
            <a:spAutoFit/>
          </a:bodyPr>
          <a:lstStyle/>
          <a:p>
            <a:pPr>
              <a:defRPr sz="2800" b="1">
                <a:solidFill>
                  <a:srgbClr val="FFFFFF"/>
                </a:solidFill>
                <a:latin typeface="Trade Gothic LT Pro"/>
              </a:defRPr>
            </a:pPr>
            <a:r>
              <a:t>Introduction</a:t>
            </a:r>
          </a:p>
        </p:txBody>
      </p:sp>
      <p:sp>
        <p:nvSpPr>
          <p:cNvPr id="5" name="TextBox 4"/>
          <p:cNvSpPr txBox="1"/>
          <p:nvPr/>
        </p:nvSpPr>
        <p:spPr>
          <a:xfrm>
            <a:off x="1737360" y="2368296"/>
            <a:ext cx="9601200" cy="384048"/>
          </a:xfrm>
          <a:prstGeom prst="rect">
            <a:avLst/>
          </a:prstGeom>
          <a:noFill/>
        </p:spPr>
        <p:txBody>
          <a:bodyPr wrap="square" lIns="0" tIns="0" rIns="0" bIns="0">
            <a:spAutoFit/>
          </a:bodyPr>
          <a:lstStyle/>
          <a:p>
            <a:pPr>
              <a:defRPr sz="2100" b="0">
                <a:solidFill>
                  <a:srgbClr val="C3D2DF"/>
                </a:solidFill>
                <a:latin typeface="Trade Gothic LT Pro"/>
              </a:defRPr>
            </a:pPr>
            <a:r>
              <a:t>Background and the HVDC RTS team</a:t>
            </a:r>
          </a:p>
        </p:txBody>
      </p:sp>
      <p:sp>
        <p:nvSpPr>
          <p:cNvPr id="6" name="TextBox 5"/>
          <p:cNvSpPr txBox="1"/>
          <p:nvPr/>
        </p:nvSpPr>
        <p:spPr>
          <a:xfrm>
            <a:off x="841248" y="2852928"/>
            <a:ext cx="640080" cy="484632"/>
          </a:xfrm>
          <a:prstGeom prst="rect">
            <a:avLst/>
          </a:prstGeom>
          <a:noFill/>
        </p:spPr>
        <p:txBody>
          <a:bodyPr wrap="square" lIns="0" tIns="0" rIns="0" bIns="0">
            <a:spAutoFit/>
          </a:bodyPr>
          <a:lstStyle/>
          <a:p>
            <a:pPr>
              <a:defRPr sz="3000" b="1">
                <a:solidFill>
                  <a:srgbClr val="45C8EC"/>
                </a:solidFill>
                <a:latin typeface="Trade Gothic LT Pro"/>
              </a:defRPr>
            </a:pPr>
            <a:r>
              <a:t>02</a:t>
            </a:r>
          </a:p>
        </p:txBody>
      </p:sp>
      <p:sp>
        <p:nvSpPr>
          <p:cNvPr id="7" name="TextBox 6"/>
          <p:cNvSpPr txBox="1"/>
          <p:nvPr/>
        </p:nvSpPr>
        <p:spPr>
          <a:xfrm>
            <a:off x="1737360" y="2852928"/>
            <a:ext cx="9601200" cy="475488"/>
          </a:xfrm>
          <a:prstGeom prst="rect">
            <a:avLst/>
          </a:prstGeom>
          <a:noFill/>
        </p:spPr>
        <p:txBody>
          <a:bodyPr wrap="square" lIns="0" tIns="0" rIns="0" bIns="0">
            <a:spAutoFit/>
          </a:bodyPr>
          <a:lstStyle/>
          <a:p>
            <a:pPr>
              <a:defRPr sz="2800" b="1">
                <a:solidFill>
                  <a:srgbClr val="FFFFFF"/>
                </a:solidFill>
                <a:latin typeface="Trade Gothic LT Pro"/>
              </a:defRPr>
            </a:pPr>
            <a:r>
              <a:t>HiL verification and automation</a:t>
            </a:r>
          </a:p>
        </p:txBody>
      </p:sp>
      <p:sp>
        <p:nvSpPr>
          <p:cNvPr id="8" name="TextBox 7"/>
          <p:cNvSpPr txBox="1"/>
          <p:nvPr/>
        </p:nvSpPr>
        <p:spPr>
          <a:xfrm>
            <a:off x="1737360" y="3374136"/>
            <a:ext cx="9601200" cy="384048"/>
          </a:xfrm>
          <a:prstGeom prst="rect">
            <a:avLst/>
          </a:prstGeom>
          <a:noFill/>
        </p:spPr>
        <p:txBody>
          <a:bodyPr wrap="square" lIns="0" tIns="0" rIns="0" bIns="0">
            <a:spAutoFit/>
          </a:bodyPr>
          <a:lstStyle/>
          <a:p>
            <a:pPr>
              <a:defRPr sz="2100" b="0">
                <a:solidFill>
                  <a:srgbClr val="C3D2DF"/>
                </a:solidFill>
                <a:latin typeface="Trade Gothic LT Pro"/>
              </a:defRPr>
            </a:pPr>
            <a:r>
              <a:t>Test environment, workflow and implementation</a:t>
            </a:r>
          </a:p>
        </p:txBody>
      </p:sp>
      <p:sp>
        <p:nvSpPr>
          <p:cNvPr id="9" name="TextBox 8"/>
          <p:cNvSpPr txBox="1"/>
          <p:nvPr/>
        </p:nvSpPr>
        <p:spPr>
          <a:xfrm>
            <a:off x="841248" y="3858768"/>
            <a:ext cx="640080" cy="484632"/>
          </a:xfrm>
          <a:prstGeom prst="rect">
            <a:avLst/>
          </a:prstGeom>
          <a:noFill/>
        </p:spPr>
        <p:txBody>
          <a:bodyPr wrap="square" lIns="0" tIns="0" rIns="0" bIns="0">
            <a:spAutoFit/>
          </a:bodyPr>
          <a:lstStyle/>
          <a:p>
            <a:pPr>
              <a:defRPr sz="3000" b="1">
                <a:solidFill>
                  <a:srgbClr val="45C8EC"/>
                </a:solidFill>
                <a:latin typeface="Trade Gothic LT Pro"/>
              </a:defRPr>
            </a:pPr>
            <a:r>
              <a:t>03</a:t>
            </a:r>
          </a:p>
        </p:txBody>
      </p:sp>
      <p:sp>
        <p:nvSpPr>
          <p:cNvPr id="10" name="TextBox 9"/>
          <p:cNvSpPr txBox="1"/>
          <p:nvPr/>
        </p:nvSpPr>
        <p:spPr>
          <a:xfrm>
            <a:off x="1737360" y="3858768"/>
            <a:ext cx="9601200" cy="475488"/>
          </a:xfrm>
          <a:prstGeom prst="rect">
            <a:avLst/>
          </a:prstGeom>
          <a:noFill/>
        </p:spPr>
        <p:txBody>
          <a:bodyPr wrap="square" lIns="0" tIns="0" rIns="0" bIns="0">
            <a:spAutoFit/>
          </a:bodyPr>
          <a:lstStyle/>
          <a:p>
            <a:pPr>
              <a:defRPr sz="2800" b="1">
                <a:solidFill>
                  <a:srgbClr val="FFFFFF"/>
                </a:solidFill>
                <a:latin typeface="Trade Gothic LT Pro"/>
              </a:defRPr>
            </a:pPr>
            <a:r>
              <a:t>Execution challenges</a:t>
            </a:r>
          </a:p>
        </p:txBody>
      </p:sp>
      <p:sp>
        <p:nvSpPr>
          <p:cNvPr id="11" name="TextBox 10"/>
          <p:cNvSpPr txBox="1"/>
          <p:nvPr/>
        </p:nvSpPr>
        <p:spPr>
          <a:xfrm>
            <a:off x="1737360" y="4379976"/>
            <a:ext cx="9601200" cy="384048"/>
          </a:xfrm>
          <a:prstGeom prst="rect">
            <a:avLst/>
          </a:prstGeom>
          <a:noFill/>
        </p:spPr>
        <p:txBody>
          <a:bodyPr wrap="square" lIns="0" tIns="0" rIns="0" bIns="0">
            <a:spAutoFit/>
          </a:bodyPr>
          <a:lstStyle/>
          <a:p>
            <a:pPr>
              <a:defRPr sz="2100" b="0">
                <a:solidFill>
                  <a:srgbClr val="C3D2DF"/>
                </a:solidFill>
                <a:latin typeface="Trade Gothic LT Pro"/>
              </a:defRPr>
            </a:pPr>
            <a:r>
              <a:t>Reconfiguration and automated evaluation</a:t>
            </a:r>
          </a:p>
        </p:txBody>
      </p:sp>
      <p:sp>
        <p:nvSpPr>
          <p:cNvPr id="12" name="TextBox 11"/>
          <p:cNvSpPr txBox="1"/>
          <p:nvPr/>
        </p:nvSpPr>
        <p:spPr>
          <a:xfrm>
            <a:off x="841248" y="4864608"/>
            <a:ext cx="640080" cy="484632"/>
          </a:xfrm>
          <a:prstGeom prst="rect">
            <a:avLst/>
          </a:prstGeom>
          <a:noFill/>
        </p:spPr>
        <p:txBody>
          <a:bodyPr wrap="square" lIns="0" tIns="0" rIns="0" bIns="0">
            <a:spAutoFit/>
          </a:bodyPr>
          <a:lstStyle/>
          <a:p>
            <a:pPr>
              <a:defRPr sz="3000" b="1">
                <a:solidFill>
                  <a:srgbClr val="45C8EC"/>
                </a:solidFill>
                <a:latin typeface="Trade Gothic LT Pro"/>
              </a:defRPr>
            </a:pPr>
            <a:r>
              <a:t>04</a:t>
            </a:r>
          </a:p>
        </p:txBody>
      </p:sp>
      <p:sp>
        <p:nvSpPr>
          <p:cNvPr id="13" name="TextBox 12"/>
          <p:cNvSpPr txBox="1"/>
          <p:nvPr/>
        </p:nvSpPr>
        <p:spPr>
          <a:xfrm>
            <a:off x="1737360" y="4864608"/>
            <a:ext cx="9601200" cy="475488"/>
          </a:xfrm>
          <a:prstGeom prst="rect">
            <a:avLst/>
          </a:prstGeom>
          <a:noFill/>
        </p:spPr>
        <p:txBody>
          <a:bodyPr wrap="square" lIns="0" tIns="0" rIns="0" bIns="0">
            <a:spAutoFit/>
          </a:bodyPr>
          <a:lstStyle/>
          <a:p>
            <a:pPr>
              <a:defRPr sz="2800" b="1">
                <a:solidFill>
                  <a:srgbClr val="FFFFFF"/>
                </a:solidFill>
                <a:latin typeface="Trade Gothic LT Pro"/>
              </a:defRPr>
            </a:pPr>
            <a:r>
              <a:t>Automation in Factory Acceptance Tests</a:t>
            </a:r>
          </a:p>
        </p:txBody>
      </p:sp>
      <p:sp>
        <p:nvSpPr>
          <p:cNvPr id="14" name="TextBox 13"/>
          <p:cNvSpPr txBox="1"/>
          <p:nvPr/>
        </p:nvSpPr>
        <p:spPr>
          <a:xfrm>
            <a:off x="1737360" y="5385816"/>
            <a:ext cx="9601200" cy="384048"/>
          </a:xfrm>
          <a:prstGeom prst="rect">
            <a:avLst/>
          </a:prstGeom>
          <a:noFill/>
        </p:spPr>
        <p:txBody>
          <a:bodyPr wrap="square" lIns="0" tIns="0" rIns="0" bIns="0">
            <a:spAutoFit/>
          </a:bodyPr>
          <a:lstStyle/>
          <a:p>
            <a:pPr>
              <a:defRPr sz="2100" b="0">
                <a:solidFill>
                  <a:srgbClr val="C3D2DF"/>
                </a:solidFill>
                <a:latin typeface="Trade Gothic LT Pro"/>
              </a:defRPr>
            </a:pPr>
            <a:r>
              <a:t>Scope, consistency, speed and customer benefits</a:t>
            </a:r>
          </a:p>
        </p:txBody>
      </p:sp>
    </p:spTree>
    <p:extLst>
      <p:ext uri="{BB962C8B-B14F-4D97-AF65-F5344CB8AC3E}">
        <p14:creationId xmlns:p14="http://schemas.microsoft.com/office/powerpoint/2010/main" val="163637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7F54C-D393-70C0-57DC-DB0AD62F89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654E5F-260B-F9FD-18E7-2F7BA4711C46}"/>
              </a:ext>
            </a:extLst>
          </p:cNvPr>
          <p:cNvSpPr>
            <a:spLocks noGrp="1"/>
          </p:cNvSpPr>
          <p:nvPr>
            <p:ph type="title"/>
          </p:nvPr>
        </p:nvSpPr>
        <p:spPr/>
        <p:txBody>
          <a:bodyPr/>
          <a:lstStyle/>
          <a:p>
            <a:r>
              <a:rPr lang="en-US" noProof="0" dirty="0"/>
              <a:t>Introduction</a:t>
            </a:r>
          </a:p>
        </p:txBody>
      </p:sp>
      <p:sp>
        <p:nvSpPr>
          <p:cNvPr id="3" name="TextBox 2"/>
          <p:cNvSpPr txBox="1"/>
          <p:nvPr/>
        </p:nvSpPr>
        <p:spPr>
          <a:xfrm>
            <a:off x="841248" y="1828800"/>
            <a:ext cx="4754880" cy="457200"/>
          </a:xfrm>
          <a:prstGeom prst="rect">
            <a:avLst/>
          </a:prstGeom>
          <a:noFill/>
        </p:spPr>
        <p:txBody>
          <a:bodyPr wrap="square" lIns="0" tIns="0" rIns="0" bIns="0">
            <a:spAutoFit/>
          </a:bodyPr>
          <a:lstStyle/>
          <a:p>
            <a:pPr algn="l">
              <a:spcAft>
                <a:spcPts val="400"/>
              </a:spcAft>
              <a:defRPr sz="2800" b="1">
                <a:solidFill>
                  <a:srgbClr val="45C8EC"/>
                </a:solidFill>
                <a:latin typeface="Trade Gothic LT Pro"/>
              </a:defRPr>
            </a:pPr>
            <a:r>
              <a:rPr lang="en-US" noProof="0" dirty="0"/>
              <a:t>Background</a:t>
            </a:r>
          </a:p>
        </p:txBody>
      </p:sp>
      <p:sp>
        <p:nvSpPr>
          <p:cNvPr id="4" name="TextBox 3"/>
          <p:cNvSpPr txBox="1"/>
          <p:nvPr/>
        </p:nvSpPr>
        <p:spPr>
          <a:xfrm>
            <a:off x="841248" y="2487168"/>
            <a:ext cx="4617720" cy="118872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a:t>M.Sc. Energy Science and Technology</a:t>
            </a:r>
          </a:p>
          <a:p>
            <a:pPr algn="l">
              <a:spcAft>
                <a:spcPts val="400"/>
              </a:spcAft>
              <a:defRPr sz="2600" b="0">
                <a:solidFill>
                  <a:srgbClr val="FFFFFF"/>
                </a:solidFill>
                <a:latin typeface="Trade Gothic LT Pro"/>
              </a:defRPr>
            </a:pPr>
            <a:r>
              <a:rPr lang="en-US" noProof="0" dirty="0"/>
              <a:t>FAU Erlangen, 2022</a:t>
            </a:r>
          </a:p>
        </p:txBody>
      </p:sp>
      <p:sp>
        <p:nvSpPr>
          <p:cNvPr id="5" name="TextBox 4"/>
          <p:cNvSpPr txBox="1"/>
          <p:nvPr/>
        </p:nvSpPr>
        <p:spPr>
          <a:xfrm>
            <a:off x="841248" y="3858768"/>
            <a:ext cx="4617720" cy="123444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a:t>Joined Siemens Energy in 2022</a:t>
            </a:r>
          </a:p>
          <a:p>
            <a:pPr algn="l">
              <a:spcAft>
                <a:spcPts val="400"/>
              </a:spcAft>
              <a:defRPr sz="2600" b="0">
                <a:solidFill>
                  <a:srgbClr val="FFFFFF"/>
                </a:solidFill>
                <a:latin typeface="Trade Gothic LT Pro"/>
              </a:defRPr>
            </a:pPr>
            <a:r>
              <a:rPr lang="en-US" noProof="0" dirty="0"/>
              <a:t>HVDC Control and Protection</a:t>
            </a:r>
          </a:p>
        </p:txBody>
      </p:sp>
      <p:sp>
        <p:nvSpPr>
          <p:cNvPr id="6" name="TextBox 5"/>
          <p:cNvSpPr txBox="1"/>
          <p:nvPr/>
        </p:nvSpPr>
        <p:spPr>
          <a:xfrm>
            <a:off x="6263640" y="1828800"/>
            <a:ext cx="5074920" cy="457200"/>
          </a:xfrm>
          <a:prstGeom prst="rect">
            <a:avLst/>
          </a:prstGeom>
          <a:noFill/>
        </p:spPr>
        <p:txBody>
          <a:bodyPr wrap="square" lIns="0" tIns="0" rIns="0" bIns="0">
            <a:spAutoFit/>
          </a:bodyPr>
          <a:lstStyle/>
          <a:p>
            <a:pPr algn="l">
              <a:spcAft>
                <a:spcPts val="400"/>
              </a:spcAft>
              <a:defRPr sz="2800" b="1">
                <a:solidFill>
                  <a:srgbClr val="45C8EC"/>
                </a:solidFill>
                <a:latin typeface="Trade Gothic LT Pro"/>
              </a:defRPr>
            </a:pPr>
            <a:r>
              <a:rPr lang="en-US" noProof="0" dirty="0"/>
              <a:t>HVDC RTS team</a:t>
            </a:r>
          </a:p>
        </p:txBody>
      </p:sp>
      <p:sp>
        <p:nvSpPr>
          <p:cNvPr id="7" name="TextBox 6"/>
          <p:cNvSpPr txBox="1"/>
          <p:nvPr/>
        </p:nvSpPr>
        <p:spPr>
          <a:xfrm>
            <a:off x="6263640" y="2377440"/>
            <a:ext cx="5074920" cy="393192"/>
          </a:xfrm>
          <a:prstGeom prst="rect">
            <a:avLst/>
          </a:prstGeom>
          <a:noFill/>
        </p:spPr>
        <p:txBody>
          <a:bodyPr wrap="square" lIns="0" tIns="0" rIns="0" bIns="0">
            <a:spAutoFit/>
          </a:bodyPr>
          <a:lstStyle/>
          <a:p>
            <a:pPr algn="l">
              <a:spcAft>
                <a:spcPts val="400"/>
              </a:spcAft>
              <a:defRPr sz="2000" b="0">
                <a:solidFill>
                  <a:srgbClr val="C3D2DF"/>
                </a:solidFill>
                <a:latin typeface="Trade Gothic LT Pro"/>
              </a:defRPr>
            </a:pPr>
            <a:r>
              <a:rPr lang="en-US" noProof="0" dirty="0"/>
              <a:t>Our team’s focus</a:t>
            </a:r>
          </a:p>
        </p:txBody>
      </p:sp>
      <p:sp>
        <p:nvSpPr>
          <p:cNvPr id="8" name="TextBox 7"/>
          <p:cNvSpPr txBox="1"/>
          <p:nvPr/>
        </p:nvSpPr>
        <p:spPr>
          <a:xfrm>
            <a:off x="6263640" y="2907792"/>
            <a:ext cx="5074920" cy="100584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a:t>Dynamic grid and HVDC simulation</a:t>
            </a:r>
          </a:p>
          <a:p>
            <a:pPr algn="l">
              <a:spcAft>
                <a:spcPts val="400"/>
              </a:spcAft>
              <a:defRPr sz="2600" b="0">
                <a:solidFill>
                  <a:srgbClr val="FFFFFF"/>
                </a:solidFill>
                <a:latin typeface="Trade Gothic LT Pro"/>
              </a:defRPr>
            </a:pPr>
            <a:r>
              <a:rPr lang="en-US" noProof="0" dirty="0"/>
              <a:t>for </a:t>
            </a:r>
            <a:r>
              <a:rPr lang="en-US" noProof="0" dirty="0" err="1"/>
              <a:t>HiL</a:t>
            </a:r>
            <a:r>
              <a:rPr lang="en-US" noProof="0" dirty="0"/>
              <a:t> environments</a:t>
            </a:r>
          </a:p>
        </p:txBody>
      </p:sp>
      <p:sp>
        <p:nvSpPr>
          <p:cNvPr id="9" name="TextBox 8"/>
          <p:cNvSpPr txBox="1"/>
          <p:nvPr/>
        </p:nvSpPr>
        <p:spPr>
          <a:xfrm>
            <a:off x="6263640" y="4096512"/>
            <a:ext cx="5074920" cy="50292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err="1"/>
              <a:t>HiL</a:t>
            </a:r>
            <a:r>
              <a:rPr lang="en-US" noProof="0" dirty="0"/>
              <a:t> expertise</a:t>
            </a:r>
          </a:p>
        </p:txBody>
      </p:sp>
      <p:sp>
        <p:nvSpPr>
          <p:cNvPr id="10" name="TextBox 9"/>
          <p:cNvSpPr txBox="1"/>
          <p:nvPr/>
        </p:nvSpPr>
        <p:spPr>
          <a:xfrm>
            <a:off x="6263640" y="4800600"/>
            <a:ext cx="5074920" cy="86868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a:t>Replica planning and execution</a:t>
            </a:r>
          </a:p>
        </p:txBody>
      </p:sp>
    </p:spTree>
    <p:extLst>
      <p:ext uri="{BB962C8B-B14F-4D97-AF65-F5344CB8AC3E}">
        <p14:creationId xmlns:p14="http://schemas.microsoft.com/office/powerpoint/2010/main" val="127269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dirty="0"/>
              <a:t>Basic HVDC system</a:t>
            </a:r>
          </a:p>
        </p:txBody>
      </p:sp>
      <p:sp>
        <p:nvSpPr>
          <p:cNvPr id="3" name="TextBox 2"/>
          <p:cNvSpPr txBox="1"/>
          <p:nvPr/>
        </p:nvSpPr>
        <p:spPr>
          <a:xfrm>
            <a:off x="841248" y="1764792"/>
            <a:ext cx="10515600" cy="457200"/>
          </a:xfrm>
          <a:prstGeom prst="rect">
            <a:avLst/>
          </a:prstGeom>
          <a:noFill/>
        </p:spPr>
        <p:txBody>
          <a:bodyPr wrap="square" lIns="0" tIns="0" rIns="0" bIns="0">
            <a:spAutoFit/>
          </a:bodyPr>
          <a:lstStyle/>
          <a:p>
            <a:pPr algn="l">
              <a:defRPr sz="2800" b="1">
                <a:solidFill>
                  <a:srgbClr val="45C8EC"/>
                </a:solidFill>
                <a:latin typeface="Trade Gothic LT Pro"/>
              </a:defRPr>
            </a:pPr>
            <a:r>
              <a:rPr dirty="0"/>
              <a:t>HVDC = High-voltage direct current</a:t>
            </a:r>
          </a:p>
        </p:txBody>
      </p:sp>
      <p:sp>
        <p:nvSpPr>
          <p:cNvPr id="13" name="TextBox 12"/>
          <p:cNvSpPr txBox="1"/>
          <p:nvPr/>
        </p:nvSpPr>
        <p:spPr>
          <a:xfrm>
            <a:off x="841248" y="4343400"/>
            <a:ext cx="3063240" cy="411480"/>
          </a:xfrm>
          <a:prstGeom prst="rect">
            <a:avLst/>
          </a:prstGeom>
          <a:noFill/>
        </p:spPr>
        <p:txBody>
          <a:bodyPr wrap="square" lIns="0" tIns="0" rIns="0" bIns="0">
            <a:spAutoFit/>
          </a:bodyPr>
          <a:lstStyle/>
          <a:p>
            <a:pPr algn="l">
              <a:defRPr sz="2800" b="1">
                <a:solidFill>
                  <a:srgbClr val="45C8EC"/>
                </a:solidFill>
                <a:latin typeface="Trade Gothic LT Pro"/>
              </a:defRPr>
            </a:pPr>
            <a:r>
              <a:t>1  Convert</a:t>
            </a:r>
          </a:p>
        </p:txBody>
      </p:sp>
      <p:sp>
        <p:nvSpPr>
          <p:cNvPr id="14" name="TextBox 13"/>
          <p:cNvSpPr txBox="1"/>
          <p:nvPr/>
        </p:nvSpPr>
        <p:spPr>
          <a:xfrm>
            <a:off x="841248" y="4892040"/>
            <a:ext cx="3063240" cy="822960"/>
          </a:xfrm>
          <a:prstGeom prst="rect">
            <a:avLst/>
          </a:prstGeom>
          <a:noFill/>
        </p:spPr>
        <p:txBody>
          <a:bodyPr wrap="square" lIns="0" tIns="0" rIns="0" bIns="0">
            <a:spAutoFit/>
          </a:bodyPr>
          <a:lstStyle/>
          <a:p>
            <a:pPr algn="l">
              <a:defRPr sz="2400" b="0">
                <a:solidFill>
                  <a:srgbClr val="FFFFFF"/>
                </a:solidFill>
                <a:latin typeface="Trade Gothic LT Pro"/>
              </a:defRPr>
            </a:pPr>
            <a:r>
              <a:t>Change AC power</a:t>
            </a:r>
          </a:p>
          <a:p>
            <a:pPr algn="l">
              <a:defRPr sz="2400" b="0">
                <a:solidFill>
                  <a:srgbClr val="FFFFFF"/>
                </a:solidFill>
                <a:latin typeface="Trade Gothic LT Pro"/>
              </a:defRPr>
            </a:pPr>
            <a:r>
              <a:t>into DC power.</a:t>
            </a:r>
          </a:p>
        </p:txBody>
      </p:sp>
      <p:sp>
        <p:nvSpPr>
          <p:cNvPr id="15" name="TextBox 14"/>
          <p:cNvSpPr txBox="1"/>
          <p:nvPr/>
        </p:nvSpPr>
        <p:spPr>
          <a:xfrm>
            <a:off x="4498848" y="4343400"/>
            <a:ext cx="3063240" cy="411480"/>
          </a:xfrm>
          <a:prstGeom prst="rect">
            <a:avLst/>
          </a:prstGeom>
          <a:noFill/>
        </p:spPr>
        <p:txBody>
          <a:bodyPr wrap="square" lIns="0" tIns="0" rIns="0" bIns="0">
            <a:spAutoFit/>
          </a:bodyPr>
          <a:lstStyle/>
          <a:p>
            <a:pPr algn="l">
              <a:defRPr sz="2800" b="1">
                <a:solidFill>
                  <a:srgbClr val="45C8EC"/>
                </a:solidFill>
                <a:latin typeface="Trade Gothic LT Pro"/>
              </a:defRPr>
            </a:pPr>
            <a:r>
              <a:t>2  Transmit</a:t>
            </a:r>
          </a:p>
        </p:txBody>
      </p:sp>
      <p:sp>
        <p:nvSpPr>
          <p:cNvPr id="16" name="TextBox 15"/>
          <p:cNvSpPr txBox="1"/>
          <p:nvPr/>
        </p:nvSpPr>
        <p:spPr>
          <a:xfrm>
            <a:off x="4498848" y="4892040"/>
            <a:ext cx="3063240" cy="822960"/>
          </a:xfrm>
          <a:prstGeom prst="rect">
            <a:avLst/>
          </a:prstGeom>
          <a:noFill/>
        </p:spPr>
        <p:txBody>
          <a:bodyPr wrap="square" lIns="0" tIns="0" rIns="0" bIns="0">
            <a:spAutoFit/>
          </a:bodyPr>
          <a:lstStyle/>
          <a:p>
            <a:pPr algn="l">
              <a:defRPr sz="2400" b="0">
                <a:solidFill>
                  <a:srgbClr val="FFFFFF"/>
                </a:solidFill>
                <a:latin typeface="Trade Gothic LT Pro"/>
              </a:defRPr>
            </a:pPr>
            <a:r>
              <a:t>Carry power over</a:t>
            </a:r>
          </a:p>
          <a:p>
            <a:pPr algn="l">
              <a:defRPr sz="2400" b="0">
                <a:solidFill>
                  <a:srgbClr val="FFFFFF"/>
                </a:solidFill>
                <a:latin typeface="Trade Gothic LT Pro"/>
              </a:defRPr>
            </a:pPr>
            <a:r>
              <a:t>the DC connection.</a:t>
            </a:r>
          </a:p>
        </p:txBody>
      </p:sp>
      <p:sp>
        <p:nvSpPr>
          <p:cNvPr id="17" name="TextBox 16"/>
          <p:cNvSpPr txBox="1"/>
          <p:nvPr/>
        </p:nvSpPr>
        <p:spPr>
          <a:xfrm>
            <a:off x="8156448" y="4343400"/>
            <a:ext cx="3200400" cy="411480"/>
          </a:xfrm>
          <a:prstGeom prst="rect">
            <a:avLst/>
          </a:prstGeom>
          <a:noFill/>
        </p:spPr>
        <p:txBody>
          <a:bodyPr wrap="square" lIns="0" tIns="0" rIns="0" bIns="0">
            <a:spAutoFit/>
          </a:bodyPr>
          <a:lstStyle/>
          <a:p>
            <a:pPr algn="l">
              <a:defRPr sz="2800" b="1">
                <a:solidFill>
                  <a:srgbClr val="45C8EC"/>
                </a:solidFill>
                <a:latin typeface="Trade Gothic LT Pro"/>
              </a:defRPr>
            </a:pPr>
            <a:r>
              <a:t>3  Convert back</a:t>
            </a:r>
          </a:p>
        </p:txBody>
      </p:sp>
      <p:sp>
        <p:nvSpPr>
          <p:cNvPr id="18" name="TextBox 17"/>
          <p:cNvSpPr txBox="1"/>
          <p:nvPr/>
        </p:nvSpPr>
        <p:spPr>
          <a:xfrm>
            <a:off x="8156448" y="4892040"/>
            <a:ext cx="3200400" cy="822960"/>
          </a:xfrm>
          <a:prstGeom prst="rect">
            <a:avLst/>
          </a:prstGeom>
          <a:noFill/>
        </p:spPr>
        <p:txBody>
          <a:bodyPr wrap="square" lIns="0" tIns="0" rIns="0" bIns="0">
            <a:spAutoFit/>
          </a:bodyPr>
          <a:lstStyle/>
          <a:p>
            <a:pPr algn="l">
              <a:defRPr sz="2400" b="0">
                <a:solidFill>
                  <a:srgbClr val="FFFFFF"/>
                </a:solidFill>
                <a:latin typeface="Trade Gothic LT Pro"/>
              </a:defRPr>
            </a:pPr>
            <a:r>
              <a:t>Supply AC power</a:t>
            </a:r>
          </a:p>
          <a:p>
            <a:pPr algn="l">
              <a:defRPr sz="2400" b="0">
                <a:solidFill>
                  <a:srgbClr val="FFFFFF"/>
                </a:solidFill>
                <a:latin typeface="Trade Gothic LT Pro"/>
              </a:defRPr>
            </a:pPr>
            <a:r>
              <a:t>to the receiving grid.</a:t>
            </a:r>
          </a:p>
        </p:txBody>
      </p:sp>
      <p:sp>
        <p:nvSpPr>
          <p:cNvPr id="19" name="Oval 18"/>
          <p:cNvSpPr/>
          <p:nvPr/>
        </p:nvSpPr>
        <p:spPr>
          <a:xfrm>
            <a:off x="1161288" y="2724912"/>
            <a:ext cx="822960" cy="822960"/>
          </a:xfrm>
          <a:prstGeom prst="ellipse">
            <a:avLst/>
          </a:prstGeom>
          <a:noFill/>
          <a:ln w="25400">
            <a:solidFill>
              <a:srgbClr val="45C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152145" y="2810256"/>
            <a:ext cx="822960" cy="822960"/>
          </a:xfrm>
          <a:prstGeom prst="rect">
            <a:avLst/>
          </a:prstGeom>
          <a:noFill/>
        </p:spPr>
        <p:txBody>
          <a:bodyPr wrap="square" lIns="0" tIns="0" rIns="0" bIns="0" anchor="ctr">
            <a:spAutoFit/>
          </a:bodyPr>
          <a:lstStyle/>
          <a:p>
            <a:pPr algn="ctr">
              <a:defRPr sz="5200">
                <a:solidFill>
                  <a:srgbClr val="FFFFFF"/>
                </a:solidFill>
                <a:latin typeface="Trade Gothic LT Pro"/>
              </a:defRPr>
            </a:pPr>
            <a:r>
              <a:rPr dirty="0"/>
              <a:t>~</a:t>
            </a:r>
          </a:p>
        </p:txBody>
      </p:sp>
      <p:sp>
        <p:nvSpPr>
          <p:cNvPr id="21" name="Oval 20"/>
          <p:cNvSpPr/>
          <p:nvPr/>
        </p:nvSpPr>
        <p:spPr>
          <a:xfrm>
            <a:off x="10113264" y="2724912"/>
            <a:ext cx="822960" cy="822960"/>
          </a:xfrm>
          <a:prstGeom prst="ellipse">
            <a:avLst/>
          </a:prstGeom>
          <a:noFill/>
          <a:ln w="25400">
            <a:solidFill>
              <a:srgbClr val="45C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0113264" y="2817368"/>
            <a:ext cx="822960" cy="822960"/>
          </a:xfrm>
          <a:prstGeom prst="rect">
            <a:avLst/>
          </a:prstGeom>
          <a:noFill/>
        </p:spPr>
        <p:txBody>
          <a:bodyPr wrap="square" lIns="0" tIns="0" rIns="0" bIns="0" anchor="ctr">
            <a:spAutoFit/>
          </a:bodyPr>
          <a:lstStyle/>
          <a:p>
            <a:pPr algn="ctr">
              <a:defRPr sz="5200">
                <a:solidFill>
                  <a:srgbClr val="FFFFFF"/>
                </a:solidFill>
                <a:latin typeface="Trade Gothic LT Pro"/>
              </a:defRPr>
            </a:pPr>
            <a:r>
              <a:rPr dirty="0"/>
              <a:t>~</a:t>
            </a:r>
          </a:p>
        </p:txBody>
      </p:sp>
      <p:sp>
        <p:nvSpPr>
          <p:cNvPr id="23" name="Rectangle 22"/>
          <p:cNvSpPr/>
          <p:nvPr/>
        </p:nvSpPr>
        <p:spPr>
          <a:xfrm>
            <a:off x="2999232" y="2587752"/>
            <a:ext cx="1097280" cy="1097280"/>
          </a:xfrm>
          <a:prstGeom prst="rect">
            <a:avLst/>
          </a:prstGeom>
          <a:noFill/>
          <a:ln w="25400">
            <a:solidFill>
              <a:srgbClr val="45C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4" name="Connector 23"/>
          <p:cNvCxnSpPr/>
          <p:nvPr/>
        </p:nvCxnSpPr>
        <p:spPr>
          <a:xfrm flipV="1">
            <a:off x="2999232" y="2587752"/>
            <a:ext cx="1097279" cy="1097280"/>
          </a:xfrm>
          <a:prstGeom prst="line">
            <a:avLst/>
          </a:prstGeom>
          <a:ln w="25400">
            <a:solidFill>
              <a:srgbClr val="45C8EC"/>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3072383" y="2633472"/>
            <a:ext cx="438912" cy="512064"/>
          </a:xfrm>
          <a:prstGeom prst="rect">
            <a:avLst/>
          </a:prstGeom>
          <a:noFill/>
        </p:spPr>
        <p:txBody>
          <a:bodyPr wrap="square" lIns="0" tIns="0" rIns="0" bIns="0" anchor="ctr">
            <a:spAutoFit/>
          </a:bodyPr>
          <a:lstStyle/>
          <a:p>
            <a:pPr algn="ctr">
              <a:defRPr sz="3800">
                <a:solidFill>
                  <a:srgbClr val="FFFFFF"/>
                </a:solidFill>
                <a:latin typeface="Trade Gothic LT Pro"/>
              </a:defRPr>
            </a:pPr>
            <a:r>
              <a:rPr dirty="0"/>
              <a:t>~</a:t>
            </a:r>
          </a:p>
        </p:txBody>
      </p:sp>
      <p:sp>
        <p:nvSpPr>
          <p:cNvPr id="26" name="TextBox 25"/>
          <p:cNvSpPr txBox="1"/>
          <p:nvPr/>
        </p:nvSpPr>
        <p:spPr>
          <a:xfrm>
            <a:off x="3584448" y="3145536"/>
            <a:ext cx="438912" cy="502920"/>
          </a:xfrm>
          <a:prstGeom prst="rect">
            <a:avLst/>
          </a:prstGeom>
          <a:noFill/>
        </p:spPr>
        <p:txBody>
          <a:bodyPr wrap="square" lIns="0" tIns="0" rIns="0" bIns="0" anchor="ctr">
            <a:spAutoFit/>
          </a:bodyPr>
          <a:lstStyle/>
          <a:p>
            <a:pPr algn="ctr">
              <a:defRPr sz="3800">
                <a:solidFill>
                  <a:srgbClr val="FFFFFF"/>
                </a:solidFill>
                <a:latin typeface="Trade Gothic LT Pro"/>
              </a:defRPr>
            </a:pPr>
            <a:r>
              <a:t>=</a:t>
            </a:r>
          </a:p>
        </p:txBody>
      </p:sp>
      <p:sp>
        <p:nvSpPr>
          <p:cNvPr id="27" name="Rectangle 26"/>
          <p:cNvSpPr/>
          <p:nvPr/>
        </p:nvSpPr>
        <p:spPr>
          <a:xfrm>
            <a:off x="8092440" y="2587752"/>
            <a:ext cx="1097280" cy="1097280"/>
          </a:xfrm>
          <a:prstGeom prst="rect">
            <a:avLst/>
          </a:prstGeom>
          <a:noFill/>
          <a:ln w="25400">
            <a:solidFill>
              <a:srgbClr val="45C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Connector 27"/>
          <p:cNvCxnSpPr/>
          <p:nvPr/>
        </p:nvCxnSpPr>
        <p:spPr>
          <a:xfrm flipV="1">
            <a:off x="8092440" y="2587752"/>
            <a:ext cx="1097279" cy="1097280"/>
          </a:xfrm>
          <a:prstGeom prst="line">
            <a:avLst/>
          </a:prstGeom>
          <a:ln w="25400">
            <a:solidFill>
              <a:srgbClr val="45C8EC"/>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8165592" y="2578608"/>
            <a:ext cx="438912" cy="512064"/>
          </a:xfrm>
          <a:prstGeom prst="rect">
            <a:avLst/>
          </a:prstGeom>
          <a:noFill/>
        </p:spPr>
        <p:txBody>
          <a:bodyPr wrap="square" lIns="0" tIns="0" rIns="0" bIns="0" anchor="ctr">
            <a:spAutoFit/>
          </a:bodyPr>
          <a:lstStyle/>
          <a:p>
            <a:pPr algn="ctr">
              <a:defRPr sz="3800">
                <a:solidFill>
                  <a:srgbClr val="FFFFFF"/>
                </a:solidFill>
                <a:latin typeface="Trade Gothic LT Pro"/>
              </a:defRPr>
            </a:pPr>
            <a:r>
              <a:t>=</a:t>
            </a:r>
          </a:p>
        </p:txBody>
      </p:sp>
      <p:sp>
        <p:nvSpPr>
          <p:cNvPr id="30" name="TextBox 29"/>
          <p:cNvSpPr txBox="1"/>
          <p:nvPr/>
        </p:nvSpPr>
        <p:spPr>
          <a:xfrm>
            <a:off x="8677656" y="3145536"/>
            <a:ext cx="438912" cy="502920"/>
          </a:xfrm>
          <a:prstGeom prst="rect">
            <a:avLst/>
          </a:prstGeom>
          <a:noFill/>
        </p:spPr>
        <p:txBody>
          <a:bodyPr wrap="square" lIns="0" tIns="0" rIns="0" bIns="0" anchor="ctr">
            <a:spAutoFit/>
          </a:bodyPr>
          <a:lstStyle/>
          <a:p>
            <a:pPr algn="ctr">
              <a:defRPr sz="3800">
                <a:solidFill>
                  <a:srgbClr val="FFFFFF"/>
                </a:solidFill>
                <a:latin typeface="Trade Gothic LT Pro"/>
              </a:defRPr>
            </a:pPr>
            <a:r>
              <a:t>~</a:t>
            </a:r>
          </a:p>
        </p:txBody>
      </p:sp>
      <p:cxnSp>
        <p:nvCxnSpPr>
          <p:cNvPr id="31" name="Connector 30"/>
          <p:cNvCxnSpPr/>
          <p:nvPr/>
        </p:nvCxnSpPr>
        <p:spPr>
          <a:xfrm>
            <a:off x="1984248" y="3136392"/>
            <a:ext cx="1014984" cy="0"/>
          </a:xfrm>
          <a:prstGeom prst="line">
            <a:avLst/>
          </a:prstGeom>
          <a:ln w="25400">
            <a:solidFill>
              <a:srgbClr val="45C8EC"/>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4096511" y="2834640"/>
            <a:ext cx="3995928" cy="0"/>
          </a:xfrm>
          <a:prstGeom prst="line">
            <a:avLst/>
          </a:prstGeom>
          <a:ln w="25400">
            <a:solidFill>
              <a:srgbClr val="45C8EC"/>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9189720" y="3136392"/>
            <a:ext cx="923544" cy="0"/>
          </a:xfrm>
          <a:prstGeom prst="line">
            <a:avLst/>
          </a:prstGeom>
          <a:ln w="25400">
            <a:solidFill>
              <a:srgbClr val="45C8EC"/>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841248" y="2286000"/>
            <a:ext cx="1463040" cy="320040"/>
          </a:xfrm>
          <a:prstGeom prst="rect">
            <a:avLst/>
          </a:prstGeom>
          <a:noFill/>
        </p:spPr>
        <p:txBody>
          <a:bodyPr wrap="square" lIns="0" tIns="0" rIns="0" bIns="0" anchor="ctr">
            <a:spAutoFit/>
          </a:bodyPr>
          <a:lstStyle/>
          <a:p>
            <a:pPr algn="ctr">
              <a:defRPr sz="2200">
                <a:solidFill>
                  <a:srgbClr val="45C8EC"/>
                </a:solidFill>
                <a:latin typeface="Trade Gothic LT Pro"/>
              </a:defRPr>
            </a:pPr>
            <a:r>
              <a:t>AC grid</a:t>
            </a:r>
          </a:p>
        </p:txBody>
      </p:sp>
      <p:sp>
        <p:nvSpPr>
          <p:cNvPr id="35" name="TextBox 34"/>
          <p:cNvSpPr txBox="1"/>
          <p:nvPr/>
        </p:nvSpPr>
        <p:spPr>
          <a:xfrm>
            <a:off x="9793224" y="2286000"/>
            <a:ext cx="1463040" cy="320040"/>
          </a:xfrm>
          <a:prstGeom prst="rect">
            <a:avLst/>
          </a:prstGeom>
          <a:noFill/>
        </p:spPr>
        <p:txBody>
          <a:bodyPr wrap="square" lIns="0" tIns="0" rIns="0" bIns="0" anchor="ctr">
            <a:spAutoFit/>
          </a:bodyPr>
          <a:lstStyle/>
          <a:p>
            <a:pPr algn="ctr">
              <a:defRPr sz="2200">
                <a:solidFill>
                  <a:srgbClr val="45C8EC"/>
                </a:solidFill>
                <a:latin typeface="Trade Gothic LT Pro"/>
              </a:defRPr>
            </a:pPr>
            <a:r>
              <a:t>AC grid</a:t>
            </a:r>
          </a:p>
        </p:txBody>
      </p:sp>
      <p:sp>
        <p:nvSpPr>
          <p:cNvPr id="36" name="TextBox 35"/>
          <p:cNvSpPr txBox="1"/>
          <p:nvPr/>
        </p:nvSpPr>
        <p:spPr>
          <a:xfrm>
            <a:off x="841248" y="3730752"/>
            <a:ext cx="1463040" cy="365760"/>
          </a:xfrm>
          <a:prstGeom prst="rect">
            <a:avLst/>
          </a:prstGeom>
          <a:noFill/>
        </p:spPr>
        <p:txBody>
          <a:bodyPr wrap="square" lIns="0" tIns="0" rIns="0" bIns="0" anchor="ctr">
            <a:spAutoFit/>
          </a:bodyPr>
          <a:lstStyle/>
          <a:p>
            <a:pPr algn="ctr">
              <a:defRPr sz="1800">
                <a:solidFill>
                  <a:srgbClr val="C3D2DF"/>
                </a:solidFill>
                <a:latin typeface="Trade Gothic LT Pro"/>
              </a:defRPr>
            </a:pPr>
            <a:r>
              <a:t>Sending end</a:t>
            </a:r>
          </a:p>
        </p:txBody>
      </p:sp>
      <p:sp>
        <p:nvSpPr>
          <p:cNvPr id="37" name="TextBox 36"/>
          <p:cNvSpPr txBox="1"/>
          <p:nvPr/>
        </p:nvSpPr>
        <p:spPr>
          <a:xfrm>
            <a:off x="9793224" y="3730752"/>
            <a:ext cx="1463040" cy="365760"/>
          </a:xfrm>
          <a:prstGeom prst="rect">
            <a:avLst/>
          </a:prstGeom>
          <a:noFill/>
        </p:spPr>
        <p:txBody>
          <a:bodyPr wrap="square" lIns="0" tIns="0" rIns="0" bIns="0" anchor="ctr">
            <a:spAutoFit/>
          </a:bodyPr>
          <a:lstStyle/>
          <a:p>
            <a:pPr algn="ctr">
              <a:defRPr sz="1800">
                <a:solidFill>
                  <a:srgbClr val="C3D2DF"/>
                </a:solidFill>
                <a:latin typeface="Trade Gothic LT Pro"/>
              </a:defRPr>
            </a:pPr>
            <a:r>
              <a:t>Receiving end</a:t>
            </a:r>
          </a:p>
        </p:txBody>
      </p:sp>
      <p:sp>
        <p:nvSpPr>
          <p:cNvPr id="38" name="TextBox 37"/>
          <p:cNvSpPr txBox="1"/>
          <p:nvPr/>
        </p:nvSpPr>
        <p:spPr>
          <a:xfrm>
            <a:off x="2633472" y="2258568"/>
            <a:ext cx="1828800" cy="320040"/>
          </a:xfrm>
          <a:prstGeom prst="rect">
            <a:avLst/>
          </a:prstGeom>
          <a:noFill/>
        </p:spPr>
        <p:txBody>
          <a:bodyPr wrap="square" lIns="0" tIns="0" rIns="0" bIns="0" anchor="ctr">
            <a:spAutoFit/>
          </a:bodyPr>
          <a:lstStyle/>
          <a:p>
            <a:pPr algn="ctr">
              <a:defRPr sz="2200">
                <a:solidFill>
                  <a:srgbClr val="45C8EC"/>
                </a:solidFill>
                <a:latin typeface="Trade Gothic LT Pro"/>
              </a:defRPr>
            </a:pPr>
            <a:r>
              <a:t>Converter</a:t>
            </a:r>
          </a:p>
        </p:txBody>
      </p:sp>
      <p:sp>
        <p:nvSpPr>
          <p:cNvPr id="39" name="TextBox 38"/>
          <p:cNvSpPr txBox="1"/>
          <p:nvPr/>
        </p:nvSpPr>
        <p:spPr>
          <a:xfrm>
            <a:off x="7726679" y="2258568"/>
            <a:ext cx="1828800" cy="320040"/>
          </a:xfrm>
          <a:prstGeom prst="rect">
            <a:avLst/>
          </a:prstGeom>
          <a:noFill/>
        </p:spPr>
        <p:txBody>
          <a:bodyPr wrap="square" lIns="0" tIns="0" rIns="0" bIns="0" anchor="ctr">
            <a:spAutoFit/>
          </a:bodyPr>
          <a:lstStyle/>
          <a:p>
            <a:pPr algn="ctr">
              <a:defRPr sz="2200">
                <a:solidFill>
                  <a:srgbClr val="45C8EC"/>
                </a:solidFill>
                <a:latin typeface="Trade Gothic LT Pro"/>
              </a:defRPr>
            </a:pPr>
            <a:r>
              <a:t>Converter</a:t>
            </a:r>
          </a:p>
        </p:txBody>
      </p:sp>
      <p:sp>
        <p:nvSpPr>
          <p:cNvPr id="40" name="TextBox 39"/>
          <p:cNvSpPr txBox="1"/>
          <p:nvPr/>
        </p:nvSpPr>
        <p:spPr>
          <a:xfrm>
            <a:off x="2633472" y="3730752"/>
            <a:ext cx="1828800" cy="365760"/>
          </a:xfrm>
          <a:prstGeom prst="rect">
            <a:avLst/>
          </a:prstGeom>
          <a:noFill/>
        </p:spPr>
        <p:txBody>
          <a:bodyPr wrap="square" lIns="0" tIns="0" rIns="0" bIns="0" anchor="ctr">
            <a:spAutoFit/>
          </a:bodyPr>
          <a:lstStyle/>
          <a:p>
            <a:pPr algn="ctr">
              <a:defRPr sz="2000">
                <a:solidFill>
                  <a:srgbClr val="C3D2DF"/>
                </a:solidFill>
                <a:latin typeface="Trade Gothic LT Pro"/>
              </a:defRPr>
            </a:pPr>
            <a:r>
              <a:t>AC to DC</a:t>
            </a:r>
          </a:p>
        </p:txBody>
      </p:sp>
      <p:sp>
        <p:nvSpPr>
          <p:cNvPr id="41" name="TextBox 40"/>
          <p:cNvSpPr txBox="1"/>
          <p:nvPr/>
        </p:nvSpPr>
        <p:spPr>
          <a:xfrm>
            <a:off x="7726679" y="3730752"/>
            <a:ext cx="1828800" cy="365760"/>
          </a:xfrm>
          <a:prstGeom prst="rect">
            <a:avLst/>
          </a:prstGeom>
          <a:noFill/>
        </p:spPr>
        <p:txBody>
          <a:bodyPr wrap="square" lIns="0" tIns="0" rIns="0" bIns="0" anchor="ctr">
            <a:spAutoFit/>
          </a:bodyPr>
          <a:lstStyle/>
          <a:p>
            <a:pPr algn="ctr">
              <a:defRPr sz="2000">
                <a:solidFill>
                  <a:srgbClr val="C3D2DF"/>
                </a:solidFill>
                <a:latin typeface="Trade Gothic LT Pro"/>
              </a:defRPr>
            </a:pPr>
            <a:r>
              <a:t>DC to AC</a:t>
            </a:r>
          </a:p>
        </p:txBody>
      </p:sp>
      <p:sp>
        <p:nvSpPr>
          <p:cNvPr id="42" name="TextBox 41"/>
          <p:cNvSpPr txBox="1"/>
          <p:nvPr/>
        </p:nvSpPr>
        <p:spPr>
          <a:xfrm>
            <a:off x="4535423" y="2398270"/>
            <a:ext cx="3017520" cy="365760"/>
          </a:xfrm>
          <a:prstGeom prst="rect">
            <a:avLst/>
          </a:prstGeom>
          <a:noFill/>
        </p:spPr>
        <p:txBody>
          <a:bodyPr wrap="square" lIns="0" tIns="0" rIns="0" bIns="0" anchor="ctr">
            <a:spAutoFit/>
          </a:bodyPr>
          <a:lstStyle/>
          <a:p>
            <a:pPr algn="ctr">
              <a:defRPr sz="2200">
                <a:solidFill>
                  <a:srgbClr val="45C8EC"/>
                </a:solidFill>
                <a:latin typeface="Trade Gothic LT Pro"/>
              </a:defRPr>
            </a:pPr>
            <a:r>
              <a:rPr dirty="0"/>
              <a:t>DC transmission</a:t>
            </a:r>
          </a:p>
        </p:txBody>
      </p:sp>
      <p:sp>
        <p:nvSpPr>
          <p:cNvPr id="43" name="TextBox 42"/>
          <p:cNvSpPr txBox="1"/>
          <p:nvPr/>
        </p:nvSpPr>
        <p:spPr>
          <a:xfrm>
            <a:off x="5646420" y="2864613"/>
            <a:ext cx="822960" cy="384048"/>
          </a:xfrm>
          <a:prstGeom prst="rect">
            <a:avLst/>
          </a:prstGeom>
          <a:noFill/>
        </p:spPr>
        <p:txBody>
          <a:bodyPr wrap="square" lIns="0" tIns="0" rIns="0" bIns="0" anchor="ctr">
            <a:spAutoFit/>
          </a:bodyPr>
          <a:lstStyle/>
          <a:p>
            <a:pPr algn="ctr">
              <a:defRPr sz="3600">
                <a:solidFill>
                  <a:srgbClr val="FFFFFF"/>
                </a:solidFill>
                <a:latin typeface="Trade Gothic LT Pro"/>
              </a:defRPr>
            </a:pPr>
            <a:r>
              <a:rPr dirty="0"/>
              <a:t>=</a:t>
            </a:r>
          </a:p>
        </p:txBody>
      </p:sp>
      <p:sp>
        <p:nvSpPr>
          <p:cNvPr id="44" name="TextBox 43"/>
          <p:cNvSpPr txBox="1"/>
          <p:nvPr/>
        </p:nvSpPr>
        <p:spPr>
          <a:xfrm>
            <a:off x="4498848" y="3401568"/>
            <a:ext cx="3200400" cy="566928"/>
          </a:xfrm>
          <a:prstGeom prst="rect">
            <a:avLst/>
          </a:prstGeom>
          <a:noFill/>
        </p:spPr>
        <p:txBody>
          <a:bodyPr wrap="square" lIns="0" tIns="0" rIns="0" bIns="0" anchor="ctr">
            <a:spAutoFit/>
          </a:bodyPr>
          <a:lstStyle/>
          <a:p>
            <a:pPr algn="ctr">
              <a:defRPr sz="2000">
                <a:solidFill>
                  <a:srgbClr val="C3D2DF"/>
                </a:solidFill>
                <a:latin typeface="Trade Gothic LT Pro"/>
              </a:defRPr>
            </a:pPr>
            <a:r>
              <a:t>Cable or overhead line</a:t>
            </a:r>
          </a:p>
        </p:txBody>
      </p:sp>
      <p:cxnSp>
        <p:nvCxnSpPr>
          <p:cNvPr id="45" name="Connector 31">
            <a:extLst>
              <a:ext uri="{FF2B5EF4-FFF2-40B4-BE49-F238E27FC236}">
                <a16:creationId xmlns:a16="http://schemas.microsoft.com/office/drawing/2014/main" id="{B90046E2-4314-D986-817C-05847913D42A}"/>
              </a:ext>
            </a:extLst>
          </p:cNvPr>
          <p:cNvCxnSpPr/>
          <p:nvPr/>
        </p:nvCxnSpPr>
        <p:spPr>
          <a:xfrm>
            <a:off x="4096511" y="3431540"/>
            <a:ext cx="3995928" cy="0"/>
          </a:xfrm>
          <a:prstGeom prst="line">
            <a:avLst/>
          </a:prstGeom>
          <a:ln w="25400">
            <a:solidFill>
              <a:srgbClr val="45C8EC"/>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4" grpId="0"/>
      <p:bldP spid="15" grpId="0"/>
      <p:bldP spid="16" grpId="0"/>
      <p:bldP spid="17" grpId="0"/>
      <p:bldP spid="18" grpId="0"/>
      <p:bldP spid="19" grpId="0" animBg="1"/>
      <p:bldP spid="20" grpId="0"/>
      <p:bldP spid="21" grpId="0" animBg="1"/>
      <p:bldP spid="22" grpId="0"/>
      <p:bldP spid="23" grpId="0" animBg="1"/>
      <p:bldP spid="25" grpId="0"/>
      <p:bldP spid="26" grpId="0"/>
      <p:bldP spid="27" grpId="0" animBg="1"/>
      <p:bldP spid="29" grpId="0"/>
      <p:bldP spid="30" grpId="0"/>
      <p:bldP spid="34" grpId="0"/>
      <p:bldP spid="35" grpId="0"/>
      <p:bldP spid="36" grpId="0"/>
      <p:bldP spid="37" grpId="0"/>
      <p:bldP spid="38" grpId="0"/>
      <p:bldP spid="39" grpId="0"/>
      <p:bldP spid="40" grpId="0"/>
      <p:bldP spid="41" grpId="0"/>
      <p:bldP spid="42" grpId="0"/>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06F8-ED1D-622A-E07F-D6CEB46C7180}"/>
              </a:ext>
            </a:extLst>
          </p:cNvPr>
          <p:cNvSpPr>
            <a:spLocks noGrp="1"/>
          </p:cNvSpPr>
          <p:nvPr>
            <p:ph type="title"/>
          </p:nvPr>
        </p:nvSpPr>
        <p:spPr/>
        <p:txBody>
          <a:bodyPr/>
          <a:lstStyle/>
          <a:p>
            <a:r>
              <a:rPr lang="en-US" noProof="0" dirty="0" err="1"/>
              <a:t>HiL</a:t>
            </a:r>
            <a:r>
              <a:rPr lang="en-US" noProof="0" dirty="0"/>
              <a:t> verification of HVDC control &amp; protection</a:t>
            </a:r>
          </a:p>
        </p:txBody>
      </p:sp>
      <p:sp>
        <p:nvSpPr>
          <p:cNvPr id="3" name="TextBox 2"/>
          <p:cNvSpPr txBox="1"/>
          <p:nvPr/>
        </p:nvSpPr>
        <p:spPr>
          <a:xfrm>
            <a:off x="841248" y="1828800"/>
            <a:ext cx="4389120" cy="411480"/>
          </a:xfrm>
          <a:prstGeom prst="rect">
            <a:avLst/>
          </a:prstGeom>
          <a:noFill/>
        </p:spPr>
        <p:txBody>
          <a:bodyPr wrap="square" lIns="0" tIns="0" rIns="0" bIns="0">
            <a:spAutoFit/>
          </a:bodyPr>
          <a:lstStyle/>
          <a:p>
            <a:pPr algn="l">
              <a:spcAft>
                <a:spcPts val="400"/>
              </a:spcAft>
              <a:defRPr sz="2800" b="1">
                <a:solidFill>
                  <a:srgbClr val="45C8EC"/>
                </a:solidFill>
                <a:latin typeface="Trade Gothic LT Pro"/>
              </a:defRPr>
            </a:pPr>
            <a:r>
              <a:rPr lang="en-US" noProof="0" dirty="0"/>
              <a:t>Verification scope</a:t>
            </a:r>
          </a:p>
        </p:txBody>
      </p:sp>
      <p:sp>
        <p:nvSpPr>
          <p:cNvPr id="4" name="TextBox 3"/>
          <p:cNvSpPr txBox="1"/>
          <p:nvPr/>
        </p:nvSpPr>
        <p:spPr>
          <a:xfrm>
            <a:off x="841248" y="2423160"/>
            <a:ext cx="4297680" cy="109728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a:t>Actual control and protection</a:t>
            </a:r>
          </a:p>
          <a:p>
            <a:pPr algn="l">
              <a:spcAft>
                <a:spcPts val="400"/>
              </a:spcAft>
              <a:defRPr sz="2600" b="0">
                <a:solidFill>
                  <a:srgbClr val="FFFFFF"/>
                </a:solidFill>
                <a:latin typeface="Trade Gothic LT Pro"/>
              </a:defRPr>
            </a:pPr>
            <a:r>
              <a:rPr lang="en-US" noProof="0" dirty="0"/>
              <a:t>hardware and software</a:t>
            </a:r>
          </a:p>
        </p:txBody>
      </p:sp>
      <p:sp>
        <p:nvSpPr>
          <p:cNvPr id="5" name="TextBox 4"/>
          <p:cNvSpPr txBox="1"/>
          <p:nvPr/>
        </p:nvSpPr>
        <p:spPr>
          <a:xfrm>
            <a:off x="841248" y="3657600"/>
            <a:ext cx="4434840" cy="1280160"/>
          </a:xfrm>
          <a:prstGeom prst="rect">
            <a:avLst/>
          </a:prstGeom>
          <a:noFill/>
        </p:spPr>
        <p:txBody>
          <a:bodyPr wrap="square" lIns="0" tIns="0" rIns="0" bIns="0">
            <a:spAutoFit/>
          </a:bodyPr>
          <a:lstStyle/>
          <a:p>
            <a:pPr algn="l">
              <a:spcAft>
                <a:spcPts val="400"/>
              </a:spcAft>
              <a:defRPr sz="2400" b="0">
                <a:solidFill>
                  <a:srgbClr val="FFFFFF"/>
                </a:solidFill>
                <a:latin typeface="Trade Gothic LT Pro"/>
              </a:defRPr>
            </a:pPr>
            <a:r>
              <a:rPr lang="en-US" noProof="0" dirty="0"/>
              <a:t>The real-time simulator supplies secondary measurement signals</a:t>
            </a:r>
          </a:p>
        </p:txBody>
      </p:sp>
      <p:sp>
        <p:nvSpPr>
          <p:cNvPr id="6" name="TextBox 5"/>
          <p:cNvSpPr txBox="1"/>
          <p:nvPr/>
        </p:nvSpPr>
        <p:spPr>
          <a:xfrm>
            <a:off x="841248" y="5047488"/>
            <a:ext cx="4251960" cy="822960"/>
          </a:xfrm>
          <a:prstGeom prst="rect">
            <a:avLst/>
          </a:prstGeom>
          <a:noFill/>
        </p:spPr>
        <p:txBody>
          <a:bodyPr wrap="square" lIns="0" tIns="0" rIns="0" bIns="0">
            <a:spAutoFit/>
          </a:bodyPr>
          <a:lstStyle/>
          <a:p>
            <a:pPr algn="l">
              <a:spcAft>
                <a:spcPts val="400"/>
              </a:spcAft>
              <a:defRPr sz="2600" b="0">
                <a:solidFill>
                  <a:srgbClr val="FFFFFF"/>
                </a:solidFill>
                <a:latin typeface="Trade Gothic LT Pro"/>
              </a:defRPr>
            </a:pPr>
            <a:r>
              <a:rPr lang="en-US" noProof="0" dirty="0"/>
              <a:t>Original hardware and I/O</a:t>
            </a:r>
          </a:p>
        </p:txBody>
      </p:sp>
      <p:sp>
        <p:nvSpPr>
          <p:cNvPr id="7" name="Rounded Rectangle 6"/>
          <p:cNvSpPr/>
          <p:nvPr/>
        </p:nvSpPr>
        <p:spPr>
          <a:xfrm>
            <a:off x="7534656" y="1783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200">
                <a:solidFill>
                  <a:srgbClr val="FFFFFF"/>
                </a:solidFill>
                <a:latin typeface="Trade Gothic LT Pro"/>
              </a:defRPr>
            </a:pPr>
            <a:r>
              <a:rPr lang="en-US" noProof="0" dirty="0"/>
              <a:t>Real-time simulator</a:t>
            </a:r>
          </a:p>
        </p:txBody>
      </p:sp>
      <p:sp>
        <p:nvSpPr>
          <p:cNvPr id="8" name="Rounded Rectangle 7"/>
          <p:cNvSpPr/>
          <p:nvPr/>
        </p:nvSpPr>
        <p:spPr>
          <a:xfrm>
            <a:off x="7534656" y="2926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100">
                <a:solidFill>
                  <a:srgbClr val="FFFFFF"/>
                </a:solidFill>
                <a:latin typeface="Trade Gothic LT Pro"/>
              </a:defRPr>
            </a:pPr>
            <a:r>
              <a:rPr lang="en-US" noProof="0" dirty="0"/>
              <a:t>C&amp;P hardware</a:t>
            </a:r>
          </a:p>
          <a:p>
            <a:pPr algn="ctr">
              <a:defRPr sz="1600">
                <a:solidFill>
                  <a:srgbClr val="C3D2DF"/>
                </a:solidFill>
                <a:latin typeface="Trade Gothic LT Pro"/>
              </a:defRPr>
            </a:pPr>
            <a:r>
              <a:rPr lang="en-US" noProof="0" dirty="0"/>
              <a:t>PC, BPC, DCP, Meas</a:t>
            </a:r>
          </a:p>
        </p:txBody>
      </p:sp>
      <p:sp>
        <p:nvSpPr>
          <p:cNvPr id="9" name="Rounded Rectangle 8"/>
          <p:cNvSpPr/>
          <p:nvPr/>
        </p:nvSpPr>
        <p:spPr>
          <a:xfrm>
            <a:off x="7534656" y="4069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200">
                <a:solidFill>
                  <a:srgbClr val="FFFFFF"/>
                </a:solidFill>
                <a:latin typeface="Trade Gothic LT Pro"/>
              </a:defRPr>
            </a:pPr>
            <a:r>
              <a:rPr lang="en-US" noProof="0" dirty="0"/>
              <a:t>Communication backbone</a:t>
            </a:r>
          </a:p>
        </p:txBody>
      </p:sp>
      <p:sp>
        <p:nvSpPr>
          <p:cNvPr id="10" name="Rounded Rectangle 9"/>
          <p:cNvSpPr/>
          <p:nvPr/>
        </p:nvSpPr>
        <p:spPr>
          <a:xfrm>
            <a:off x="7534656" y="5212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200">
                <a:solidFill>
                  <a:srgbClr val="FFFFFF"/>
                </a:solidFill>
                <a:latin typeface="Trade Gothic LT Pro"/>
              </a:defRPr>
            </a:pPr>
            <a:r>
              <a:rPr lang="en-US" noProof="0" dirty="0"/>
              <a:t>HMI</a:t>
            </a:r>
          </a:p>
        </p:txBody>
      </p:sp>
      <p:cxnSp>
        <p:nvCxnSpPr>
          <p:cNvPr id="11" name="Connector 10"/>
          <p:cNvCxnSpPr/>
          <p:nvPr/>
        </p:nvCxnSpPr>
        <p:spPr>
          <a:xfrm>
            <a:off x="7882127" y="2441448"/>
            <a:ext cx="0" cy="484632"/>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9939528" y="2441448"/>
            <a:ext cx="0" cy="484632"/>
          </a:xfrm>
          <a:prstGeom prst="line">
            <a:avLst/>
          </a:prstGeom>
          <a:ln w="19050">
            <a:solidFill>
              <a:srgbClr val="45C8EC"/>
            </a:solidFill>
            <a:head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623560" y="2510028"/>
            <a:ext cx="2057400" cy="347472"/>
          </a:xfrm>
          <a:prstGeom prst="rect">
            <a:avLst/>
          </a:prstGeom>
          <a:noFill/>
        </p:spPr>
        <p:txBody>
          <a:bodyPr wrap="square" lIns="0" tIns="0" rIns="0" bIns="0">
            <a:spAutoFit/>
          </a:bodyPr>
          <a:lstStyle/>
          <a:p>
            <a:pPr algn="r">
              <a:spcAft>
                <a:spcPts val="400"/>
              </a:spcAft>
              <a:defRPr sz="1700" b="0">
                <a:solidFill>
                  <a:srgbClr val="C3D2DF"/>
                </a:solidFill>
                <a:latin typeface="Trade Gothic LT Pro"/>
              </a:defRPr>
            </a:pPr>
            <a:r>
              <a:rPr lang="en-US" noProof="0" dirty="0"/>
              <a:t>Measurements</a:t>
            </a:r>
          </a:p>
        </p:txBody>
      </p:sp>
      <p:sp>
        <p:nvSpPr>
          <p:cNvPr id="14" name="TextBox 13"/>
          <p:cNvSpPr txBox="1"/>
          <p:nvPr/>
        </p:nvSpPr>
        <p:spPr>
          <a:xfrm>
            <a:off x="10104120" y="2510028"/>
            <a:ext cx="1252728" cy="347472"/>
          </a:xfrm>
          <a:prstGeom prst="rect">
            <a:avLst/>
          </a:prstGeom>
          <a:noFill/>
        </p:spPr>
        <p:txBody>
          <a:bodyPr wrap="square" lIns="0" tIns="0" rIns="0" bIns="0">
            <a:spAutoFit/>
          </a:bodyPr>
          <a:lstStyle/>
          <a:p>
            <a:pPr algn="l">
              <a:spcAft>
                <a:spcPts val="400"/>
              </a:spcAft>
              <a:defRPr sz="1700" b="0">
                <a:solidFill>
                  <a:srgbClr val="C3D2DF"/>
                </a:solidFill>
                <a:latin typeface="Trade Gothic LT Pro"/>
              </a:defRPr>
            </a:pPr>
            <a:r>
              <a:rPr lang="en-US" noProof="0" dirty="0"/>
              <a:t>Response</a:t>
            </a:r>
          </a:p>
        </p:txBody>
      </p:sp>
      <p:cxnSp>
        <p:nvCxnSpPr>
          <p:cNvPr id="15" name="Connector 14"/>
          <p:cNvCxnSpPr/>
          <p:nvPr/>
        </p:nvCxnSpPr>
        <p:spPr>
          <a:xfrm>
            <a:off x="7882127" y="3584448"/>
            <a:ext cx="0" cy="484632"/>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9939528" y="3584448"/>
            <a:ext cx="0" cy="484632"/>
          </a:xfrm>
          <a:prstGeom prst="line">
            <a:avLst/>
          </a:prstGeom>
          <a:ln w="19050">
            <a:solidFill>
              <a:srgbClr val="45C8EC"/>
            </a:solidFill>
            <a:head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623560" y="3653028"/>
            <a:ext cx="2057400" cy="347472"/>
          </a:xfrm>
          <a:prstGeom prst="rect">
            <a:avLst/>
          </a:prstGeom>
          <a:noFill/>
        </p:spPr>
        <p:txBody>
          <a:bodyPr wrap="square" lIns="0" tIns="0" rIns="0" bIns="0">
            <a:spAutoFit/>
          </a:bodyPr>
          <a:lstStyle/>
          <a:p>
            <a:pPr algn="r">
              <a:spcAft>
                <a:spcPts val="400"/>
              </a:spcAft>
              <a:defRPr sz="1700" b="0">
                <a:solidFill>
                  <a:srgbClr val="C3D2DF"/>
                </a:solidFill>
                <a:latin typeface="Trade Gothic LT Pro"/>
              </a:defRPr>
            </a:pPr>
            <a:r>
              <a:rPr lang="en-US" noProof="0" dirty="0"/>
              <a:t>State information</a:t>
            </a:r>
          </a:p>
        </p:txBody>
      </p:sp>
      <p:sp>
        <p:nvSpPr>
          <p:cNvPr id="18" name="TextBox 17"/>
          <p:cNvSpPr txBox="1"/>
          <p:nvPr/>
        </p:nvSpPr>
        <p:spPr>
          <a:xfrm>
            <a:off x="10104120" y="3653028"/>
            <a:ext cx="1252728" cy="347472"/>
          </a:xfrm>
          <a:prstGeom prst="rect">
            <a:avLst/>
          </a:prstGeom>
          <a:noFill/>
        </p:spPr>
        <p:txBody>
          <a:bodyPr wrap="square" lIns="0" tIns="0" rIns="0" bIns="0">
            <a:spAutoFit/>
          </a:bodyPr>
          <a:lstStyle/>
          <a:p>
            <a:pPr algn="l">
              <a:spcAft>
                <a:spcPts val="400"/>
              </a:spcAft>
              <a:defRPr sz="1700" b="0">
                <a:solidFill>
                  <a:srgbClr val="C3D2DF"/>
                </a:solidFill>
                <a:latin typeface="Trade Gothic LT Pro"/>
              </a:defRPr>
            </a:pPr>
            <a:r>
              <a:rPr lang="en-US" noProof="0" dirty="0"/>
              <a:t>Commands</a:t>
            </a:r>
          </a:p>
        </p:txBody>
      </p:sp>
      <p:cxnSp>
        <p:nvCxnSpPr>
          <p:cNvPr id="19" name="Connector 18"/>
          <p:cNvCxnSpPr/>
          <p:nvPr/>
        </p:nvCxnSpPr>
        <p:spPr>
          <a:xfrm>
            <a:off x="7882127" y="4727448"/>
            <a:ext cx="0" cy="484632"/>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9939528" y="4727448"/>
            <a:ext cx="0" cy="484632"/>
          </a:xfrm>
          <a:prstGeom prst="line">
            <a:avLst/>
          </a:prstGeom>
          <a:ln w="19050">
            <a:solidFill>
              <a:srgbClr val="45C8EC"/>
            </a:solidFill>
            <a:head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623560" y="4796028"/>
            <a:ext cx="2057400" cy="347472"/>
          </a:xfrm>
          <a:prstGeom prst="rect">
            <a:avLst/>
          </a:prstGeom>
          <a:noFill/>
        </p:spPr>
        <p:txBody>
          <a:bodyPr wrap="square" lIns="0" tIns="0" rIns="0" bIns="0">
            <a:spAutoFit/>
          </a:bodyPr>
          <a:lstStyle/>
          <a:p>
            <a:pPr algn="r">
              <a:spcAft>
                <a:spcPts val="400"/>
              </a:spcAft>
              <a:defRPr sz="1700" b="0">
                <a:solidFill>
                  <a:srgbClr val="C3D2DF"/>
                </a:solidFill>
                <a:latin typeface="Trade Gothic LT Pro"/>
              </a:defRPr>
            </a:pPr>
            <a:r>
              <a:rPr lang="en-US" noProof="0" dirty="0"/>
              <a:t>State information</a:t>
            </a:r>
          </a:p>
        </p:txBody>
      </p:sp>
      <p:sp>
        <p:nvSpPr>
          <p:cNvPr id="22" name="TextBox 21"/>
          <p:cNvSpPr txBox="1"/>
          <p:nvPr/>
        </p:nvSpPr>
        <p:spPr>
          <a:xfrm>
            <a:off x="10104120" y="4796028"/>
            <a:ext cx="1252728" cy="347472"/>
          </a:xfrm>
          <a:prstGeom prst="rect">
            <a:avLst/>
          </a:prstGeom>
          <a:noFill/>
        </p:spPr>
        <p:txBody>
          <a:bodyPr wrap="square" lIns="0" tIns="0" rIns="0" bIns="0">
            <a:spAutoFit/>
          </a:bodyPr>
          <a:lstStyle/>
          <a:p>
            <a:pPr algn="l">
              <a:spcAft>
                <a:spcPts val="400"/>
              </a:spcAft>
              <a:defRPr sz="1700" b="0">
                <a:solidFill>
                  <a:srgbClr val="C3D2DF"/>
                </a:solidFill>
                <a:latin typeface="Trade Gothic LT Pro"/>
              </a:defRPr>
            </a:pPr>
            <a:r>
              <a:rPr lang="en-US" noProof="0" dirty="0"/>
              <a:t>Commands</a:t>
            </a:r>
          </a:p>
        </p:txBody>
      </p:sp>
    </p:spTree>
    <p:extLst>
      <p:ext uri="{BB962C8B-B14F-4D97-AF65-F5344CB8AC3E}">
        <p14:creationId xmlns:p14="http://schemas.microsoft.com/office/powerpoint/2010/main" val="259501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8" grpId="0" animBg="1"/>
      <p:bldP spid="9" grpId="0" animBg="1"/>
      <p:bldP spid="10" grpId="0" animBg="1"/>
      <p:bldP spid="13" grpId="0"/>
      <p:bldP spid="14" grpId="0"/>
      <p:bldP spid="17" grpId="0"/>
      <p:bldP spid="18"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0AC62-7393-88E8-3091-2942BB1F7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36FFCE-E5AD-BC25-11A2-F6EFCC105E7B}"/>
              </a:ext>
            </a:extLst>
          </p:cNvPr>
          <p:cNvSpPr>
            <a:spLocks noGrp="1"/>
          </p:cNvSpPr>
          <p:nvPr>
            <p:ph type="title"/>
          </p:nvPr>
        </p:nvSpPr>
        <p:spPr/>
        <p:txBody>
          <a:bodyPr/>
          <a:lstStyle/>
          <a:p>
            <a:r>
              <a:rPr lang="en-US" noProof="0" dirty="0"/>
              <a:t>Test automation in </a:t>
            </a:r>
            <a:r>
              <a:rPr lang="en-US" noProof="0" dirty="0" err="1"/>
              <a:t>HiL</a:t>
            </a:r>
            <a:r>
              <a:rPr lang="en-US" noProof="0" dirty="0"/>
              <a:t> environments</a:t>
            </a:r>
          </a:p>
        </p:txBody>
      </p:sp>
      <p:sp>
        <p:nvSpPr>
          <p:cNvPr id="3" name="TextBox 2"/>
          <p:cNvSpPr txBox="1"/>
          <p:nvPr/>
        </p:nvSpPr>
        <p:spPr>
          <a:xfrm>
            <a:off x="841248" y="1691640"/>
            <a:ext cx="4754880" cy="411480"/>
          </a:xfrm>
          <a:prstGeom prst="rect">
            <a:avLst/>
          </a:prstGeom>
          <a:noFill/>
        </p:spPr>
        <p:txBody>
          <a:bodyPr wrap="square" lIns="0" tIns="0" rIns="0" bIns="0">
            <a:spAutoFit/>
          </a:bodyPr>
          <a:lstStyle/>
          <a:p>
            <a:pPr>
              <a:spcAft>
                <a:spcPts val="700"/>
              </a:spcAft>
              <a:defRPr sz="2800" b="1">
                <a:solidFill>
                  <a:srgbClr val="FFFFFF"/>
                </a:solidFill>
                <a:latin typeface="Trade Gothic LT Pro"/>
              </a:defRPr>
            </a:pPr>
            <a:r>
              <a:rPr lang="en-US" noProof="0" dirty="0"/>
              <a:t>Conventional software tests</a:t>
            </a:r>
          </a:p>
        </p:txBody>
      </p:sp>
      <p:sp>
        <p:nvSpPr>
          <p:cNvPr id="4" name="TextBox 3"/>
          <p:cNvSpPr txBox="1"/>
          <p:nvPr/>
        </p:nvSpPr>
        <p:spPr>
          <a:xfrm>
            <a:off x="6263640" y="1691640"/>
            <a:ext cx="5074920" cy="411480"/>
          </a:xfrm>
          <a:prstGeom prst="rect">
            <a:avLst/>
          </a:prstGeom>
          <a:noFill/>
        </p:spPr>
        <p:txBody>
          <a:bodyPr wrap="square" lIns="0" tIns="0" rIns="0" bIns="0">
            <a:spAutoFit/>
          </a:bodyPr>
          <a:lstStyle/>
          <a:p>
            <a:pPr>
              <a:spcAft>
                <a:spcPts val="700"/>
              </a:spcAft>
              <a:defRPr sz="2800" b="1">
                <a:solidFill>
                  <a:srgbClr val="45C8EC"/>
                </a:solidFill>
                <a:latin typeface="Trade Gothic LT Pro"/>
              </a:defRPr>
            </a:pPr>
            <a:r>
              <a:rPr lang="en-US" noProof="0" dirty="0" err="1"/>
              <a:t>HiL</a:t>
            </a:r>
            <a:r>
              <a:rPr lang="en-US" noProof="0" dirty="0"/>
              <a:t> automation</a:t>
            </a:r>
          </a:p>
        </p:txBody>
      </p:sp>
      <p:sp>
        <p:nvSpPr>
          <p:cNvPr id="5" name="TextBox 4"/>
          <p:cNvSpPr txBox="1"/>
          <p:nvPr/>
        </p:nvSpPr>
        <p:spPr>
          <a:xfrm>
            <a:off x="841248" y="2258568"/>
            <a:ext cx="4709160" cy="713232"/>
          </a:xfrm>
          <a:prstGeom prst="rect">
            <a:avLst/>
          </a:prstGeom>
          <a:noFill/>
        </p:spPr>
        <p:txBody>
          <a:bodyPr wrap="square" lIns="0" tIns="0" rIns="0" bIns="0">
            <a:spAutoFit/>
          </a:bodyPr>
          <a:lstStyle/>
          <a:p>
            <a:pPr>
              <a:spcAft>
                <a:spcPts val="700"/>
              </a:spcAft>
              <a:defRPr sz="2400" b="0">
                <a:solidFill>
                  <a:srgbClr val="FFFFFF"/>
                </a:solidFill>
                <a:latin typeface="Trade Gothic LT Pro"/>
              </a:defRPr>
            </a:pPr>
            <a:r>
              <a:rPr lang="en-US" noProof="0" dirty="0"/>
              <a:t>Requirements and test instructions</a:t>
            </a:r>
          </a:p>
          <a:p>
            <a:pPr>
              <a:spcAft>
                <a:spcPts val="700"/>
              </a:spcAft>
              <a:defRPr sz="2400" b="0">
                <a:solidFill>
                  <a:srgbClr val="FFFFFF"/>
                </a:solidFill>
                <a:latin typeface="Trade Gothic LT Pro"/>
              </a:defRPr>
            </a:pPr>
            <a:r>
              <a:rPr lang="en-US" noProof="0" dirty="0"/>
              <a:t>become executable test code</a:t>
            </a:r>
          </a:p>
        </p:txBody>
      </p:sp>
      <p:sp>
        <p:nvSpPr>
          <p:cNvPr id="6" name="TextBox 5"/>
          <p:cNvSpPr txBox="1"/>
          <p:nvPr/>
        </p:nvSpPr>
        <p:spPr>
          <a:xfrm>
            <a:off x="6263640" y="2258568"/>
            <a:ext cx="5074920" cy="828432"/>
          </a:xfrm>
          <a:prstGeom prst="rect">
            <a:avLst/>
          </a:prstGeom>
          <a:noFill/>
        </p:spPr>
        <p:txBody>
          <a:bodyPr wrap="square" lIns="0" tIns="0" rIns="0" bIns="0">
            <a:spAutoFit/>
          </a:bodyPr>
          <a:lstStyle/>
          <a:p>
            <a:pPr>
              <a:spcAft>
                <a:spcPts val="700"/>
              </a:spcAft>
              <a:defRPr sz="2400" b="0">
                <a:solidFill>
                  <a:srgbClr val="FFFFFF"/>
                </a:solidFill>
                <a:latin typeface="Trade Gothic LT Pro"/>
              </a:defRPr>
            </a:pPr>
            <a:r>
              <a:rPr lang="en-US" noProof="0" dirty="0"/>
              <a:t>Test logic also maps actions and checks</a:t>
            </a:r>
          </a:p>
          <a:p>
            <a:pPr>
              <a:spcAft>
                <a:spcPts val="700"/>
              </a:spcAft>
              <a:defRPr sz="2400" b="0">
                <a:solidFill>
                  <a:srgbClr val="FFFFFF"/>
                </a:solidFill>
                <a:latin typeface="Trade Gothic LT Pro"/>
              </a:defRPr>
            </a:pPr>
            <a:r>
              <a:rPr lang="en-US" noProof="0" dirty="0"/>
              <a:t>to different communication interfaces</a:t>
            </a:r>
          </a:p>
        </p:txBody>
      </p:sp>
      <p:sp>
        <p:nvSpPr>
          <p:cNvPr id="7" name="TextBox 6"/>
          <p:cNvSpPr txBox="1"/>
          <p:nvPr/>
        </p:nvSpPr>
        <p:spPr>
          <a:xfrm>
            <a:off x="841248" y="3337560"/>
            <a:ext cx="4709160" cy="822960"/>
          </a:xfrm>
          <a:prstGeom prst="rect">
            <a:avLst/>
          </a:prstGeom>
          <a:noFill/>
        </p:spPr>
        <p:txBody>
          <a:bodyPr wrap="square" lIns="0" tIns="0" rIns="0" bIns="0">
            <a:spAutoFit/>
          </a:bodyPr>
          <a:lstStyle/>
          <a:p>
            <a:pPr>
              <a:spcAft>
                <a:spcPts val="700"/>
              </a:spcAft>
              <a:defRPr sz="2400" b="0">
                <a:solidFill>
                  <a:srgbClr val="FFFFFF"/>
                </a:solidFill>
                <a:latin typeface="Trade Gothic LT Pro"/>
              </a:defRPr>
            </a:pPr>
            <a:r>
              <a:rPr lang="en-US" noProof="0" dirty="0"/>
              <a:t>A controlled setup typically provides</a:t>
            </a:r>
          </a:p>
          <a:p>
            <a:pPr>
              <a:spcAft>
                <a:spcPts val="700"/>
              </a:spcAft>
              <a:defRPr sz="2400" b="0">
                <a:solidFill>
                  <a:srgbClr val="FFFFFF"/>
                </a:solidFill>
                <a:latin typeface="Trade Gothic LT Pro"/>
              </a:defRPr>
            </a:pPr>
            <a:r>
              <a:rPr lang="en-US" noProof="0" dirty="0"/>
              <a:t>a known starting state</a:t>
            </a:r>
          </a:p>
        </p:txBody>
      </p:sp>
      <p:sp>
        <p:nvSpPr>
          <p:cNvPr id="8" name="TextBox 7"/>
          <p:cNvSpPr txBox="1"/>
          <p:nvPr/>
        </p:nvSpPr>
        <p:spPr>
          <a:xfrm>
            <a:off x="6263640" y="3337560"/>
            <a:ext cx="5074920" cy="822960"/>
          </a:xfrm>
          <a:prstGeom prst="rect">
            <a:avLst/>
          </a:prstGeom>
          <a:noFill/>
        </p:spPr>
        <p:txBody>
          <a:bodyPr wrap="square" lIns="0" tIns="0" rIns="0" bIns="0">
            <a:spAutoFit/>
          </a:bodyPr>
          <a:lstStyle/>
          <a:p>
            <a:pPr>
              <a:spcAft>
                <a:spcPts val="700"/>
              </a:spcAft>
              <a:defRPr sz="2400" b="0">
                <a:solidFill>
                  <a:srgbClr val="FFFFFF"/>
                </a:solidFill>
                <a:latin typeface="Trade Gothic LT Pro"/>
              </a:defRPr>
            </a:pPr>
            <a:r>
              <a:rPr lang="en-US" noProof="0" dirty="0"/>
              <a:t>The initial system state may be unknown</a:t>
            </a:r>
          </a:p>
          <a:p>
            <a:pPr>
              <a:spcAft>
                <a:spcPts val="700"/>
              </a:spcAft>
              <a:defRPr sz="2400" b="0">
                <a:solidFill>
                  <a:srgbClr val="FFFFFF"/>
                </a:solidFill>
                <a:latin typeface="Trade Gothic LT Pro"/>
              </a:defRPr>
            </a:pPr>
            <a:r>
              <a:rPr lang="en-US" noProof="0" dirty="0"/>
              <a:t>and needs explicit verification</a:t>
            </a:r>
          </a:p>
        </p:txBody>
      </p:sp>
      <p:sp>
        <p:nvSpPr>
          <p:cNvPr id="9" name="TextBox 8"/>
          <p:cNvSpPr txBox="1"/>
          <p:nvPr/>
        </p:nvSpPr>
        <p:spPr>
          <a:xfrm>
            <a:off x="841248" y="4489704"/>
            <a:ext cx="10515600" cy="384048"/>
          </a:xfrm>
          <a:prstGeom prst="rect">
            <a:avLst/>
          </a:prstGeom>
          <a:noFill/>
        </p:spPr>
        <p:txBody>
          <a:bodyPr wrap="square" lIns="0" tIns="0" rIns="0" bIns="0">
            <a:spAutoFit/>
          </a:bodyPr>
          <a:lstStyle/>
          <a:p>
            <a:pPr>
              <a:spcAft>
                <a:spcPts val="500"/>
              </a:spcAft>
              <a:defRPr sz="2400" b="1">
                <a:solidFill>
                  <a:srgbClr val="45C8EC"/>
                </a:solidFill>
                <a:latin typeface="Trade Gothic LT Pro"/>
              </a:defRPr>
            </a:pPr>
            <a:r>
              <a:rPr lang="en-US" noProof="0" dirty="0" err="1"/>
              <a:t>HiL</a:t>
            </a:r>
            <a:r>
              <a:rPr lang="en-US" noProof="0" dirty="0"/>
              <a:t> test automation sequence</a:t>
            </a:r>
          </a:p>
        </p:txBody>
      </p:sp>
      <p:sp>
        <p:nvSpPr>
          <p:cNvPr id="10" name="TextBox 9"/>
          <p:cNvSpPr txBox="1"/>
          <p:nvPr/>
        </p:nvSpPr>
        <p:spPr>
          <a:xfrm>
            <a:off x="841248" y="5084064"/>
            <a:ext cx="274320" cy="338554"/>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1</a:t>
            </a:r>
          </a:p>
        </p:txBody>
      </p:sp>
      <p:sp>
        <p:nvSpPr>
          <p:cNvPr id="11" name="TextBox 10"/>
          <p:cNvSpPr txBox="1"/>
          <p:nvPr/>
        </p:nvSpPr>
        <p:spPr>
          <a:xfrm>
            <a:off x="1152144" y="5084064"/>
            <a:ext cx="1691640" cy="323165"/>
          </a:xfrm>
          <a:prstGeom prst="rect">
            <a:avLst/>
          </a:prstGeom>
          <a:noFill/>
        </p:spPr>
        <p:txBody>
          <a:bodyPr wrap="square" lIns="0" tIns="0" rIns="0" bIns="0">
            <a:spAutoFit/>
          </a:bodyPr>
          <a:lstStyle/>
          <a:p>
            <a:pPr>
              <a:spcAft>
                <a:spcPts val="500"/>
              </a:spcAft>
              <a:defRPr sz="2100" b="1">
                <a:solidFill>
                  <a:srgbClr val="FFFFFF"/>
                </a:solidFill>
                <a:latin typeface="Trade Gothic LT Pro"/>
              </a:defRPr>
            </a:pPr>
            <a:r>
              <a:rPr lang="en-US" noProof="0" dirty="0"/>
              <a:t>Observe</a:t>
            </a:r>
          </a:p>
        </p:txBody>
      </p:sp>
      <p:sp>
        <p:nvSpPr>
          <p:cNvPr id="12" name="TextBox 11"/>
          <p:cNvSpPr txBox="1"/>
          <p:nvPr/>
        </p:nvSpPr>
        <p:spPr>
          <a:xfrm>
            <a:off x="841248" y="5522976"/>
            <a:ext cx="1901952" cy="523220"/>
          </a:xfrm>
          <a:prstGeom prst="rect">
            <a:avLst/>
          </a:prstGeom>
          <a:noFill/>
        </p:spPr>
        <p:txBody>
          <a:bodyPr wrap="square" lIns="0" tIns="0" rIns="0" bIns="0">
            <a:spAutoFit/>
          </a:bodyPr>
          <a:lstStyle/>
          <a:p>
            <a:pPr>
              <a:spcAft>
                <a:spcPts val="500"/>
              </a:spcAft>
              <a:defRPr sz="1700" b="0">
                <a:solidFill>
                  <a:srgbClr val="C3D2DF"/>
                </a:solidFill>
                <a:latin typeface="Trade Gothic LT Pro"/>
              </a:defRPr>
            </a:pPr>
            <a:r>
              <a:rPr lang="en-US" noProof="0" dirty="0"/>
              <a:t>Read the current state</a:t>
            </a:r>
          </a:p>
        </p:txBody>
      </p:sp>
      <p:cxnSp>
        <p:nvCxnSpPr>
          <p:cNvPr id="13" name="Connector 12"/>
          <p:cNvCxnSpPr/>
          <p:nvPr/>
        </p:nvCxnSpPr>
        <p:spPr>
          <a:xfrm>
            <a:off x="2788920" y="5294376"/>
            <a:ext cx="137159" cy="0"/>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971800" y="5084064"/>
            <a:ext cx="274320" cy="338554"/>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2</a:t>
            </a:r>
          </a:p>
        </p:txBody>
      </p:sp>
      <p:sp>
        <p:nvSpPr>
          <p:cNvPr id="15" name="TextBox 14"/>
          <p:cNvSpPr txBox="1"/>
          <p:nvPr/>
        </p:nvSpPr>
        <p:spPr>
          <a:xfrm>
            <a:off x="3282696" y="5084064"/>
            <a:ext cx="1691640" cy="323165"/>
          </a:xfrm>
          <a:prstGeom prst="rect">
            <a:avLst/>
          </a:prstGeom>
          <a:noFill/>
        </p:spPr>
        <p:txBody>
          <a:bodyPr wrap="square" lIns="0" tIns="0" rIns="0" bIns="0">
            <a:spAutoFit/>
          </a:bodyPr>
          <a:lstStyle/>
          <a:p>
            <a:pPr>
              <a:spcAft>
                <a:spcPts val="500"/>
              </a:spcAft>
              <a:defRPr sz="2100" b="1">
                <a:solidFill>
                  <a:srgbClr val="FFFFFF"/>
                </a:solidFill>
                <a:latin typeface="Trade Gothic LT Pro"/>
              </a:defRPr>
            </a:pPr>
            <a:r>
              <a:rPr lang="en-US" noProof="0" dirty="0"/>
              <a:t>Reconfigure</a:t>
            </a:r>
          </a:p>
        </p:txBody>
      </p:sp>
      <p:sp>
        <p:nvSpPr>
          <p:cNvPr id="16" name="TextBox 15"/>
          <p:cNvSpPr txBox="1"/>
          <p:nvPr/>
        </p:nvSpPr>
        <p:spPr>
          <a:xfrm>
            <a:off x="2971800" y="5522976"/>
            <a:ext cx="1901952" cy="523220"/>
          </a:xfrm>
          <a:prstGeom prst="rect">
            <a:avLst/>
          </a:prstGeom>
          <a:noFill/>
        </p:spPr>
        <p:txBody>
          <a:bodyPr wrap="square" lIns="0" tIns="0" rIns="0" bIns="0">
            <a:spAutoFit/>
          </a:bodyPr>
          <a:lstStyle/>
          <a:p>
            <a:pPr>
              <a:spcAft>
                <a:spcPts val="500"/>
              </a:spcAft>
              <a:defRPr sz="1700" b="0">
                <a:solidFill>
                  <a:srgbClr val="C3D2DF"/>
                </a:solidFill>
                <a:latin typeface="Trade Gothic LT Pro"/>
              </a:defRPr>
            </a:pPr>
            <a:r>
              <a:rPr lang="en-US" noProof="0" dirty="0"/>
              <a:t>Establish the desired state</a:t>
            </a:r>
          </a:p>
        </p:txBody>
      </p:sp>
      <p:cxnSp>
        <p:nvCxnSpPr>
          <p:cNvPr id="17" name="Connector 16"/>
          <p:cNvCxnSpPr/>
          <p:nvPr/>
        </p:nvCxnSpPr>
        <p:spPr>
          <a:xfrm>
            <a:off x="4919472" y="5294376"/>
            <a:ext cx="137159" cy="0"/>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02352" y="5084064"/>
            <a:ext cx="274320" cy="338554"/>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3</a:t>
            </a:r>
          </a:p>
        </p:txBody>
      </p:sp>
      <p:sp>
        <p:nvSpPr>
          <p:cNvPr id="19" name="TextBox 18"/>
          <p:cNvSpPr txBox="1"/>
          <p:nvPr/>
        </p:nvSpPr>
        <p:spPr>
          <a:xfrm>
            <a:off x="5413248" y="5084064"/>
            <a:ext cx="1691640" cy="323165"/>
          </a:xfrm>
          <a:prstGeom prst="rect">
            <a:avLst/>
          </a:prstGeom>
          <a:noFill/>
        </p:spPr>
        <p:txBody>
          <a:bodyPr wrap="square" lIns="0" tIns="0" rIns="0" bIns="0">
            <a:spAutoFit/>
          </a:bodyPr>
          <a:lstStyle/>
          <a:p>
            <a:pPr>
              <a:spcAft>
                <a:spcPts val="500"/>
              </a:spcAft>
              <a:defRPr sz="2100" b="1">
                <a:solidFill>
                  <a:srgbClr val="FFFFFF"/>
                </a:solidFill>
                <a:latin typeface="Trade Gothic LT Pro"/>
              </a:defRPr>
            </a:pPr>
            <a:r>
              <a:rPr lang="en-US" noProof="0" dirty="0"/>
              <a:t>Verify</a:t>
            </a:r>
          </a:p>
        </p:txBody>
      </p:sp>
      <p:sp>
        <p:nvSpPr>
          <p:cNvPr id="20" name="TextBox 19"/>
          <p:cNvSpPr txBox="1"/>
          <p:nvPr/>
        </p:nvSpPr>
        <p:spPr>
          <a:xfrm>
            <a:off x="5102352" y="5522976"/>
            <a:ext cx="1901952" cy="523220"/>
          </a:xfrm>
          <a:prstGeom prst="rect">
            <a:avLst/>
          </a:prstGeom>
          <a:noFill/>
        </p:spPr>
        <p:txBody>
          <a:bodyPr wrap="square" lIns="0" tIns="0" rIns="0" bIns="0">
            <a:spAutoFit/>
          </a:bodyPr>
          <a:lstStyle/>
          <a:p>
            <a:pPr>
              <a:spcAft>
                <a:spcPts val="500"/>
              </a:spcAft>
              <a:defRPr sz="1700" b="0">
                <a:solidFill>
                  <a:srgbClr val="C3D2DF"/>
                </a:solidFill>
                <a:latin typeface="Trade Gothic LT Pro"/>
              </a:defRPr>
            </a:pPr>
            <a:r>
              <a:rPr lang="en-US" noProof="0" dirty="0"/>
              <a:t>Confirm test preconditions</a:t>
            </a:r>
          </a:p>
        </p:txBody>
      </p:sp>
      <p:cxnSp>
        <p:nvCxnSpPr>
          <p:cNvPr id="21" name="Connector 20"/>
          <p:cNvCxnSpPr/>
          <p:nvPr/>
        </p:nvCxnSpPr>
        <p:spPr>
          <a:xfrm>
            <a:off x="7050024" y="5294376"/>
            <a:ext cx="137159" cy="0"/>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232904" y="5084064"/>
            <a:ext cx="274320" cy="338554"/>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4</a:t>
            </a:r>
          </a:p>
        </p:txBody>
      </p:sp>
      <p:sp>
        <p:nvSpPr>
          <p:cNvPr id="23" name="TextBox 22"/>
          <p:cNvSpPr txBox="1"/>
          <p:nvPr/>
        </p:nvSpPr>
        <p:spPr>
          <a:xfrm>
            <a:off x="7543800" y="5084064"/>
            <a:ext cx="1691640" cy="323165"/>
          </a:xfrm>
          <a:prstGeom prst="rect">
            <a:avLst/>
          </a:prstGeom>
          <a:noFill/>
        </p:spPr>
        <p:txBody>
          <a:bodyPr wrap="square" lIns="0" tIns="0" rIns="0" bIns="0">
            <a:spAutoFit/>
          </a:bodyPr>
          <a:lstStyle/>
          <a:p>
            <a:pPr>
              <a:spcAft>
                <a:spcPts val="500"/>
              </a:spcAft>
              <a:defRPr sz="2100" b="1">
                <a:solidFill>
                  <a:srgbClr val="FFFFFF"/>
                </a:solidFill>
                <a:latin typeface="Trade Gothic LT Pro"/>
              </a:defRPr>
            </a:pPr>
            <a:r>
              <a:rPr lang="en-US" noProof="0" dirty="0"/>
              <a:t>Execute</a:t>
            </a:r>
          </a:p>
        </p:txBody>
      </p:sp>
      <p:sp>
        <p:nvSpPr>
          <p:cNvPr id="24" name="TextBox 23"/>
          <p:cNvSpPr txBox="1"/>
          <p:nvPr/>
        </p:nvSpPr>
        <p:spPr>
          <a:xfrm>
            <a:off x="7232904" y="5522976"/>
            <a:ext cx="1901952" cy="261610"/>
          </a:xfrm>
          <a:prstGeom prst="rect">
            <a:avLst/>
          </a:prstGeom>
          <a:noFill/>
        </p:spPr>
        <p:txBody>
          <a:bodyPr wrap="square" lIns="0" tIns="0" rIns="0" bIns="0">
            <a:spAutoFit/>
          </a:bodyPr>
          <a:lstStyle/>
          <a:p>
            <a:pPr>
              <a:spcAft>
                <a:spcPts val="500"/>
              </a:spcAft>
              <a:defRPr sz="1700" b="0">
                <a:solidFill>
                  <a:srgbClr val="C3D2DF"/>
                </a:solidFill>
                <a:latin typeface="Trade Gothic LT Pro"/>
              </a:defRPr>
            </a:pPr>
            <a:r>
              <a:rPr lang="en-US" noProof="0" dirty="0"/>
              <a:t>Run only when ready</a:t>
            </a:r>
          </a:p>
        </p:txBody>
      </p:sp>
      <p:cxnSp>
        <p:nvCxnSpPr>
          <p:cNvPr id="25" name="Connector 24"/>
          <p:cNvCxnSpPr/>
          <p:nvPr/>
        </p:nvCxnSpPr>
        <p:spPr>
          <a:xfrm>
            <a:off x="9180576" y="5294376"/>
            <a:ext cx="137160" cy="0"/>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9363456" y="5084064"/>
            <a:ext cx="274320" cy="365760"/>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5</a:t>
            </a:r>
          </a:p>
        </p:txBody>
      </p:sp>
      <p:sp>
        <p:nvSpPr>
          <p:cNvPr id="27" name="TextBox 26"/>
          <p:cNvSpPr txBox="1"/>
          <p:nvPr/>
        </p:nvSpPr>
        <p:spPr>
          <a:xfrm>
            <a:off x="9674352" y="5084064"/>
            <a:ext cx="1691640" cy="384048"/>
          </a:xfrm>
          <a:prstGeom prst="rect">
            <a:avLst/>
          </a:prstGeom>
          <a:noFill/>
        </p:spPr>
        <p:txBody>
          <a:bodyPr wrap="square" lIns="0" tIns="0" rIns="0" bIns="0">
            <a:spAutoFit/>
          </a:bodyPr>
          <a:lstStyle/>
          <a:p>
            <a:pPr>
              <a:spcAft>
                <a:spcPts val="500"/>
              </a:spcAft>
              <a:defRPr sz="2100" b="1">
                <a:solidFill>
                  <a:srgbClr val="FFFFFF"/>
                </a:solidFill>
                <a:latin typeface="Trade Gothic LT Pro"/>
              </a:defRPr>
            </a:pPr>
            <a:r>
              <a:rPr lang="en-US" noProof="0" dirty="0"/>
              <a:t>Evaluate</a:t>
            </a:r>
          </a:p>
        </p:txBody>
      </p:sp>
      <p:sp>
        <p:nvSpPr>
          <p:cNvPr id="28" name="TextBox 27"/>
          <p:cNvSpPr txBox="1"/>
          <p:nvPr/>
        </p:nvSpPr>
        <p:spPr>
          <a:xfrm>
            <a:off x="9363456" y="5522976"/>
            <a:ext cx="1901952" cy="603504"/>
          </a:xfrm>
          <a:prstGeom prst="rect">
            <a:avLst/>
          </a:prstGeom>
          <a:noFill/>
        </p:spPr>
        <p:txBody>
          <a:bodyPr wrap="square" lIns="0" tIns="0" rIns="0" bIns="0">
            <a:spAutoFit/>
          </a:bodyPr>
          <a:lstStyle/>
          <a:p>
            <a:pPr>
              <a:spcAft>
                <a:spcPts val="500"/>
              </a:spcAft>
              <a:defRPr sz="1700" b="0">
                <a:solidFill>
                  <a:srgbClr val="C3D2DF"/>
                </a:solidFill>
                <a:latin typeface="Trade Gothic LT Pro"/>
              </a:defRPr>
            </a:pPr>
            <a:r>
              <a:rPr lang="en-US" noProof="0" dirty="0"/>
              <a:t>Automated analysis of results</a:t>
            </a:r>
          </a:p>
        </p:txBody>
      </p:sp>
    </p:spTree>
    <p:extLst>
      <p:ext uri="{BB962C8B-B14F-4D97-AF65-F5344CB8AC3E}">
        <p14:creationId xmlns:p14="http://schemas.microsoft.com/office/powerpoint/2010/main" val="407748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4" grpId="0"/>
      <p:bldP spid="15" grpId="0"/>
      <p:bldP spid="16" grpId="0"/>
      <p:bldP spid="18" grpId="0"/>
      <p:bldP spid="19" grpId="0"/>
      <p:bldP spid="20" grpId="0"/>
      <p:bldP spid="22" grpId="0"/>
      <p:bldP spid="23" grpId="0"/>
      <p:bldP spid="24"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E8EFB-2717-56D7-9A9C-58BC50216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03232B-D0DD-4DA4-46F7-6530BD265360}"/>
              </a:ext>
            </a:extLst>
          </p:cNvPr>
          <p:cNvSpPr>
            <a:spLocks noGrp="1"/>
          </p:cNvSpPr>
          <p:nvPr>
            <p:ph type="title"/>
          </p:nvPr>
        </p:nvSpPr>
        <p:spPr/>
        <p:txBody>
          <a:bodyPr/>
          <a:lstStyle/>
          <a:p>
            <a:r>
              <a:rPr lang="en-US" noProof="0" dirty="0"/>
              <a:t>Automation in our HVDC environment</a:t>
            </a:r>
          </a:p>
        </p:txBody>
      </p:sp>
      <p:sp>
        <p:nvSpPr>
          <p:cNvPr id="7" name="Rounded Rectangle 6"/>
          <p:cNvSpPr/>
          <p:nvPr/>
        </p:nvSpPr>
        <p:spPr>
          <a:xfrm>
            <a:off x="7534656" y="1783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200">
                <a:solidFill>
                  <a:srgbClr val="FFFFFF"/>
                </a:solidFill>
                <a:latin typeface="Trade Gothic LT Pro"/>
              </a:defRPr>
            </a:pPr>
            <a:r>
              <a:rPr lang="en-US" noProof="0" dirty="0"/>
              <a:t>Real-time simulator</a:t>
            </a:r>
          </a:p>
        </p:txBody>
      </p:sp>
      <p:sp>
        <p:nvSpPr>
          <p:cNvPr id="8" name="Rounded Rectangle 7"/>
          <p:cNvSpPr/>
          <p:nvPr/>
        </p:nvSpPr>
        <p:spPr>
          <a:xfrm>
            <a:off x="7534656" y="2926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100">
                <a:solidFill>
                  <a:srgbClr val="FFFFFF"/>
                </a:solidFill>
                <a:latin typeface="Trade Gothic LT Pro"/>
              </a:defRPr>
            </a:pPr>
            <a:r>
              <a:rPr lang="en-US" noProof="0" dirty="0"/>
              <a:t>C&amp;P hardware</a:t>
            </a:r>
          </a:p>
          <a:p>
            <a:pPr algn="ctr">
              <a:defRPr sz="1600">
                <a:solidFill>
                  <a:srgbClr val="C3D2DF"/>
                </a:solidFill>
                <a:latin typeface="Trade Gothic LT Pro"/>
              </a:defRPr>
            </a:pPr>
            <a:r>
              <a:rPr lang="en-US" noProof="0" dirty="0"/>
              <a:t>PC, BPC, DCP, Meas</a:t>
            </a:r>
          </a:p>
        </p:txBody>
      </p:sp>
      <p:sp>
        <p:nvSpPr>
          <p:cNvPr id="9" name="Rounded Rectangle 8"/>
          <p:cNvSpPr/>
          <p:nvPr/>
        </p:nvSpPr>
        <p:spPr>
          <a:xfrm>
            <a:off x="7534656" y="4069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200">
                <a:solidFill>
                  <a:srgbClr val="FFFFFF"/>
                </a:solidFill>
                <a:latin typeface="Trade Gothic LT Pro"/>
              </a:defRPr>
            </a:pPr>
            <a:r>
              <a:rPr lang="en-US" noProof="0" dirty="0"/>
              <a:t>Communication backbone</a:t>
            </a:r>
          </a:p>
        </p:txBody>
      </p:sp>
      <p:sp>
        <p:nvSpPr>
          <p:cNvPr id="10" name="Rounded Rectangle 9"/>
          <p:cNvSpPr/>
          <p:nvPr/>
        </p:nvSpPr>
        <p:spPr>
          <a:xfrm>
            <a:off x="7534656" y="5212080"/>
            <a:ext cx="2761488" cy="658368"/>
          </a:xfrm>
          <a:prstGeom prst="roundRect">
            <a:avLst>
              <a:gd name="adj" fmla="val 12000"/>
            </a:avLst>
          </a:prstGeom>
          <a:noFill/>
          <a:ln w="15875">
            <a:solidFill>
              <a:srgbClr val="45C8EC"/>
            </a:solidFill>
          </a:ln>
        </p:spPr>
        <p:style>
          <a:lnRef idx="1">
            <a:schemeClr val="accent1"/>
          </a:lnRef>
          <a:fillRef idx="3">
            <a:schemeClr val="accent1"/>
          </a:fillRef>
          <a:effectRef idx="2">
            <a:schemeClr val="accent1"/>
          </a:effectRef>
          <a:fontRef idx="minor">
            <a:schemeClr val="lt1"/>
          </a:fontRef>
        </p:style>
        <p:txBody>
          <a:bodyPr wrap="square" lIns="73152" tIns="0" rIns="73152" bIns="0" rtlCol="0" anchor="ctr"/>
          <a:lstStyle/>
          <a:p>
            <a:pPr algn="ctr">
              <a:defRPr sz="2200">
                <a:solidFill>
                  <a:srgbClr val="FFFFFF"/>
                </a:solidFill>
                <a:latin typeface="Trade Gothic LT Pro"/>
              </a:defRPr>
            </a:pPr>
            <a:r>
              <a:rPr lang="en-US" noProof="0" dirty="0"/>
              <a:t>HMI</a:t>
            </a:r>
          </a:p>
        </p:txBody>
      </p:sp>
      <p:cxnSp>
        <p:nvCxnSpPr>
          <p:cNvPr id="11" name="Connector 10"/>
          <p:cNvCxnSpPr/>
          <p:nvPr/>
        </p:nvCxnSpPr>
        <p:spPr>
          <a:xfrm>
            <a:off x="7882127" y="2441448"/>
            <a:ext cx="0" cy="484632"/>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9939528" y="2441448"/>
            <a:ext cx="0" cy="484632"/>
          </a:xfrm>
          <a:prstGeom prst="line">
            <a:avLst/>
          </a:prstGeom>
          <a:ln w="19050">
            <a:solidFill>
              <a:srgbClr val="45C8EC"/>
            </a:solidFill>
            <a:head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623560" y="2510028"/>
            <a:ext cx="2057400" cy="347472"/>
          </a:xfrm>
          <a:prstGeom prst="rect">
            <a:avLst/>
          </a:prstGeom>
          <a:noFill/>
        </p:spPr>
        <p:txBody>
          <a:bodyPr wrap="square" lIns="0" tIns="0" rIns="0" bIns="0">
            <a:spAutoFit/>
          </a:bodyPr>
          <a:lstStyle/>
          <a:p>
            <a:pPr algn="r">
              <a:spcAft>
                <a:spcPts val="400"/>
              </a:spcAft>
              <a:defRPr sz="1700" b="0">
                <a:solidFill>
                  <a:srgbClr val="C3D2DF"/>
                </a:solidFill>
                <a:latin typeface="Trade Gothic LT Pro"/>
              </a:defRPr>
            </a:pPr>
            <a:r>
              <a:rPr lang="en-US" noProof="0" dirty="0"/>
              <a:t>Measurements</a:t>
            </a:r>
          </a:p>
        </p:txBody>
      </p:sp>
      <p:sp>
        <p:nvSpPr>
          <p:cNvPr id="14" name="TextBox 13"/>
          <p:cNvSpPr txBox="1"/>
          <p:nvPr/>
        </p:nvSpPr>
        <p:spPr>
          <a:xfrm>
            <a:off x="10104120" y="2510028"/>
            <a:ext cx="1252728" cy="347472"/>
          </a:xfrm>
          <a:prstGeom prst="rect">
            <a:avLst/>
          </a:prstGeom>
          <a:noFill/>
        </p:spPr>
        <p:txBody>
          <a:bodyPr wrap="square" lIns="0" tIns="0" rIns="0" bIns="0">
            <a:spAutoFit/>
          </a:bodyPr>
          <a:lstStyle/>
          <a:p>
            <a:pPr algn="l">
              <a:spcAft>
                <a:spcPts val="400"/>
              </a:spcAft>
              <a:defRPr sz="1700" b="0">
                <a:solidFill>
                  <a:srgbClr val="C3D2DF"/>
                </a:solidFill>
                <a:latin typeface="Trade Gothic LT Pro"/>
              </a:defRPr>
            </a:pPr>
            <a:r>
              <a:rPr lang="en-US" noProof="0" dirty="0"/>
              <a:t>Response</a:t>
            </a:r>
          </a:p>
        </p:txBody>
      </p:sp>
      <p:cxnSp>
        <p:nvCxnSpPr>
          <p:cNvPr id="15" name="Connector 14"/>
          <p:cNvCxnSpPr/>
          <p:nvPr/>
        </p:nvCxnSpPr>
        <p:spPr>
          <a:xfrm>
            <a:off x="7882127" y="3584448"/>
            <a:ext cx="0" cy="484632"/>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9939528" y="3584448"/>
            <a:ext cx="0" cy="484632"/>
          </a:xfrm>
          <a:prstGeom prst="line">
            <a:avLst/>
          </a:prstGeom>
          <a:ln w="19050">
            <a:solidFill>
              <a:srgbClr val="45C8EC"/>
            </a:solidFill>
            <a:head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623560" y="3653028"/>
            <a:ext cx="2057400" cy="347472"/>
          </a:xfrm>
          <a:prstGeom prst="rect">
            <a:avLst/>
          </a:prstGeom>
          <a:noFill/>
        </p:spPr>
        <p:txBody>
          <a:bodyPr wrap="square" lIns="0" tIns="0" rIns="0" bIns="0">
            <a:spAutoFit/>
          </a:bodyPr>
          <a:lstStyle/>
          <a:p>
            <a:pPr algn="r">
              <a:spcAft>
                <a:spcPts val="400"/>
              </a:spcAft>
              <a:defRPr sz="1700" b="0">
                <a:solidFill>
                  <a:srgbClr val="C3D2DF"/>
                </a:solidFill>
                <a:latin typeface="Trade Gothic LT Pro"/>
              </a:defRPr>
            </a:pPr>
            <a:r>
              <a:rPr lang="en-US" noProof="0" dirty="0"/>
              <a:t>State information</a:t>
            </a:r>
          </a:p>
        </p:txBody>
      </p:sp>
      <p:sp>
        <p:nvSpPr>
          <p:cNvPr id="18" name="TextBox 17"/>
          <p:cNvSpPr txBox="1"/>
          <p:nvPr/>
        </p:nvSpPr>
        <p:spPr>
          <a:xfrm>
            <a:off x="10104120" y="3653028"/>
            <a:ext cx="1252728" cy="347472"/>
          </a:xfrm>
          <a:prstGeom prst="rect">
            <a:avLst/>
          </a:prstGeom>
          <a:noFill/>
        </p:spPr>
        <p:txBody>
          <a:bodyPr wrap="square" lIns="0" tIns="0" rIns="0" bIns="0">
            <a:spAutoFit/>
          </a:bodyPr>
          <a:lstStyle/>
          <a:p>
            <a:pPr algn="l">
              <a:spcAft>
                <a:spcPts val="400"/>
              </a:spcAft>
              <a:defRPr sz="1700" b="0">
                <a:solidFill>
                  <a:srgbClr val="C3D2DF"/>
                </a:solidFill>
                <a:latin typeface="Trade Gothic LT Pro"/>
              </a:defRPr>
            </a:pPr>
            <a:r>
              <a:rPr lang="en-US" noProof="0" dirty="0"/>
              <a:t>Commands</a:t>
            </a:r>
          </a:p>
        </p:txBody>
      </p:sp>
      <p:cxnSp>
        <p:nvCxnSpPr>
          <p:cNvPr id="19" name="Connector 18"/>
          <p:cNvCxnSpPr/>
          <p:nvPr/>
        </p:nvCxnSpPr>
        <p:spPr>
          <a:xfrm>
            <a:off x="7882127" y="4727448"/>
            <a:ext cx="0" cy="484632"/>
          </a:xfrm>
          <a:prstGeom prst="line">
            <a:avLst/>
          </a:prstGeom>
          <a:ln w="19050">
            <a:solidFill>
              <a:srgbClr val="45C8EC"/>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9939528" y="4727448"/>
            <a:ext cx="0" cy="484632"/>
          </a:xfrm>
          <a:prstGeom prst="line">
            <a:avLst/>
          </a:prstGeom>
          <a:ln w="19050">
            <a:solidFill>
              <a:srgbClr val="45C8EC"/>
            </a:solidFill>
            <a:head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623560" y="4796028"/>
            <a:ext cx="2057400" cy="347472"/>
          </a:xfrm>
          <a:prstGeom prst="rect">
            <a:avLst/>
          </a:prstGeom>
          <a:noFill/>
        </p:spPr>
        <p:txBody>
          <a:bodyPr wrap="square" lIns="0" tIns="0" rIns="0" bIns="0">
            <a:spAutoFit/>
          </a:bodyPr>
          <a:lstStyle/>
          <a:p>
            <a:pPr algn="r">
              <a:spcAft>
                <a:spcPts val="400"/>
              </a:spcAft>
              <a:defRPr sz="1700" b="0">
                <a:solidFill>
                  <a:srgbClr val="C3D2DF"/>
                </a:solidFill>
                <a:latin typeface="Trade Gothic LT Pro"/>
              </a:defRPr>
            </a:pPr>
            <a:r>
              <a:rPr lang="en-US" noProof="0" dirty="0"/>
              <a:t>State information</a:t>
            </a:r>
          </a:p>
        </p:txBody>
      </p:sp>
      <p:sp>
        <p:nvSpPr>
          <p:cNvPr id="22" name="TextBox 21"/>
          <p:cNvSpPr txBox="1"/>
          <p:nvPr/>
        </p:nvSpPr>
        <p:spPr>
          <a:xfrm>
            <a:off x="10104120" y="4796028"/>
            <a:ext cx="1252728" cy="347472"/>
          </a:xfrm>
          <a:prstGeom prst="rect">
            <a:avLst/>
          </a:prstGeom>
          <a:noFill/>
        </p:spPr>
        <p:txBody>
          <a:bodyPr wrap="square" lIns="0" tIns="0" rIns="0" bIns="0">
            <a:spAutoFit/>
          </a:bodyPr>
          <a:lstStyle/>
          <a:p>
            <a:pPr algn="l">
              <a:spcAft>
                <a:spcPts val="400"/>
              </a:spcAft>
              <a:defRPr sz="1700" b="0">
                <a:solidFill>
                  <a:srgbClr val="C3D2DF"/>
                </a:solidFill>
                <a:latin typeface="Trade Gothic LT Pro"/>
              </a:defRPr>
            </a:pPr>
            <a:r>
              <a:rPr lang="en-US" noProof="0" dirty="0"/>
              <a:t>Commands</a:t>
            </a:r>
          </a:p>
        </p:txBody>
      </p:sp>
      <p:sp>
        <p:nvSpPr>
          <p:cNvPr id="23" name="TextBox 22"/>
          <p:cNvSpPr txBox="1"/>
          <p:nvPr/>
        </p:nvSpPr>
        <p:spPr>
          <a:xfrm>
            <a:off x="841248" y="1764792"/>
            <a:ext cx="3566160" cy="868680"/>
          </a:xfrm>
          <a:prstGeom prst="rect">
            <a:avLst/>
          </a:prstGeom>
          <a:noFill/>
        </p:spPr>
        <p:txBody>
          <a:bodyPr wrap="square" lIns="0" tIns="0" rIns="0" bIns="0">
            <a:spAutoFit/>
          </a:bodyPr>
          <a:lstStyle/>
          <a:p>
            <a:pPr>
              <a:defRPr sz="2500" b="1">
                <a:solidFill>
                  <a:srgbClr val="45C8EC"/>
                </a:solidFill>
                <a:latin typeface="Trade Gothic LT Pro"/>
              </a:defRPr>
            </a:pPr>
            <a:r>
              <a:rPr lang="en-US" noProof="0" dirty="0"/>
              <a:t>Simulator and</a:t>
            </a:r>
            <a:br>
              <a:rPr lang="en-US" noProof="0" dirty="0"/>
            </a:br>
            <a:r>
              <a:rPr lang="en-US" noProof="0" dirty="0"/>
              <a:t>operator-level control</a:t>
            </a:r>
          </a:p>
        </p:txBody>
      </p:sp>
      <p:sp>
        <p:nvSpPr>
          <p:cNvPr id="24" name="Rounded Rectangle 23"/>
          <p:cNvSpPr/>
          <p:nvPr/>
        </p:nvSpPr>
        <p:spPr>
          <a:xfrm>
            <a:off x="841248" y="2862072"/>
            <a:ext cx="3200400" cy="777240"/>
          </a:xfrm>
          <a:prstGeom prst="roundRect">
            <a:avLst>
              <a:gd name="adj" fmla="val 12000"/>
            </a:avLst>
          </a:prstGeom>
          <a:noFill/>
          <a:ln w="25400">
            <a:solidFill>
              <a:srgbClr val="45C8E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2500" b="1">
                <a:solidFill>
                  <a:srgbClr val="45C8EC"/>
                </a:solidFill>
                <a:latin typeface="Trade Gothic LT Pro"/>
              </a:defRPr>
            </a:pPr>
            <a:r>
              <a:rPr lang="en-US" noProof="0" dirty="0"/>
              <a:t>Python automation</a:t>
            </a:r>
          </a:p>
        </p:txBody>
      </p:sp>
      <p:cxnSp>
        <p:nvCxnSpPr>
          <p:cNvPr id="25" name="Connector 24"/>
          <p:cNvCxnSpPr>
            <a:cxnSpLocks/>
          </p:cNvCxnSpPr>
          <p:nvPr/>
        </p:nvCxnSpPr>
        <p:spPr>
          <a:xfrm>
            <a:off x="4041648" y="3063240"/>
            <a:ext cx="941832" cy="0"/>
          </a:xfrm>
          <a:prstGeom prst="line">
            <a:avLst/>
          </a:prstGeom>
          <a:ln w="31750">
            <a:solidFill>
              <a:srgbClr val="45C8EC"/>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a:cxnSpLocks/>
          </p:cNvCxnSpPr>
          <p:nvPr/>
        </p:nvCxnSpPr>
        <p:spPr>
          <a:xfrm flipV="1">
            <a:off x="4975860" y="2095500"/>
            <a:ext cx="0" cy="985838"/>
          </a:xfrm>
          <a:prstGeom prst="line">
            <a:avLst/>
          </a:prstGeom>
          <a:ln w="31750">
            <a:solidFill>
              <a:srgbClr val="45C8EC"/>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a:cxnSpLocks/>
          </p:cNvCxnSpPr>
          <p:nvPr/>
        </p:nvCxnSpPr>
        <p:spPr>
          <a:xfrm>
            <a:off x="4975860" y="2112264"/>
            <a:ext cx="2558796" cy="0"/>
          </a:xfrm>
          <a:prstGeom prst="line">
            <a:avLst/>
          </a:prstGeom>
          <a:ln w="31750">
            <a:solidFill>
              <a:srgbClr val="45C8EC"/>
            </a:solidFill>
            <a:tailEnd type="triangle"/>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4919472" y="1700784"/>
            <a:ext cx="2423160" cy="347472"/>
          </a:xfrm>
          <a:prstGeom prst="rect">
            <a:avLst/>
          </a:prstGeom>
          <a:noFill/>
        </p:spPr>
        <p:txBody>
          <a:bodyPr wrap="square" lIns="0" tIns="0" rIns="0" bIns="0">
            <a:spAutoFit/>
          </a:bodyPr>
          <a:lstStyle/>
          <a:p>
            <a:pPr>
              <a:defRPr sz="2000" b="1">
                <a:solidFill>
                  <a:srgbClr val="45C8EC"/>
                </a:solidFill>
                <a:latin typeface="Trade Gothic LT Pro"/>
              </a:defRPr>
            </a:pPr>
            <a:r>
              <a:rPr lang="en-US" noProof="0" dirty="0"/>
              <a:t>RSCAD Python API</a:t>
            </a:r>
          </a:p>
        </p:txBody>
      </p:sp>
      <p:cxnSp>
        <p:nvCxnSpPr>
          <p:cNvPr id="29" name="Connector 28"/>
          <p:cNvCxnSpPr/>
          <p:nvPr/>
        </p:nvCxnSpPr>
        <p:spPr>
          <a:xfrm>
            <a:off x="4041648" y="3438144"/>
            <a:ext cx="941832" cy="0"/>
          </a:xfrm>
          <a:prstGeom prst="line">
            <a:avLst/>
          </a:prstGeom>
          <a:ln w="31750">
            <a:solidFill>
              <a:srgbClr val="45C8EC"/>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a:cxnSpLocks/>
          </p:cNvCxnSpPr>
          <p:nvPr/>
        </p:nvCxnSpPr>
        <p:spPr>
          <a:xfrm>
            <a:off x="4983480" y="3429000"/>
            <a:ext cx="0" cy="992981"/>
          </a:xfrm>
          <a:prstGeom prst="line">
            <a:avLst/>
          </a:prstGeom>
          <a:ln w="31750">
            <a:solidFill>
              <a:srgbClr val="45C8EC"/>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4983480" y="4398264"/>
            <a:ext cx="2551176" cy="0"/>
          </a:xfrm>
          <a:prstGeom prst="line">
            <a:avLst/>
          </a:prstGeom>
          <a:ln w="31750">
            <a:solidFill>
              <a:srgbClr val="45C8EC"/>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212080" y="4014215"/>
            <a:ext cx="2148840" cy="338328"/>
          </a:xfrm>
          <a:prstGeom prst="rect">
            <a:avLst/>
          </a:prstGeom>
          <a:noFill/>
        </p:spPr>
        <p:txBody>
          <a:bodyPr wrap="square" lIns="0" tIns="0" rIns="0" bIns="0">
            <a:spAutoFit/>
          </a:bodyPr>
          <a:lstStyle/>
          <a:p>
            <a:pPr>
              <a:defRPr sz="2000" b="1">
                <a:solidFill>
                  <a:srgbClr val="45C8EC"/>
                </a:solidFill>
                <a:latin typeface="Trade Gothic LT Pro"/>
              </a:defRPr>
            </a:pPr>
            <a:r>
              <a:rPr lang="en-US" noProof="0" dirty="0"/>
              <a:t>HMI protocol</a:t>
            </a:r>
          </a:p>
        </p:txBody>
      </p:sp>
      <p:sp>
        <p:nvSpPr>
          <p:cNvPr id="33" name="TextBox 32"/>
          <p:cNvSpPr txBox="1"/>
          <p:nvPr/>
        </p:nvSpPr>
        <p:spPr>
          <a:xfrm>
            <a:off x="841248" y="3840480"/>
            <a:ext cx="3822191" cy="932688"/>
          </a:xfrm>
          <a:prstGeom prst="rect">
            <a:avLst/>
          </a:prstGeom>
          <a:noFill/>
        </p:spPr>
        <p:txBody>
          <a:bodyPr wrap="square" lIns="0" tIns="0" rIns="0" bIns="0">
            <a:spAutoFit/>
          </a:bodyPr>
          <a:lstStyle/>
          <a:p>
            <a:pPr>
              <a:defRPr sz="2200" b="0">
                <a:solidFill>
                  <a:srgbClr val="FFFFFF"/>
                </a:solidFill>
                <a:latin typeface="Trade Gothic LT Pro"/>
              </a:defRPr>
            </a:pPr>
            <a:r>
              <a:rPr lang="en-US" noProof="0" dirty="0"/>
              <a:t>Direct backbone access using the same protocol and operator commands as the HMI</a:t>
            </a:r>
          </a:p>
        </p:txBody>
      </p:sp>
      <p:sp>
        <p:nvSpPr>
          <p:cNvPr id="34" name="TextBox 33"/>
          <p:cNvSpPr txBox="1"/>
          <p:nvPr/>
        </p:nvSpPr>
        <p:spPr>
          <a:xfrm>
            <a:off x="841247" y="5157216"/>
            <a:ext cx="6010401" cy="677108"/>
          </a:xfrm>
          <a:prstGeom prst="rect">
            <a:avLst/>
          </a:prstGeom>
          <a:noFill/>
        </p:spPr>
        <p:txBody>
          <a:bodyPr wrap="square" lIns="0" tIns="0" rIns="0" bIns="0">
            <a:spAutoFit/>
          </a:bodyPr>
          <a:lstStyle/>
          <a:p>
            <a:pPr>
              <a:defRPr sz="2200" b="0">
                <a:solidFill>
                  <a:srgbClr val="45C8EC"/>
                </a:solidFill>
                <a:latin typeface="Trade Gothic LT Pro"/>
              </a:defRPr>
            </a:pPr>
            <a:r>
              <a:rPr lang="en-US" noProof="0" dirty="0"/>
              <a:t>No C&amp;P hardware and only minor software changes</a:t>
            </a:r>
            <a:br>
              <a:rPr lang="en-US" noProof="0" dirty="0"/>
            </a:br>
            <a:r>
              <a:rPr lang="en-US" noProof="0" dirty="0"/>
              <a:t>Less interference with the system</a:t>
            </a:r>
          </a:p>
        </p:txBody>
      </p:sp>
    </p:spTree>
    <p:extLst>
      <p:ext uri="{BB962C8B-B14F-4D97-AF65-F5344CB8AC3E}">
        <p14:creationId xmlns:p14="http://schemas.microsoft.com/office/powerpoint/2010/main" val="289175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p:bldP spid="14" grpId="0"/>
      <p:bldP spid="17" grpId="0"/>
      <p:bldP spid="18" grpId="0"/>
      <p:bldP spid="21" grpId="0"/>
      <p:bldP spid="22" grpId="0"/>
      <p:bldP spid="23" grpId="0"/>
      <p:bldP spid="24" grpId="0" animBg="1"/>
      <p:bldP spid="28"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Challenges in automated test execution</a:t>
            </a:r>
          </a:p>
        </p:txBody>
      </p:sp>
      <p:sp>
        <p:nvSpPr>
          <p:cNvPr id="3" name="TextBox 2"/>
          <p:cNvSpPr txBox="1"/>
          <p:nvPr/>
        </p:nvSpPr>
        <p:spPr>
          <a:xfrm>
            <a:off x="841248" y="1719072"/>
            <a:ext cx="10515600" cy="521207"/>
          </a:xfrm>
          <a:prstGeom prst="rect">
            <a:avLst/>
          </a:prstGeom>
          <a:noFill/>
        </p:spPr>
        <p:txBody>
          <a:bodyPr wrap="square" lIns="0" tIns="0" rIns="0" bIns="0">
            <a:spAutoFit/>
          </a:bodyPr>
          <a:lstStyle/>
          <a:p>
            <a:pPr>
              <a:spcAft>
                <a:spcPts val="500"/>
              </a:spcAft>
              <a:defRPr sz="2700" b="1">
                <a:solidFill>
                  <a:srgbClr val="45C8EC"/>
                </a:solidFill>
                <a:latin typeface="Trade Gothic LT Pro"/>
              </a:defRPr>
            </a:pPr>
            <a:r>
              <a:rPr lang="en-US" noProof="0" dirty="0"/>
              <a:t>Reconfiguration and evaluation need the most attention</a:t>
            </a:r>
          </a:p>
        </p:txBody>
      </p:sp>
      <p:sp>
        <p:nvSpPr>
          <p:cNvPr id="4" name="TextBox 3"/>
          <p:cNvSpPr txBox="1"/>
          <p:nvPr/>
        </p:nvSpPr>
        <p:spPr>
          <a:xfrm>
            <a:off x="841248" y="2532888"/>
            <a:ext cx="365760" cy="411480"/>
          </a:xfrm>
          <a:prstGeom prst="rect">
            <a:avLst/>
          </a:prstGeom>
          <a:noFill/>
        </p:spPr>
        <p:txBody>
          <a:bodyPr wrap="square" lIns="0" tIns="0" rIns="0" bIns="0">
            <a:spAutoFit/>
          </a:bodyPr>
          <a:lstStyle/>
          <a:p>
            <a:pPr>
              <a:spcAft>
                <a:spcPts val="500"/>
              </a:spcAft>
              <a:defRPr sz="2600" b="1">
                <a:solidFill>
                  <a:srgbClr val="45C8EC"/>
                </a:solidFill>
                <a:latin typeface="Trade Gothic LT Pro"/>
              </a:defRPr>
            </a:pPr>
            <a:r>
              <a:rPr lang="en-US" noProof="0" dirty="0"/>
              <a:t>1</a:t>
            </a:r>
          </a:p>
        </p:txBody>
      </p:sp>
      <p:sp>
        <p:nvSpPr>
          <p:cNvPr id="5" name="TextBox 4"/>
          <p:cNvSpPr txBox="1"/>
          <p:nvPr/>
        </p:nvSpPr>
        <p:spPr>
          <a:xfrm>
            <a:off x="1389888" y="2532888"/>
            <a:ext cx="1965960" cy="393192"/>
          </a:xfrm>
          <a:prstGeom prst="rect">
            <a:avLst/>
          </a:prstGeom>
          <a:noFill/>
        </p:spPr>
        <p:txBody>
          <a:bodyPr wrap="square" lIns="0" tIns="0" rIns="0" bIns="0">
            <a:spAutoFit/>
          </a:bodyPr>
          <a:lstStyle/>
          <a:p>
            <a:pPr>
              <a:spcAft>
                <a:spcPts val="500"/>
              </a:spcAft>
              <a:defRPr sz="2400" b="1">
                <a:solidFill>
                  <a:srgbClr val="FFFFFF"/>
                </a:solidFill>
                <a:latin typeface="Trade Gothic LT Pro"/>
              </a:defRPr>
            </a:pPr>
            <a:r>
              <a:rPr lang="en-US" noProof="0" dirty="0"/>
              <a:t>Observe</a:t>
            </a:r>
          </a:p>
        </p:txBody>
      </p:sp>
      <p:sp>
        <p:nvSpPr>
          <p:cNvPr id="6" name="TextBox 5"/>
          <p:cNvSpPr txBox="1"/>
          <p:nvPr/>
        </p:nvSpPr>
        <p:spPr>
          <a:xfrm>
            <a:off x="3529584" y="2532888"/>
            <a:ext cx="1920240" cy="393192"/>
          </a:xfrm>
          <a:prstGeom prst="rect">
            <a:avLst/>
          </a:prstGeom>
          <a:noFill/>
        </p:spPr>
        <p:txBody>
          <a:bodyPr wrap="square" lIns="0" tIns="0" rIns="0" bIns="0">
            <a:spAutoFit/>
          </a:bodyPr>
          <a:lstStyle/>
          <a:p>
            <a:pPr>
              <a:spcAft>
                <a:spcPts val="500"/>
              </a:spcAft>
              <a:defRPr sz="2200" b="0">
                <a:solidFill>
                  <a:srgbClr val="C3D2DF"/>
                </a:solidFill>
                <a:latin typeface="Trade Gothic LT Pro"/>
              </a:defRPr>
            </a:pPr>
            <a:r>
              <a:rPr lang="en-US" noProof="0" dirty="0"/>
              <a:t>Established</a:t>
            </a:r>
          </a:p>
        </p:txBody>
      </p:sp>
      <p:sp>
        <p:nvSpPr>
          <p:cNvPr id="7" name="TextBox 6"/>
          <p:cNvSpPr txBox="1"/>
          <p:nvPr/>
        </p:nvSpPr>
        <p:spPr>
          <a:xfrm>
            <a:off x="5623560" y="2532888"/>
            <a:ext cx="5715000" cy="557784"/>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Read required data through the established link.</a:t>
            </a:r>
          </a:p>
        </p:txBody>
      </p:sp>
      <p:sp>
        <p:nvSpPr>
          <p:cNvPr id="8" name="TextBox 7"/>
          <p:cNvSpPr txBox="1"/>
          <p:nvPr/>
        </p:nvSpPr>
        <p:spPr>
          <a:xfrm>
            <a:off x="841248" y="3163824"/>
            <a:ext cx="365760" cy="411480"/>
          </a:xfrm>
          <a:prstGeom prst="rect">
            <a:avLst/>
          </a:prstGeom>
          <a:noFill/>
        </p:spPr>
        <p:txBody>
          <a:bodyPr wrap="square" lIns="0" tIns="0" rIns="0" bIns="0">
            <a:spAutoFit/>
          </a:bodyPr>
          <a:lstStyle/>
          <a:p>
            <a:pPr>
              <a:spcAft>
                <a:spcPts val="500"/>
              </a:spcAft>
              <a:defRPr sz="2600" b="1">
                <a:solidFill>
                  <a:srgbClr val="45C8EC"/>
                </a:solidFill>
                <a:latin typeface="Trade Gothic LT Pro"/>
              </a:defRPr>
            </a:pPr>
            <a:r>
              <a:rPr lang="en-US" noProof="0" dirty="0"/>
              <a:t>2</a:t>
            </a:r>
          </a:p>
        </p:txBody>
      </p:sp>
      <p:sp>
        <p:nvSpPr>
          <p:cNvPr id="9" name="TextBox 8"/>
          <p:cNvSpPr txBox="1"/>
          <p:nvPr/>
        </p:nvSpPr>
        <p:spPr>
          <a:xfrm>
            <a:off x="1389888" y="3163824"/>
            <a:ext cx="1965960" cy="393192"/>
          </a:xfrm>
          <a:prstGeom prst="rect">
            <a:avLst/>
          </a:prstGeom>
          <a:noFill/>
        </p:spPr>
        <p:txBody>
          <a:bodyPr wrap="square" lIns="0" tIns="0" rIns="0" bIns="0">
            <a:spAutoFit/>
          </a:bodyPr>
          <a:lstStyle/>
          <a:p>
            <a:pPr>
              <a:spcAft>
                <a:spcPts val="500"/>
              </a:spcAft>
              <a:defRPr sz="2400" b="1">
                <a:solidFill>
                  <a:srgbClr val="FFFFFF"/>
                </a:solidFill>
                <a:latin typeface="Trade Gothic LT Pro"/>
              </a:defRPr>
            </a:pPr>
            <a:r>
              <a:rPr lang="en-US" noProof="0" dirty="0"/>
              <a:t>Reconfigure</a:t>
            </a:r>
          </a:p>
        </p:txBody>
      </p:sp>
      <p:sp>
        <p:nvSpPr>
          <p:cNvPr id="10" name="TextBox 9"/>
          <p:cNvSpPr txBox="1"/>
          <p:nvPr/>
        </p:nvSpPr>
        <p:spPr>
          <a:xfrm>
            <a:off x="3529584" y="3163824"/>
            <a:ext cx="1920240" cy="393192"/>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Key challenge</a:t>
            </a:r>
          </a:p>
        </p:txBody>
      </p:sp>
      <p:sp>
        <p:nvSpPr>
          <p:cNvPr id="11" name="TextBox 10"/>
          <p:cNvSpPr txBox="1"/>
          <p:nvPr/>
        </p:nvSpPr>
        <p:spPr>
          <a:xfrm>
            <a:off x="5623560" y="3163824"/>
            <a:ext cx="5715000" cy="557784"/>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Project-specific topologies and transition paths.</a:t>
            </a:r>
          </a:p>
        </p:txBody>
      </p:sp>
      <p:sp>
        <p:nvSpPr>
          <p:cNvPr id="12" name="TextBox 11"/>
          <p:cNvSpPr txBox="1"/>
          <p:nvPr/>
        </p:nvSpPr>
        <p:spPr>
          <a:xfrm>
            <a:off x="841248" y="3794760"/>
            <a:ext cx="365760" cy="411480"/>
          </a:xfrm>
          <a:prstGeom prst="rect">
            <a:avLst/>
          </a:prstGeom>
          <a:noFill/>
        </p:spPr>
        <p:txBody>
          <a:bodyPr wrap="square" lIns="0" tIns="0" rIns="0" bIns="0">
            <a:spAutoFit/>
          </a:bodyPr>
          <a:lstStyle/>
          <a:p>
            <a:pPr>
              <a:spcAft>
                <a:spcPts val="500"/>
              </a:spcAft>
              <a:defRPr sz="2600" b="1">
                <a:solidFill>
                  <a:srgbClr val="45C8EC"/>
                </a:solidFill>
                <a:latin typeface="Trade Gothic LT Pro"/>
              </a:defRPr>
            </a:pPr>
            <a:r>
              <a:rPr lang="en-US" noProof="0" dirty="0"/>
              <a:t>3</a:t>
            </a:r>
          </a:p>
        </p:txBody>
      </p:sp>
      <p:sp>
        <p:nvSpPr>
          <p:cNvPr id="13" name="TextBox 12"/>
          <p:cNvSpPr txBox="1"/>
          <p:nvPr/>
        </p:nvSpPr>
        <p:spPr>
          <a:xfrm>
            <a:off x="1389888" y="3794760"/>
            <a:ext cx="1965960" cy="393192"/>
          </a:xfrm>
          <a:prstGeom prst="rect">
            <a:avLst/>
          </a:prstGeom>
          <a:noFill/>
        </p:spPr>
        <p:txBody>
          <a:bodyPr wrap="square" lIns="0" tIns="0" rIns="0" bIns="0">
            <a:spAutoFit/>
          </a:bodyPr>
          <a:lstStyle/>
          <a:p>
            <a:pPr>
              <a:spcAft>
                <a:spcPts val="500"/>
              </a:spcAft>
              <a:defRPr sz="2400" b="1">
                <a:solidFill>
                  <a:srgbClr val="FFFFFF"/>
                </a:solidFill>
                <a:latin typeface="Trade Gothic LT Pro"/>
              </a:defRPr>
            </a:pPr>
            <a:r>
              <a:rPr lang="en-US" noProof="0" dirty="0"/>
              <a:t>Verify</a:t>
            </a:r>
          </a:p>
        </p:txBody>
      </p:sp>
      <p:sp>
        <p:nvSpPr>
          <p:cNvPr id="14" name="TextBox 13"/>
          <p:cNvSpPr txBox="1"/>
          <p:nvPr/>
        </p:nvSpPr>
        <p:spPr>
          <a:xfrm>
            <a:off x="3529584" y="3794760"/>
            <a:ext cx="1920240" cy="393192"/>
          </a:xfrm>
          <a:prstGeom prst="rect">
            <a:avLst/>
          </a:prstGeom>
          <a:noFill/>
        </p:spPr>
        <p:txBody>
          <a:bodyPr wrap="square" lIns="0" tIns="0" rIns="0" bIns="0">
            <a:spAutoFit/>
          </a:bodyPr>
          <a:lstStyle/>
          <a:p>
            <a:pPr>
              <a:spcAft>
                <a:spcPts val="500"/>
              </a:spcAft>
              <a:defRPr sz="2200" b="0">
                <a:solidFill>
                  <a:srgbClr val="C3D2DF"/>
                </a:solidFill>
                <a:latin typeface="Trade Gothic LT Pro"/>
              </a:defRPr>
            </a:pPr>
            <a:r>
              <a:rPr lang="en-US" noProof="0" dirty="0"/>
              <a:t>Established</a:t>
            </a:r>
          </a:p>
        </p:txBody>
      </p:sp>
      <p:sp>
        <p:nvSpPr>
          <p:cNvPr id="15" name="TextBox 14"/>
          <p:cNvSpPr txBox="1"/>
          <p:nvPr/>
        </p:nvSpPr>
        <p:spPr>
          <a:xfrm>
            <a:off x="5623560" y="3794760"/>
            <a:ext cx="5715000" cy="557784"/>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Check test preconditions using backbone data.</a:t>
            </a:r>
          </a:p>
        </p:txBody>
      </p:sp>
      <p:sp>
        <p:nvSpPr>
          <p:cNvPr id="16" name="TextBox 15"/>
          <p:cNvSpPr txBox="1"/>
          <p:nvPr/>
        </p:nvSpPr>
        <p:spPr>
          <a:xfrm>
            <a:off x="841248" y="4425696"/>
            <a:ext cx="365760" cy="411480"/>
          </a:xfrm>
          <a:prstGeom prst="rect">
            <a:avLst/>
          </a:prstGeom>
          <a:noFill/>
        </p:spPr>
        <p:txBody>
          <a:bodyPr wrap="square" lIns="0" tIns="0" rIns="0" bIns="0">
            <a:spAutoFit/>
          </a:bodyPr>
          <a:lstStyle/>
          <a:p>
            <a:pPr>
              <a:spcAft>
                <a:spcPts val="500"/>
              </a:spcAft>
              <a:defRPr sz="2600" b="1">
                <a:solidFill>
                  <a:srgbClr val="45C8EC"/>
                </a:solidFill>
                <a:latin typeface="Trade Gothic LT Pro"/>
              </a:defRPr>
            </a:pPr>
            <a:r>
              <a:rPr lang="en-US" noProof="0" dirty="0"/>
              <a:t>4</a:t>
            </a:r>
          </a:p>
        </p:txBody>
      </p:sp>
      <p:sp>
        <p:nvSpPr>
          <p:cNvPr id="17" name="TextBox 16"/>
          <p:cNvSpPr txBox="1"/>
          <p:nvPr/>
        </p:nvSpPr>
        <p:spPr>
          <a:xfrm>
            <a:off x="1389888" y="4425696"/>
            <a:ext cx="1965960" cy="393192"/>
          </a:xfrm>
          <a:prstGeom prst="rect">
            <a:avLst/>
          </a:prstGeom>
          <a:noFill/>
        </p:spPr>
        <p:txBody>
          <a:bodyPr wrap="square" lIns="0" tIns="0" rIns="0" bIns="0">
            <a:spAutoFit/>
          </a:bodyPr>
          <a:lstStyle/>
          <a:p>
            <a:pPr>
              <a:spcAft>
                <a:spcPts val="500"/>
              </a:spcAft>
              <a:defRPr sz="2400" b="1">
                <a:solidFill>
                  <a:srgbClr val="FFFFFF"/>
                </a:solidFill>
                <a:latin typeface="Trade Gothic LT Pro"/>
              </a:defRPr>
            </a:pPr>
            <a:r>
              <a:rPr lang="en-US" noProof="0" dirty="0"/>
              <a:t>Execute</a:t>
            </a:r>
          </a:p>
        </p:txBody>
      </p:sp>
      <p:sp>
        <p:nvSpPr>
          <p:cNvPr id="18" name="TextBox 17"/>
          <p:cNvSpPr txBox="1"/>
          <p:nvPr/>
        </p:nvSpPr>
        <p:spPr>
          <a:xfrm>
            <a:off x="3529584" y="4425696"/>
            <a:ext cx="1920240" cy="393192"/>
          </a:xfrm>
          <a:prstGeom prst="rect">
            <a:avLst/>
          </a:prstGeom>
          <a:noFill/>
        </p:spPr>
        <p:txBody>
          <a:bodyPr wrap="square" lIns="0" tIns="0" rIns="0" bIns="0">
            <a:spAutoFit/>
          </a:bodyPr>
          <a:lstStyle/>
          <a:p>
            <a:pPr>
              <a:spcAft>
                <a:spcPts val="500"/>
              </a:spcAft>
              <a:defRPr sz="2200" b="0">
                <a:solidFill>
                  <a:srgbClr val="C3D2DF"/>
                </a:solidFill>
                <a:latin typeface="Trade Gothic LT Pro"/>
              </a:defRPr>
            </a:pPr>
            <a:r>
              <a:rPr lang="en-US" noProof="0" dirty="0"/>
              <a:t>Established</a:t>
            </a:r>
          </a:p>
        </p:txBody>
      </p:sp>
      <p:sp>
        <p:nvSpPr>
          <p:cNvPr id="19" name="TextBox 18"/>
          <p:cNvSpPr txBox="1"/>
          <p:nvPr/>
        </p:nvSpPr>
        <p:spPr>
          <a:xfrm>
            <a:off x="5623560" y="4425696"/>
            <a:ext cx="5715000" cy="557784"/>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Trigger events using simulator and system control.</a:t>
            </a:r>
          </a:p>
        </p:txBody>
      </p:sp>
      <p:sp>
        <p:nvSpPr>
          <p:cNvPr id="20" name="TextBox 19"/>
          <p:cNvSpPr txBox="1"/>
          <p:nvPr/>
        </p:nvSpPr>
        <p:spPr>
          <a:xfrm>
            <a:off x="841248" y="5056631"/>
            <a:ext cx="365760" cy="411480"/>
          </a:xfrm>
          <a:prstGeom prst="rect">
            <a:avLst/>
          </a:prstGeom>
          <a:noFill/>
        </p:spPr>
        <p:txBody>
          <a:bodyPr wrap="square" lIns="0" tIns="0" rIns="0" bIns="0">
            <a:spAutoFit/>
          </a:bodyPr>
          <a:lstStyle/>
          <a:p>
            <a:pPr>
              <a:spcAft>
                <a:spcPts val="500"/>
              </a:spcAft>
              <a:defRPr sz="2600" b="1">
                <a:solidFill>
                  <a:srgbClr val="45C8EC"/>
                </a:solidFill>
                <a:latin typeface="Trade Gothic LT Pro"/>
              </a:defRPr>
            </a:pPr>
            <a:r>
              <a:rPr lang="en-US" noProof="0" dirty="0"/>
              <a:t>5</a:t>
            </a:r>
          </a:p>
        </p:txBody>
      </p:sp>
      <p:sp>
        <p:nvSpPr>
          <p:cNvPr id="21" name="TextBox 20"/>
          <p:cNvSpPr txBox="1"/>
          <p:nvPr/>
        </p:nvSpPr>
        <p:spPr>
          <a:xfrm>
            <a:off x="1389888" y="5056631"/>
            <a:ext cx="1965960" cy="393192"/>
          </a:xfrm>
          <a:prstGeom prst="rect">
            <a:avLst/>
          </a:prstGeom>
          <a:noFill/>
        </p:spPr>
        <p:txBody>
          <a:bodyPr wrap="square" lIns="0" tIns="0" rIns="0" bIns="0">
            <a:spAutoFit/>
          </a:bodyPr>
          <a:lstStyle/>
          <a:p>
            <a:pPr>
              <a:spcAft>
                <a:spcPts val="500"/>
              </a:spcAft>
              <a:defRPr sz="2400" b="1">
                <a:solidFill>
                  <a:srgbClr val="FFFFFF"/>
                </a:solidFill>
                <a:latin typeface="Trade Gothic LT Pro"/>
              </a:defRPr>
            </a:pPr>
            <a:r>
              <a:rPr lang="en-US" noProof="0" dirty="0"/>
              <a:t>Evaluate</a:t>
            </a:r>
          </a:p>
        </p:txBody>
      </p:sp>
      <p:sp>
        <p:nvSpPr>
          <p:cNvPr id="22" name="TextBox 21"/>
          <p:cNvSpPr txBox="1"/>
          <p:nvPr/>
        </p:nvSpPr>
        <p:spPr>
          <a:xfrm>
            <a:off x="3529584" y="5056631"/>
            <a:ext cx="1920240" cy="393192"/>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Key challenge</a:t>
            </a:r>
          </a:p>
        </p:txBody>
      </p:sp>
      <p:sp>
        <p:nvSpPr>
          <p:cNvPr id="23" name="TextBox 22"/>
          <p:cNvSpPr txBox="1"/>
          <p:nvPr/>
        </p:nvSpPr>
        <p:spPr>
          <a:xfrm>
            <a:off x="5623560" y="5056631"/>
            <a:ext cx="5715000" cy="557784"/>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Changing dynamics limit automatic result analysis.</a:t>
            </a:r>
          </a:p>
        </p:txBody>
      </p:sp>
      <p:sp>
        <p:nvSpPr>
          <p:cNvPr id="24" name="TextBox 23"/>
          <p:cNvSpPr txBox="1"/>
          <p:nvPr/>
        </p:nvSpPr>
        <p:spPr>
          <a:xfrm>
            <a:off x="841248" y="5824728"/>
            <a:ext cx="10515600" cy="274320"/>
          </a:xfrm>
          <a:prstGeom prst="rect">
            <a:avLst/>
          </a:prstGeom>
          <a:noFill/>
        </p:spPr>
        <p:txBody>
          <a:bodyPr wrap="square" lIns="0" tIns="0" rIns="0" bIns="0">
            <a:spAutoFit/>
          </a:bodyPr>
          <a:lstStyle/>
          <a:p>
            <a:pPr>
              <a:spcAft>
                <a:spcPts val="500"/>
              </a:spcAft>
              <a:defRPr sz="1600" b="0">
                <a:solidFill>
                  <a:srgbClr val="C3D2DF"/>
                </a:solidFill>
                <a:latin typeface="Trade Gothic LT Pro"/>
              </a:defRPr>
            </a:pPr>
            <a:r>
              <a:rPr lang="en-US" noProof="0" dirty="0"/>
              <a:t>Current assessment for this automation environment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Reconfiguration between consecutive tests</a:t>
            </a:r>
          </a:p>
        </p:txBody>
      </p:sp>
      <p:sp>
        <p:nvSpPr>
          <p:cNvPr id="3" name="TextBox 2"/>
          <p:cNvSpPr txBox="1"/>
          <p:nvPr/>
        </p:nvSpPr>
        <p:spPr>
          <a:xfrm>
            <a:off x="841248" y="1719072"/>
            <a:ext cx="10515600" cy="548640"/>
          </a:xfrm>
          <a:prstGeom prst="rect">
            <a:avLst/>
          </a:prstGeom>
          <a:noFill/>
        </p:spPr>
        <p:txBody>
          <a:bodyPr wrap="square" lIns="0" tIns="0" rIns="0" bIns="0">
            <a:spAutoFit/>
          </a:bodyPr>
          <a:lstStyle/>
          <a:p>
            <a:pPr>
              <a:spcAft>
                <a:spcPts val="500"/>
              </a:spcAft>
              <a:defRPr sz="2600" b="1">
                <a:solidFill>
                  <a:srgbClr val="45C8EC"/>
                </a:solidFill>
                <a:latin typeface="Trade Gothic LT Pro"/>
              </a:defRPr>
            </a:pPr>
            <a:r>
              <a:rPr lang="en-US" noProof="0" dirty="0"/>
              <a:t>Project topology determines which transitions are possible</a:t>
            </a:r>
          </a:p>
        </p:txBody>
      </p:sp>
      <p:sp>
        <p:nvSpPr>
          <p:cNvPr id="4" name="TextBox 3"/>
          <p:cNvSpPr txBox="1"/>
          <p:nvPr/>
        </p:nvSpPr>
        <p:spPr>
          <a:xfrm>
            <a:off x="841248" y="2468880"/>
            <a:ext cx="4663440" cy="457200"/>
          </a:xfrm>
          <a:prstGeom prst="rect">
            <a:avLst/>
          </a:prstGeom>
          <a:noFill/>
        </p:spPr>
        <p:txBody>
          <a:bodyPr wrap="square" lIns="0" tIns="0" rIns="0" bIns="0">
            <a:spAutoFit/>
          </a:bodyPr>
          <a:lstStyle/>
          <a:p>
            <a:pPr>
              <a:spcAft>
                <a:spcPts val="500"/>
              </a:spcAft>
              <a:defRPr sz="2700" b="1">
                <a:solidFill>
                  <a:srgbClr val="FFFFFF"/>
                </a:solidFill>
                <a:latin typeface="Trade Gothic LT Pro"/>
              </a:defRPr>
            </a:pPr>
            <a:r>
              <a:rPr lang="en-US" noProof="0" dirty="0"/>
              <a:t>Option 1: Reset and replay</a:t>
            </a:r>
          </a:p>
        </p:txBody>
      </p:sp>
      <p:sp>
        <p:nvSpPr>
          <p:cNvPr id="5" name="TextBox 4"/>
          <p:cNvSpPr txBox="1"/>
          <p:nvPr/>
        </p:nvSpPr>
        <p:spPr>
          <a:xfrm>
            <a:off x="6263640" y="2468880"/>
            <a:ext cx="5074920" cy="457200"/>
          </a:xfrm>
          <a:prstGeom prst="rect">
            <a:avLst/>
          </a:prstGeom>
          <a:noFill/>
        </p:spPr>
        <p:txBody>
          <a:bodyPr wrap="square" lIns="0" tIns="0" rIns="0" bIns="0">
            <a:spAutoFit/>
          </a:bodyPr>
          <a:lstStyle/>
          <a:p>
            <a:pPr>
              <a:spcAft>
                <a:spcPts val="500"/>
              </a:spcAft>
              <a:defRPr sz="2700" b="1">
                <a:solidFill>
                  <a:srgbClr val="45C8EC"/>
                </a:solidFill>
                <a:latin typeface="Trade Gothic LT Pro"/>
              </a:defRPr>
            </a:pPr>
            <a:r>
              <a:rPr lang="en-US" noProof="0" dirty="0"/>
              <a:t>Option 2: State machine</a:t>
            </a:r>
          </a:p>
        </p:txBody>
      </p:sp>
      <p:sp>
        <p:nvSpPr>
          <p:cNvPr id="6" name="TextBox 5"/>
          <p:cNvSpPr txBox="1"/>
          <p:nvPr/>
        </p:nvSpPr>
        <p:spPr>
          <a:xfrm>
            <a:off x="841248" y="3081528"/>
            <a:ext cx="4681728" cy="1389888"/>
          </a:xfrm>
          <a:prstGeom prst="rect">
            <a:avLst/>
          </a:prstGeom>
          <a:noFill/>
        </p:spPr>
        <p:txBody>
          <a:bodyPr wrap="square" lIns="0" tIns="0" rIns="0" bIns="0">
            <a:spAutoFit/>
          </a:bodyPr>
          <a:lstStyle/>
          <a:p>
            <a:pPr>
              <a:spcAft>
                <a:spcPts val="500"/>
              </a:spcAft>
              <a:defRPr sz="2400" b="0">
                <a:solidFill>
                  <a:srgbClr val="FFFFFF"/>
                </a:solidFill>
                <a:latin typeface="Trade Gothic LT Pro"/>
              </a:defRPr>
            </a:pPr>
            <a:r>
              <a:rPr lang="en-US" noProof="0" dirty="0"/>
              <a:t>Reset to a defined state</a:t>
            </a:r>
          </a:p>
          <a:p>
            <a:pPr>
              <a:spcAft>
                <a:spcPts val="500"/>
              </a:spcAft>
              <a:defRPr sz="2400" b="0">
                <a:solidFill>
                  <a:srgbClr val="FFFFFF"/>
                </a:solidFill>
                <a:latin typeface="Trade Gothic LT Pro"/>
              </a:defRPr>
            </a:pPr>
            <a:r>
              <a:rPr lang="en-US" noProof="0" dirty="0"/>
              <a:t>(e.g. de-energized).</a:t>
            </a:r>
          </a:p>
          <a:p>
            <a:pPr>
              <a:spcAft>
                <a:spcPts val="500"/>
              </a:spcAft>
              <a:defRPr sz="2400" b="0">
                <a:solidFill>
                  <a:srgbClr val="FFFFFF"/>
                </a:solidFill>
                <a:latin typeface="Trade Gothic LT Pro"/>
              </a:defRPr>
            </a:pPr>
            <a:r>
              <a:rPr lang="en-US" noProof="0" dirty="0"/>
              <a:t>Follow a default path to the next test state.</a:t>
            </a:r>
          </a:p>
        </p:txBody>
      </p:sp>
      <p:sp>
        <p:nvSpPr>
          <p:cNvPr id="7" name="TextBox 6"/>
          <p:cNvSpPr txBox="1"/>
          <p:nvPr/>
        </p:nvSpPr>
        <p:spPr>
          <a:xfrm>
            <a:off x="6263640" y="3081528"/>
            <a:ext cx="5074920" cy="1389888"/>
          </a:xfrm>
          <a:prstGeom prst="rect">
            <a:avLst/>
          </a:prstGeom>
          <a:noFill/>
        </p:spPr>
        <p:txBody>
          <a:bodyPr wrap="square" lIns="0" tIns="0" rIns="0" bIns="0">
            <a:spAutoFit/>
          </a:bodyPr>
          <a:lstStyle/>
          <a:p>
            <a:pPr>
              <a:spcAft>
                <a:spcPts val="500"/>
              </a:spcAft>
              <a:defRPr sz="2400" b="0">
                <a:solidFill>
                  <a:srgbClr val="FFFFFF"/>
                </a:solidFill>
                <a:latin typeface="Trade Gothic LT Pro"/>
              </a:defRPr>
            </a:pPr>
            <a:r>
              <a:rPr lang="en-US" noProof="0" dirty="0"/>
              <a:t>Model valid reconfigurations.</a:t>
            </a:r>
          </a:p>
          <a:p>
            <a:pPr>
              <a:spcAft>
                <a:spcPts val="500"/>
              </a:spcAft>
              <a:defRPr sz="2400" b="0">
                <a:solidFill>
                  <a:srgbClr val="FFFFFF"/>
                </a:solidFill>
                <a:latin typeface="Trade Gothic LT Pro"/>
              </a:defRPr>
            </a:pPr>
            <a:r>
              <a:rPr lang="en-US" noProof="0" dirty="0"/>
              <a:t>Use system responses to identify allowed transitions and plan a sequence.</a:t>
            </a:r>
          </a:p>
        </p:txBody>
      </p:sp>
      <p:sp>
        <p:nvSpPr>
          <p:cNvPr id="8" name="TextBox 7"/>
          <p:cNvSpPr txBox="1"/>
          <p:nvPr/>
        </p:nvSpPr>
        <p:spPr>
          <a:xfrm>
            <a:off x="841248" y="4800600"/>
            <a:ext cx="4663440" cy="365760"/>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Main limitation</a:t>
            </a:r>
          </a:p>
        </p:txBody>
      </p:sp>
      <p:sp>
        <p:nvSpPr>
          <p:cNvPr id="9" name="TextBox 8"/>
          <p:cNvSpPr txBox="1"/>
          <p:nvPr/>
        </p:nvSpPr>
        <p:spPr>
          <a:xfrm>
            <a:off x="841248" y="5266944"/>
            <a:ext cx="4700016" cy="677108"/>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Abrupt, non-realistic changes can conflict with the real hard- and software.</a:t>
            </a:r>
          </a:p>
        </p:txBody>
      </p:sp>
      <p:sp>
        <p:nvSpPr>
          <p:cNvPr id="10" name="TextBox 9"/>
          <p:cNvSpPr txBox="1"/>
          <p:nvPr/>
        </p:nvSpPr>
        <p:spPr>
          <a:xfrm>
            <a:off x="6263640" y="4800600"/>
            <a:ext cx="5074920" cy="365760"/>
          </a:xfrm>
          <a:prstGeom prst="rect">
            <a:avLst/>
          </a:prstGeom>
          <a:noFill/>
        </p:spPr>
        <p:txBody>
          <a:bodyPr wrap="square" lIns="0" tIns="0" rIns="0" bIns="0">
            <a:spAutoFit/>
          </a:bodyPr>
          <a:lstStyle/>
          <a:p>
            <a:pPr>
              <a:spcAft>
                <a:spcPts val="500"/>
              </a:spcAft>
              <a:defRPr sz="2200" b="1">
                <a:solidFill>
                  <a:srgbClr val="45C8EC"/>
                </a:solidFill>
                <a:latin typeface="Trade Gothic LT Pro"/>
              </a:defRPr>
            </a:pPr>
            <a:r>
              <a:rPr lang="en-US" noProof="0" dirty="0"/>
              <a:t>Proposed approach</a:t>
            </a:r>
          </a:p>
        </p:txBody>
      </p:sp>
      <p:sp>
        <p:nvSpPr>
          <p:cNvPr id="11" name="TextBox 10"/>
          <p:cNvSpPr txBox="1"/>
          <p:nvPr/>
        </p:nvSpPr>
        <p:spPr>
          <a:xfrm>
            <a:off x="6263640" y="5266944"/>
            <a:ext cx="5074920" cy="777240"/>
          </a:xfrm>
          <a:prstGeom prst="rect">
            <a:avLst/>
          </a:prstGeom>
          <a:noFill/>
        </p:spPr>
        <p:txBody>
          <a:bodyPr wrap="square" lIns="0" tIns="0" rIns="0" bIns="0">
            <a:spAutoFit/>
          </a:bodyPr>
          <a:lstStyle/>
          <a:p>
            <a:pPr>
              <a:spcAft>
                <a:spcPts val="500"/>
              </a:spcAft>
              <a:defRPr sz="2200" b="0">
                <a:solidFill>
                  <a:srgbClr val="FFFFFF"/>
                </a:solidFill>
                <a:latin typeface="Trade Gothic LT Pro"/>
              </a:defRPr>
            </a:pPr>
            <a:r>
              <a:rPr lang="en-US" noProof="0" dirty="0"/>
              <a:t>Reach the desired state through valid transitions rather than forced resets.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Automated evaluation: capabilities and limits</a:t>
            </a:r>
          </a:p>
        </p:txBody>
      </p:sp>
      <p:sp>
        <p:nvSpPr>
          <p:cNvPr id="3" name="TextBox 2"/>
          <p:cNvSpPr txBox="1"/>
          <p:nvPr/>
        </p:nvSpPr>
        <p:spPr>
          <a:xfrm>
            <a:off x="841248" y="1746504"/>
            <a:ext cx="2743200" cy="731520"/>
          </a:xfrm>
          <a:prstGeom prst="rect">
            <a:avLst/>
          </a:prstGeom>
          <a:noFill/>
        </p:spPr>
        <p:txBody>
          <a:bodyPr wrap="square" lIns="0" tIns="0" rIns="0" bIns="0">
            <a:spAutoFit/>
          </a:bodyPr>
          <a:lstStyle/>
          <a:p>
            <a:pPr>
              <a:spcAft>
                <a:spcPts val="500"/>
              </a:spcAft>
              <a:defRPr sz="2700" b="1">
                <a:solidFill>
                  <a:srgbClr val="45C8EC"/>
                </a:solidFill>
                <a:latin typeface="Trade Gothic LT Pro"/>
              </a:defRPr>
            </a:pPr>
            <a:r>
              <a:rPr lang="en-US" noProof="0" dirty="0"/>
              <a:t>Complex dynamic tests</a:t>
            </a:r>
          </a:p>
        </p:txBody>
      </p:sp>
      <p:sp>
        <p:nvSpPr>
          <p:cNvPr id="4" name="TextBox 3"/>
          <p:cNvSpPr txBox="1"/>
          <p:nvPr/>
        </p:nvSpPr>
        <p:spPr>
          <a:xfrm>
            <a:off x="3785615" y="1746504"/>
            <a:ext cx="7562088" cy="886968"/>
          </a:xfrm>
          <a:prstGeom prst="rect">
            <a:avLst/>
          </a:prstGeom>
          <a:noFill/>
        </p:spPr>
        <p:txBody>
          <a:bodyPr wrap="square" lIns="0" tIns="0" rIns="0" bIns="0">
            <a:spAutoFit/>
          </a:bodyPr>
          <a:lstStyle/>
          <a:p>
            <a:pPr>
              <a:spcAft>
                <a:spcPts val="500"/>
              </a:spcAft>
              <a:defRPr sz="2500" b="0">
                <a:solidFill>
                  <a:srgbClr val="FFFFFF"/>
                </a:solidFill>
                <a:latin typeface="Trade Gothic LT Pro"/>
              </a:defRPr>
            </a:pPr>
            <a:r>
              <a:rPr lang="en-US" noProof="0" dirty="0"/>
              <a:t>Dynamics vary from test to test. Our current implementation cannot yet evaluate complex dynamic tests automatically.</a:t>
            </a:r>
          </a:p>
        </p:txBody>
      </p:sp>
      <p:sp>
        <p:nvSpPr>
          <p:cNvPr id="5" name="TextBox 4"/>
          <p:cNvSpPr txBox="1"/>
          <p:nvPr/>
        </p:nvSpPr>
        <p:spPr>
          <a:xfrm>
            <a:off x="841248" y="3054096"/>
            <a:ext cx="10515600" cy="502920"/>
          </a:xfrm>
          <a:prstGeom prst="rect">
            <a:avLst/>
          </a:prstGeom>
          <a:noFill/>
        </p:spPr>
        <p:txBody>
          <a:bodyPr wrap="square" lIns="0" tIns="0" rIns="0" bIns="0">
            <a:spAutoFit/>
          </a:bodyPr>
          <a:lstStyle/>
          <a:p>
            <a:pPr>
              <a:spcAft>
                <a:spcPts val="500"/>
              </a:spcAft>
              <a:defRPr sz="2700" b="1">
                <a:solidFill>
                  <a:srgbClr val="FFFFFF"/>
                </a:solidFill>
                <a:latin typeface="Trade Gothic LT Pro"/>
              </a:defRPr>
            </a:pPr>
            <a:r>
              <a:rPr lang="en-US" noProof="0" dirty="0"/>
              <a:t>Selected regression tests support automatic checks</a:t>
            </a:r>
          </a:p>
        </p:txBody>
      </p:sp>
      <p:sp>
        <p:nvSpPr>
          <p:cNvPr id="6" name="TextBox 5"/>
          <p:cNvSpPr txBox="1"/>
          <p:nvPr/>
        </p:nvSpPr>
        <p:spPr>
          <a:xfrm>
            <a:off x="841248" y="3675887"/>
            <a:ext cx="10515600" cy="694944"/>
          </a:xfrm>
          <a:prstGeom prst="rect">
            <a:avLst/>
          </a:prstGeom>
          <a:noFill/>
        </p:spPr>
        <p:txBody>
          <a:bodyPr wrap="square" lIns="0" tIns="0" rIns="0" bIns="0">
            <a:spAutoFit/>
          </a:bodyPr>
          <a:lstStyle/>
          <a:p>
            <a:pPr>
              <a:spcAft>
                <a:spcPts val="500"/>
              </a:spcAft>
              <a:defRPr sz="2400" b="0">
                <a:solidFill>
                  <a:srgbClr val="C3D2DF"/>
                </a:solidFill>
                <a:latin typeface="Trade Gothic LT Pro"/>
              </a:defRPr>
            </a:pPr>
            <a:r>
              <a:rPr lang="en-US" noProof="0" dirty="0"/>
              <a:t>A fixed acceptance rule, such as a constant ramp rate or a prohibited event, makes the result check explicit.</a:t>
            </a:r>
          </a:p>
        </p:txBody>
      </p:sp>
      <p:sp>
        <p:nvSpPr>
          <p:cNvPr id="7" name="TextBox 6"/>
          <p:cNvSpPr txBox="1"/>
          <p:nvPr/>
        </p:nvSpPr>
        <p:spPr>
          <a:xfrm>
            <a:off x="841248" y="4709160"/>
            <a:ext cx="4709160" cy="438912"/>
          </a:xfrm>
          <a:prstGeom prst="rect">
            <a:avLst/>
          </a:prstGeom>
          <a:noFill/>
        </p:spPr>
        <p:txBody>
          <a:bodyPr wrap="square" lIns="0" tIns="0" rIns="0" bIns="0">
            <a:spAutoFit/>
          </a:bodyPr>
          <a:lstStyle/>
          <a:p>
            <a:pPr>
              <a:spcAft>
                <a:spcPts val="500"/>
              </a:spcAft>
              <a:defRPr sz="2500" b="1">
                <a:solidFill>
                  <a:srgbClr val="45C8EC"/>
                </a:solidFill>
                <a:latin typeface="Trade Gothic LT Pro"/>
              </a:defRPr>
            </a:pPr>
            <a:r>
              <a:rPr lang="en-US" noProof="0" dirty="0"/>
              <a:t>Power ramp</a:t>
            </a:r>
          </a:p>
        </p:txBody>
      </p:sp>
      <p:sp>
        <p:nvSpPr>
          <p:cNvPr id="8" name="TextBox 7"/>
          <p:cNvSpPr txBox="1"/>
          <p:nvPr/>
        </p:nvSpPr>
        <p:spPr>
          <a:xfrm>
            <a:off x="841248" y="5266944"/>
            <a:ext cx="4709160" cy="694944"/>
          </a:xfrm>
          <a:prstGeom prst="rect">
            <a:avLst/>
          </a:prstGeom>
          <a:noFill/>
        </p:spPr>
        <p:txBody>
          <a:bodyPr wrap="square" lIns="0" tIns="0" rIns="0" bIns="0">
            <a:spAutoFit/>
          </a:bodyPr>
          <a:lstStyle/>
          <a:p>
            <a:pPr>
              <a:spcAft>
                <a:spcPts val="500"/>
              </a:spcAft>
              <a:defRPr sz="2400" b="0">
                <a:solidFill>
                  <a:srgbClr val="FFFFFF"/>
                </a:solidFill>
                <a:latin typeface="Trade Gothic LT Pro"/>
              </a:defRPr>
            </a:pPr>
            <a:r>
              <a:rPr lang="en-US" noProof="0" dirty="0"/>
              <a:t>Check a constant ramp rate</a:t>
            </a:r>
          </a:p>
          <a:p>
            <a:pPr>
              <a:spcAft>
                <a:spcPts val="500"/>
              </a:spcAft>
              <a:defRPr sz="2400" b="0">
                <a:solidFill>
                  <a:srgbClr val="FFFFFF"/>
                </a:solidFill>
                <a:latin typeface="Trade Gothic LT Pro"/>
              </a:defRPr>
            </a:pPr>
            <a:r>
              <a:rPr lang="en-US" noProof="0" dirty="0"/>
              <a:t>of 50 MW/min</a:t>
            </a:r>
          </a:p>
        </p:txBody>
      </p:sp>
      <p:sp>
        <p:nvSpPr>
          <p:cNvPr id="9" name="TextBox 8"/>
          <p:cNvSpPr txBox="1"/>
          <p:nvPr/>
        </p:nvSpPr>
        <p:spPr>
          <a:xfrm>
            <a:off x="6263640" y="4709160"/>
            <a:ext cx="5074920" cy="384721"/>
          </a:xfrm>
          <a:prstGeom prst="rect">
            <a:avLst/>
          </a:prstGeom>
          <a:noFill/>
        </p:spPr>
        <p:txBody>
          <a:bodyPr wrap="square" lIns="0" tIns="0" rIns="0" bIns="0">
            <a:spAutoFit/>
          </a:bodyPr>
          <a:lstStyle/>
          <a:p>
            <a:pPr>
              <a:spcAft>
                <a:spcPts val="500"/>
              </a:spcAft>
              <a:defRPr sz="2500" b="1">
                <a:solidFill>
                  <a:srgbClr val="45C8EC"/>
                </a:solidFill>
                <a:latin typeface="Trade Gothic LT Pro"/>
              </a:defRPr>
            </a:pPr>
            <a:r>
              <a:rPr lang="en-US" dirty="0"/>
              <a:t>Protection tests</a:t>
            </a:r>
            <a:endParaRPr lang="en-US" noProof="0" dirty="0"/>
          </a:p>
        </p:txBody>
      </p:sp>
      <p:sp>
        <p:nvSpPr>
          <p:cNvPr id="10" name="TextBox 9"/>
          <p:cNvSpPr txBox="1"/>
          <p:nvPr/>
        </p:nvSpPr>
        <p:spPr>
          <a:xfrm>
            <a:off x="6263640" y="5266944"/>
            <a:ext cx="5074920" cy="738664"/>
          </a:xfrm>
          <a:prstGeom prst="rect">
            <a:avLst/>
          </a:prstGeom>
          <a:noFill/>
        </p:spPr>
        <p:txBody>
          <a:bodyPr wrap="square" lIns="0" tIns="0" rIns="0" bIns="0">
            <a:spAutoFit/>
          </a:bodyPr>
          <a:lstStyle/>
          <a:p>
            <a:pPr>
              <a:spcAft>
                <a:spcPts val="500"/>
              </a:spcAft>
              <a:defRPr sz="2400" b="0">
                <a:solidFill>
                  <a:srgbClr val="FFFFFF"/>
                </a:solidFill>
                <a:latin typeface="Trade Gothic LT Pro"/>
              </a:defRPr>
            </a:pPr>
            <a:r>
              <a:rPr lang="en-US" noProof="0" dirty="0"/>
              <a:t>Compare test to expected </a:t>
            </a:r>
            <a:r>
              <a:rPr lang="en-US" dirty="0"/>
              <a:t>high level </a:t>
            </a:r>
            <a:r>
              <a:rPr lang="en-US" noProof="0" dirty="0"/>
              <a:t>behavior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Automation scope in FAT</a:t>
            </a:r>
          </a:p>
        </p:txBody>
      </p:sp>
      <p:sp>
        <p:nvSpPr>
          <p:cNvPr id="3" name="TextBox 2"/>
          <p:cNvSpPr txBox="1"/>
          <p:nvPr/>
        </p:nvSpPr>
        <p:spPr>
          <a:xfrm>
            <a:off x="841248" y="1737360"/>
            <a:ext cx="10515600" cy="566928"/>
          </a:xfrm>
          <a:prstGeom prst="rect">
            <a:avLst/>
          </a:prstGeom>
          <a:noFill/>
        </p:spPr>
        <p:txBody>
          <a:bodyPr wrap="square" lIns="0" tIns="0" rIns="0" bIns="0">
            <a:spAutoFit/>
          </a:bodyPr>
          <a:lstStyle/>
          <a:p>
            <a:pPr>
              <a:spcAft>
                <a:spcPts val="500"/>
              </a:spcAft>
              <a:defRPr sz="2800" b="1">
                <a:solidFill>
                  <a:srgbClr val="45C8EC"/>
                </a:solidFill>
                <a:latin typeface="Trade Gothic LT Pro"/>
              </a:defRPr>
            </a:pPr>
            <a:r>
              <a:rPr dirty="0"/>
              <a:t>Software integrity remains the priority</a:t>
            </a:r>
          </a:p>
        </p:txBody>
      </p:sp>
      <p:sp>
        <p:nvSpPr>
          <p:cNvPr id="4" name="TextBox 3"/>
          <p:cNvSpPr txBox="1"/>
          <p:nvPr/>
        </p:nvSpPr>
        <p:spPr>
          <a:xfrm>
            <a:off x="841248" y="2542032"/>
            <a:ext cx="4709160" cy="438912"/>
          </a:xfrm>
          <a:prstGeom prst="rect">
            <a:avLst/>
          </a:prstGeom>
          <a:noFill/>
        </p:spPr>
        <p:txBody>
          <a:bodyPr wrap="square" lIns="0" tIns="0" rIns="0" bIns="0">
            <a:spAutoFit/>
          </a:bodyPr>
          <a:lstStyle/>
          <a:p>
            <a:pPr>
              <a:spcAft>
                <a:spcPts val="500"/>
              </a:spcAft>
              <a:defRPr sz="2500" b="1">
                <a:solidFill>
                  <a:srgbClr val="FFFFFF"/>
                </a:solidFill>
                <a:latin typeface="Trade Gothic LT Pro"/>
              </a:defRPr>
            </a:pPr>
            <a:r>
              <a:rPr dirty="0"/>
              <a:t>Retain HMI-based functional tests</a:t>
            </a:r>
          </a:p>
        </p:txBody>
      </p:sp>
      <p:sp>
        <p:nvSpPr>
          <p:cNvPr id="5" name="TextBox 4"/>
          <p:cNvSpPr txBox="1"/>
          <p:nvPr/>
        </p:nvSpPr>
        <p:spPr>
          <a:xfrm>
            <a:off x="6263640" y="2542032"/>
            <a:ext cx="5074920" cy="438912"/>
          </a:xfrm>
          <a:prstGeom prst="rect">
            <a:avLst/>
          </a:prstGeom>
          <a:noFill/>
        </p:spPr>
        <p:txBody>
          <a:bodyPr wrap="square" lIns="0" tIns="0" rIns="0" bIns="0">
            <a:spAutoFit/>
          </a:bodyPr>
          <a:lstStyle/>
          <a:p>
            <a:pPr>
              <a:spcAft>
                <a:spcPts val="500"/>
              </a:spcAft>
              <a:defRPr sz="2500" b="1">
                <a:solidFill>
                  <a:srgbClr val="45C8EC"/>
                </a:solidFill>
                <a:latin typeface="Trade Gothic LT Pro"/>
              </a:defRPr>
            </a:pPr>
            <a:r>
              <a:t>Automate repetitive test cases</a:t>
            </a:r>
          </a:p>
        </p:txBody>
      </p:sp>
      <p:sp>
        <p:nvSpPr>
          <p:cNvPr id="6" name="TextBox 5"/>
          <p:cNvSpPr txBox="1"/>
          <p:nvPr/>
        </p:nvSpPr>
        <p:spPr>
          <a:xfrm>
            <a:off x="841248" y="3182112"/>
            <a:ext cx="4681728" cy="802784"/>
          </a:xfrm>
          <a:prstGeom prst="rect">
            <a:avLst/>
          </a:prstGeom>
          <a:noFill/>
        </p:spPr>
        <p:txBody>
          <a:bodyPr wrap="square" lIns="0" tIns="0" rIns="0" bIns="0">
            <a:spAutoFit/>
          </a:bodyPr>
          <a:lstStyle/>
          <a:p>
            <a:pPr>
              <a:spcAft>
                <a:spcPts val="500"/>
              </a:spcAft>
              <a:defRPr sz="2400" b="0">
                <a:solidFill>
                  <a:srgbClr val="FFFFFF"/>
                </a:solidFill>
                <a:latin typeface="Trade Gothic LT Pro"/>
              </a:defRPr>
            </a:pPr>
            <a:r>
              <a:rPr dirty="0"/>
              <a:t>Basic operating sequences</a:t>
            </a:r>
          </a:p>
          <a:p>
            <a:pPr>
              <a:spcAft>
                <a:spcPts val="500"/>
              </a:spcAft>
              <a:defRPr sz="2400" b="0">
                <a:solidFill>
                  <a:srgbClr val="FFFFFF"/>
                </a:solidFill>
                <a:latin typeface="Trade Gothic LT Pro"/>
              </a:defRPr>
            </a:pPr>
            <a:r>
              <a:rPr dirty="0"/>
              <a:t>Integrity of operator </a:t>
            </a:r>
            <a:r>
              <a:rPr lang="de-DE" dirty="0" err="1"/>
              <a:t>inputs</a:t>
            </a:r>
            <a:endParaRPr dirty="0"/>
          </a:p>
        </p:txBody>
      </p:sp>
      <p:sp>
        <p:nvSpPr>
          <p:cNvPr id="7" name="TextBox 6"/>
          <p:cNvSpPr txBox="1"/>
          <p:nvPr/>
        </p:nvSpPr>
        <p:spPr>
          <a:xfrm>
            <a:off x="6263640" y="3182112"/>
            <a:ext cx="5074920" cy="969264"/>
          </a:xfrm>
          <a:prstGeom prst="rect">
            <a:avLst/>
          </a:prstGeom>
          <a:noFill/>
        </p:spPr>
        <p:txBody>
          <a:bodyPr wrap="square" lIns="0" tIns="0" rIns="0" bIns="0">
            <a:spAutoFit/>
          </a:bodyPr>
          <a:lstStyle/>
          <a:p>
            <a:pPr>
              <a:spcAft>
                <a:spcPts val="500"/>
              </a:spcAft>
              <a:defRPr sz="2400" b="0">
                <a:solidFill>
                  <a:srgbClr val="FFFFFF"/>
                </a:solidFill>
                <a:latin typeface="Trade Gothic LT Pro"/>
              </a:defRPr>
            </a:pPr>
            <a:r>
              <a:t>Fault ride-through scenarios</a:t>
            </a:r>
          </a:p>
          <a:p>
            <a:pPr>
              <a:spcAft>
                <a:spcPts val="500"/>
              </a:spcAft>
              <a:defRPr sz="2400" b="0">
                <a:solidFill>
                  <a:srgbClr val="FFFFFF"/>
                </a:solidFill>
                <a:latin typeface="Trade Gothic LT Pro"/>
              </a:defRPr>
            </a:pPr>
            <a:r>
              <a:t>Protection tests</a:t>
            </a:r>
          </a:p>
        </p:txBody>
      </p:sp>
      <p:sp>
        <p:nvSpPr>
          <p:cNvPr id="8" name="TextBox 7"/>
          <p:cNvSpPr txBox="1"/>
          <p:nvPr/>
        </p:nvSpPr>
        <p:spPr>
          <a:xfrm>
            <a:off x="841248" y="4507992"/>
            <a:ext cx="4681728" cy="1234440"/>
          </a:xfrm>
          <a:prstGeom prst="rect">
            <a:avLst/>
          </a:prstGeom>
          <a:noFill/>
        </p:spPr>
        <p:txBody>
          <a:bodyPr wrap="square" lIns="0" tIns="0" rIns="0" bIns="0">
            <a:spAutoFit/>
          </a:bodyPr>
          <a:lstStyle/>
          <a:p>
            <a:pPr>
              <a:spcAft>
                <a:spcPts val="500"/>
              </a:spcAft>
              <a:defRPr sz="2300" b="0">
                <a:solidFill>
                  <a:srgbClr val="FFFFFF"/>
                </a:solidFill>
                <a:latin typeface="Trade Gothic LT Pro"/>
              </a:defRPr>
            </a:pPr>
            <a:r>
              <a:t>These tests must include the HMI.</a:t>
            </a:r>
          </a:p>
          <a:p>
            <a:pPr>
              <a:spcAft>
                <a:spcPts val="500"/>
              </a:spcAft>
              <a:defRPr sz="2300" b="0">
                <a:solidFill>
                  <a:srgbClr val="FFFFFF"/>
                </a:solidFill>
                <a:latin typeface="Trade Gothic LT Pro"/>
              </a:defRPr>
            </a:pPr>
            <a:r>
              <a:t>Direct backbone access bypasses it and cannot verify its behavior.</a:t>
            </a:r>
          </a:p>
        </p:txBody>
      </p:sp>
      <p:sp>
        <p:nvSpPr>
          <p:cNvPr id="9" name="TextBox 8"/>
          <p:cNvSpPr txBox="1"/>
          <p:nvPr/>
        </p:nvSpPr>
        <p:spPr>
          <a:xfrm>
            <a:off x="6263640" y="4507992"/>
            <a:ext cx="5074920" cy="1234440"/>
          </a:xfrm>
          <a:prstGeom prst="rect">
            <a:avLst/>
          </a:prstGeom>
          <a:noFill/>
        </p:spPr>
        <p:txBody>
          <a:bodyPr wrap="square" lIns="0" tIns="0" rIns="0" bIns="0">
            <a:spAutoFit/>
          </a:bodyPr>
          <a:lstStyle/>
          <a:p>
            <a:pPr>
              <a:spcAft>
                <a:spcPts val="500"/>
              </a:spcAft>
              <a:defRPr sz="2300" b="0">
                <a:solidFill>
                  <a:srgbClr val="FFFFFF"/>
                </a:solidFill>
                <a:latin typeface="Trade Gothic LT Pro"/>
              </a:defRPr>
            </a:pPr>
            <a:r>
              <a:t>Here, the HMI only helps establish the test state. Automation can perform that setup and execute the test.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Repetitive FAT: consistency and speed</a:t>
            </a:r>
          </a:p>
        </p:txBody>
      </p:sp>
      <p:sp>
        <p:nvSpPr>
          <p:cNvPr id="3" name="TextBox 2"/>
          <p:cNvSpPr txBox="1"/>
          <p:nvPr/>
        </p:nvSpPr>
        <p:spPr>
          <a:xfrm>
            <a:off x="841248" y="1764792"/>
            <a:ext cx="2743200" cy="493776"/>
          </a:xfrm>
          <a:prstGeom prst="rect">
            <a:avLst/>
          </a:prstGeom>
          <a:noFill/>
        </p:spPr>
        <p:txBody>
          <a:bodyPr wrap="square" lIns="0" tIns="0" rIns="0" bIns="0">
            <a:spAutoFit/>
          </a:bodyPr>
          <a:lstStyle/>
          <a:p>
            <a:pPr>
              <a:spcAft>
                <a:spcPts val="500"/>
              </a:spcAft>
              <a:defRPr sz="2700" b="1">
                <a:solidFill>
                  <a:srgbClr val="45C8EC"/>
                </a:solidFill>
                <a:latin typeface="Trade Gothic LT Pro"/>
              </a:defRPr>
            </a:pPr>
            <a:r>
              <a:rPr dirty="0"/>
              <a:t>More consistent execution</a:t>
            </a:r>
          </a:p>
        </p:txBody>
      </p:sp>
      <p:sp>
        <p:nvSpPr>
          <p:cNvPr id="4" name="TextBox 3"/>
          <p:cNvSpPr txBox="1"/>
          <p:nvPr/>
        </p:nvSpPr>
        <p:spPr>
          <a:xfrm>
            <a:off x="4069080" y="1764792"/>
            <a:ext cx="7269480" cy="932688"/>
          </a:xfrm>
          <a:prstGeom prst="rect">
            <a:avLst/>
          </a:prstGeom>
          <a:noFill/>
        </p:spPr>
        <p:txBody>
          <a:bodyPr wrap="square" lIns="0" tIns="0" rIns="0" bIns="0">
            <a:spAutoFit/>
          </a:bodyPr>
          <a:lstStyle/>
          <a:p>
            <a:pPr>
              <a:spcAft>
                <a:spcPts val="500"/>
              </a:spcAft>
              <a:defRPr sz="2500" b="0">
                <a:solidFill>
                  <a:srgbClr val="FFFFFF"/>
                </a:solidFill>
                <a:latin typeface="Trade Gothic LT Pro"/>
              </a:defRPr>
            </a:pPr>
            <a:r>
              <a:t>Repeat programmed sequences consistently, reducing manual entry errors and variation between runs.</a:t>
            </a:r>
          </a:p>
        </p:txBody>
      </p:sp>
      <p:sp>
        <p:nvSpPr>
          <p:cNvPr id="5" name="TextBox 4"/>
          <p:cNvSpPr txBox="1"/>
          <p:nvPr/>
        </p:nvSpPr>
        <p:spPr>
          <a:xfrm>
            <a:off x="841248" y="3090672"/>
            <a:ext cx="2743200" cy="493776"/>
          </a:xfrm>
          <a:prstGeom prst="rect">
            <a:avLst/>
          </a:prstGeom>
          <a:noFill/>
        </p:spPr>
        <p:txBody>
          <a:bodyPr wrap="square" lIns="0" tIns="0" rIns="0" bIns="0">
            <a:spAutoFit/>
          </a:bodyPr>
          <a:lstStyle/>
          <a:p>
            <a:pPr>
              <a:spcAft>
                <a:spcPts val="500"/>
              </a:spcAft>
              <a:defRPr sz="2700" b="1">
                <a:solidFill>
                  <a:srgbClr val="45C8EC"/>
                </a:solidFill>
                <a:latin typeface="Trade Gothic LT Pro"/>
              </a:defRPr>
            </a:pPr>
            <a:r>
              <a:rPr dirty="0"/>
              <a:t>Faster configuration</a:t>
            </a:r>
          </a:p>
        </p:txBody>
      </p:sp>
      <p:sp>
        <p:nvSpPr>
          <p:cNvPr id="6" name="TextBox 5"/>
          <p:cNvSpPr txBox="1"/>
          <p:nvPr/>
        </p:nvSpPr>
        <p:spPr>
          <a:xfrm>
            <a:off x="4069080" y="3090672"/>
            <a:ext cx="7269480" cy="1097280"/>
          </a:xfrm>
          <a:prstGeom prst="rect">
            <a:avLst/>
          </a:prstGeom>
          <a:noFill/>
        </p:spPr>
        <p:txBody>
          <a:bodyPr wrap="square" lIns="0" tIns="0" rIns="0" bIns="0">
            <a:spAutoFit/>
          </a:bodyPr>
          <a:lstStyle/>
          <a:p>
            <a:pPr>
              <a:spcAft>
                <a:spcPts val="500"/>
              </a:spcAft>
              <a:defRPr sz="2500" b="0">
                <a:solidFill>
                  <a:srgbClr val="FFFFFF"/>
                </a:solidFill>
                <a:latin typeface="Trade Gothic LT Pro"/>
              </a:defRPr>
            </a:pPr>
            <a:r>
              <a:t>Programs can set hundreds of values per second.</a:t>
            </a:r>
          </a:p>
          <a:p>
            <a:pPr>
              <a:spcAft>
                <a:spcPts val="500"/>
              </a:spcAft>
              <a:defRPr sz="2500" b="0">
                <a:solidFill>
                  <a:srgbClr val="FFFFFF"/>
                </a:solidFill>
                <a:latin typeface="Trade Gothic LT Pro"/>
              </a:defRPr>
            </a:pPr>
            <a:r>
              <a:t>Manual HMI input is slower and ties up test personnel.</a:t>
            </a:r>
          </a:p>
        </p:txBody>
      </p:sp>
      <p:sp>
        <p:nvSpPr>
          <p:cNvPr id="7" name="TextBox 6"/>
          <p:cNvSpPr txBox="1"/>
          <p:nvPr/>
        </p:nvSpPr>
        <p:spPr>
          <a:xfrm>
            <a:off x="841248" y="4663440"/>
            <a:ext cx="2743200" cy="822960"/>
          </a:xfrm>
          <a:prstGeom prst="rect">
            <a:avLst/>
          </a:prstGeom>
          <a:noFill/>
        </p:spPr>
        <p:txBody>
          <a:bodyPr wrap="square" lIns="0" tIns="0" rIns="0" bIns="0">
            <a:spAutoFit/>
          </a:bodyPr>
          <a:lstStyle/>
          <a:p>
            <a:pPr>
              <a:spcAft>
                <a:spcPts val="500"/>
              </a:spcAft>
              <a:defRPr sz="2700" b="1">
                <a:solidFill>
                  <a:srgbClr val="45C8EC"/>
                </a:solidFill>
                <a:latin typeface="Trade Gothic LT Pro"/>
              </a:defRPr>
            </a:pPr>
            <a:r>
              <a:rPr dirty="0"/>
              <a:t>Same test outputs</a:t>
            </a:r>
          </a:p>
          <a:p>
            <a:pPr>
              <a:spcAft>
                <a:spcPts val="500"/>
              </a:spcAft>
              <a:defRPr sz="2700" b="1">
                <a:solidFill>
                  <a:srgbClr val="45C8EC"/>
                </a:solidFill>
                <a:latin typeface="Trade Gothic LT Pro"/>
              </a:defRPr>
            </a:pPr>
            <a:r>
              <a:rPr dirty="0"/>
              <a:t>and report format</a:t>
            </a:r>
          </a:p>
        </p:txBody>
      </p:sp>
      <p:sp>
        <p:nvSpPr>
          <p:cNvPr id="8" name="TextBox 7"/>
          <p:cNvSpPr txBox="1"/>
          <p:nvPr/>
        </p:nvSpPr>
        <p:spPr>
          <a:xfrm>
            <a:off x="4069080" y="4663440"/>
            <a:ext cx="7269480" cy="1024128"/>
          </a:xfrm>
          <a:prstGeom prst="rect">
            <a:avLst/>
          </a:prstGeom>
          <a:noFill/>
        </p:spPr>
        <p:txBody>
          <a:bodyPr wrap="square" lIns="0" tIns="0" rIns="0" bIns="0">
            <a:spAutoFit/>
          </a:bodyPr>
          <a:lstStyle/>
          <a:p>
            <a:pPr>
              <a:spcAft>
                <a:spcPts val="500"/>
              </a:spcAft>
              <a:defRPr sz="2500" b="0">
                <a:solidFill>
                  <a:srgbClr val="FFFFFF"/>
                </a:solidFill>
                <a:latin typeface="Trade Gothic LT Pro"/>
              </a:defRPr>
            </a:pPr>
            <a:r>
              <a:t>Automation retains the outputs and test report used for manual execution. Complex results still require expert analysis.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F935D5-9297-BE33-235D-18DE63CA5D24}"/>
              </a:ext>
            </a:extLst>
          </p:cNvPr>
          <p:cNvSpPr>
            <a:spLocks noGrp="1"/>
          </p:cNvSpPr>
          <p:nvPr>
            <p:ph type="title"/>
          </p:nvPr>
        </p:nvSpPr>
        <p:spPr>
          <a:xfrm>
            <a:off x="838200" y="2440572"/>
            <a:ext cx="10515600" cy="1325563"/>
          </a:xfrm>
        </p:spPr>
        <p:txBody>
          <a:bodyPr/>
          <a:lstStyle/>
          <a:p>
            <a:pPr algn="ctr"/>
            <a:r>
              <a:rPr lang="de-DE" dirty="0"/>
              <a:t>Q&amp;A</a:t>
            </a:r>
          </a:p>
        </p:txBody>
      </p:sp>
    </p:spTree>
    <p:extLst>
      <p:ext uri="{BB962C8B-B14F-4D97-AF65-F5344CB8AC3E}">
        <p14:creationId xmlns:p14="http://schemas.microsoft.com/office/powerpoint/2010/main" val="31592597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themeElements>
    <a:clrScheme name="Custom 1">
      <a:dk1>
        <a:srgbClr val="FFFFFF"/>
      </a:dk1>
      <a:lt1>
        <a:srgbClr val="231F20"/>
      </a:lt1>
      <a:dk2>
        <a:srgbClr val="231F20"/>
      </a:dk2>
      <a:lt2>
        <a:srgbClr val="929292"/>
      </a:lt2>
      <a:accent1>
        <a:srgbClr val="092340"/>
      </a:accent1>
      <a:accent2>
        <a:srgbClr val="231F20"/>
      </a:accent2>
      <a:accent3>
        <a:srgbClr val="E41B47"/>
      </a:accent3>
      <a:accent4>
        <a:srgbClr val="2A2A2A"/>
      </a:accent4>
      <a:accent5>
        <a:srgbClr val="FFFFFF"/>
      </a:accent5>
      <a:accent6>
        <a:srgbClr val="FFFFFF"/>
      </a:accent6>
      <a:hlink>
        <a:srgbClr val="383838"/>
      </a:hlink>
      <a:folHlink>
        <a:srgbClr val="0097A7"/>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Europe UGM 2024 PPT Presentation Template" id="{EEB8833F-916A-46D3-968D-9663CE3CA125}" vid="{6E99762E-2E2B-41CD-9A77-51CF3A5ED734}"/>
    </a:ext>
  </a:extLst>
</a:theme>
</file>

<file path=ppt/theme/theme2.xml><?xml version="1.0" encoding="utf-8"?>
<a:theme xmlns:a="http://schemas.openxmlformats.org/drawingml/2006/main" name="Conten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urope UGM 2024 PPT Presentation Template" id="{EEB8833F-916A-46D3-968D-9663CE3CA125}" vid="{E9F57639-255E-4094-A8FA-495B801C388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 Madrid UGM PPT Presentation Template</Template>
  <TotalTime>0</TotalTime>
  <Words>944</Words>
  <Application>Microsoft Office PowerPoint</Application>
  <PresentationFormat>Breitbild</PresentationFormat>
  <Paragraphs>193</Paragraphs>
  <Slides>13</Slides>
  <Notes>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13</vt:i4>
      </vt:variant>
    </vt:vector>
  </HeadingPairs>
  <TitlesOfParts>
    <vt:vector size="20" baseType="lpstr">
      <vt:lpstr>Arial</vt:lpstr>
      <vt:lpstr>Open Sans</vt:lpstr>
      <vt:lpstr>Trade Gothic LT Pro</vt:lpstr>
      <vt:lpstr>Trade Gothic LT Pro Bold</vt:lpstr>
      <vt:lpstr>Wingdings 3</vt:lpstr>
      <vt:lpstr>Title</vt:lpstr>
      <vt:lpstr>Content</vt:lpstr>
      <vt:lpstr>HVDC Factory Acceptance Tests supported by test automation using RSCAD Python API</vt:lpstr>
      <vt:lpstr>Agenda</vt:lpstr>
      <vt:lpstr>Introduction</vt:lpstr>
      <vt:lpstr>Basic HVDC system</vt:lpstr>
      <vt:lpstr>HiL verification of HVDC control &amp; protection</vt:lpstr>
      <vt:lpstr>Test automation in HiL environments</vt:lpstr>
      <vt:lpstr>Automation in our HVDC environment</vt:lpstr>
      <vt:lpstr>Challenges in automated test execution</vt:lpstr>
      <vt:lpstr>Reconfiguration between consecutive tests</vt:lpstr>
      <vt:lpstr>Automated evaluation: capabilities and limits</vt:lpstr>
      <vt:lpstr>Automation scope in FAT</vt:lpstr>
      <vt:lpstr>Repetitive FAT: consistency and speed</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Strunz, Niklas</dc:creator>
  <cp:lastModifiedBy>Strunz, Niklas</cp:lastModifiedBy>
  <cp:revision>1</cp:revision>
  <dcterms:created xsi:type="dcterms:W3CDTF">2026-10-12T06:16:31Z</dcterms:created>
  <dcterms:modified xsi:type="dcterms:W3CDTF">2026-10-19T08:18:52Z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6791f77-3d39-4d72-9277-ac879ec799ed_Enabled">
    <vt:lpwstr>true</vt:lpwstr>
  </property>
  <property fmtid="{D5CDD505-2E9C-101B-9397-08002B2CF9AE}" pid="3" name="MSIP_Label_36791f77-3d39-4d72-9277-ac879ec799ed_SetDate">
    <vt:lpwstr>2026-10-12T09:34:46Z</vt:lpwstr>
  </property>
  <property fmtid="{D5CDD505-2E9C-101B-9397-08002B2CF9AE}" pid="4" name="MSIP_Label_36791f77-3d39-4d72-9277-ac879ec799ed_Method">
    <vt:lpwstr>Standard</vt:lpwstr>
  </property>
  <property fmtid="{D5CDD505-2E9C-101B-9397-08002B2CF9AE}" pid="5" name="MSIP_Label_36791f77-3d39-4d72-9277-ac879ec799ed_Name">
    <vt:lpwstr>restricted-default</vt:lpwstr>
  </property>
  <property fmtid="{D5CDD505-2E9C-101B-9397-08002B2CF9AE}" pid="6" name="MSIP_Label_36791f77-3d39-4d72-9277-ac879ec799ed_SiteId">
    <vt:lpwstr>254ba93e-1f6f-48f3-90e6-e2766664b477</vt:lpwstr>
  </property>
  <property fmtid="{D5CDD505-2E9C-101B-9397-08002B2CF9AE}" pid="7" name="MSIP_Label_36791f77-3d39-4d72-9277-ac879ec799ed_ActionId">
    <vt:lpwstr>82509f79-1d17-4843-a32e-b7c6888fe593</vt:lpwstr>
  </property>
  <property fmtid="{D5CDD505-2E9C-101B-9397-08002B2CF9AE}" pid="8" name="MSIP_Label_36791f77-3d39-4d72-9277-ac879ec799ed_ContentBits">
    <vt:lpwstr>0</vt:lpwstr>
  </property>
  <property fmtid="{D5CDD505-2E9C-101B-9397-08002B2CF9AE}" pid="9" name="MSIP_Label_36791f77-3d39-4d72-9277-ac879ec799ed_Tag">
    <vt:lpwstr>10, 3, 0, 1</vt:lpwstr>
  </property>
</Properties>
</file>